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465"/>
  </p:notesMasterIdLst>
  <p:handoutMasterIdLst>
    <p:handoutMasterId r:id="rId466"/>
  </p:handoutMasterIdLst>
  <p:sldIdLst>
    <p:sldId id="305" r:id="rId2"/>
    <p:sldId id="311" r:id="rId3"/>
    <p:sldId id="354" r:id="rId4"/>
    <p:sldId id="355" r:id="rId5"/>
    <p:sldId id="861" r:id="rId6"/>
    <p:sldId id="358" r:id="rId7"/>
    <p:sldId id="359" r:id="rId8"/>
    <p:sldId id="360" r:id="rId9"/>
    <p:sldId id="361" r:id="rId10"/>
    <p:sldId id="862" r:id="rId11"/>
    <p:sldId id="362" r:id="rId12"/>
    <p:sldId id="363" r:id="rId13"/>
    <p:sldId id="364" r:id="rId14"/>
    <p:sldId id="365" r:id="rId15"/>
    <p:sldId id="366" r:id="rId16"/>
    <p:sldId id="837" r:id="rId17"/>
    <p:sldId id="863" r:id="rId18"/>
    <p:sldId id="835" r:id="rId19"/>
    <p:sldId id="864" r:id="rId20"/>
    <p:sldId id="865" r:id="rId21"/>
    <p:sldId id="866" r:id="rId22"/>
    <p:sldId id="867" r:id="rId23"/>
    <p:sldId id="868" r:id="rId24"/>
    <p:sldId id="869" r:id="rId25"/>
    <p:sldId id="836" r:id="rId26"/>
    <p:sldId id="371" r:id="rId27"/>
    <p:sldId id="372" r:id="rId28"/>
    <p:sldId id="373" r:id="rId29"/>
    <p:sldId id="374" r:id="rId30"/>
    <p:sldId id="375" r:id="rId31"/>
    <p:sldId id="376" r:id="rId32"/>
    <p:sldId id="377" r:id="rId33"/>
    <p:sldId id="378" r:id="rId34"/>
    <p:sldId id="379" r:id="rId35"/>
    <p:sldId id="380" r:id="rId36"/>
    <p:sldId id="381" r:id="rId37"/>
    <p:sldId id="382" r:id="rId38"/>
    <p:sldId id="383" r:id="rId39"/>
    <p:sldId id="384" r:id="rId40"/>
    <p:sldId id="385" r:id="rId41"/>
    <p:sldId id="386" r:id="rId42"/>
    <p:sldId id="387" r:id="rId43"/>
    <p:sldId id="389" r:id="rId44"/>
    <p:sldId id="390" r:id="rId45"/>
    <p:sldId id="391" r:id="rId46"/>
    <p:sldId id="392" r:id="rId47"/>
    <p:sldId id="393" r:id="rId48"/>
    <p:sldId id="394" r:id="rId49"/>
    <p:sldId id="395" r:id="rId50"/>
    <p:sldId id="396" r:id="rId51"/>
    <p:sldId id="397" r:id="rId52"/>
    <p:sldId id="398" r:id="rId53"/>
    <p:sldId id="400" r:id="rId54"/>
    <p:sldId id="401" r:id="rId55"/>
    <p:sldId id="404" r:id="rId56"/>
    <p:sldId id="405" r:id="rId57"/>
    <p:sldId id="840" r:id="rId58"/>
    <p:sldId id="406" r:id="rId59"/>
    <p:sldId id="407" r:id="rId60"/>
    <p:sldId id="838" r:id="rId61"/>
    <p:sldId id="408" r:id="rId62"/>
    <p:sldId id="409" r:id="rId63"/>
    <p:sldId id="410" r:id="rId64"/>
    <p:sldId id="411" r:id="rId65"/>
    <p:sldId id="413" r:id="rId66"/>
    <p:sldId id="414" r:id="rId67"/>
    <p:sldId id="415" r:id="rId68"/>
    <p:sldId id="416" r:id="rId69"/>
    <p:sldId id="419" r:id="rId70"/>
    <p:sldId id="420" r:id="rId71"/>
    <p:sldId id="421" r:id="rId72"/>
    <p:sldId id="422" r:id="rId73"/>
    <p:sldId id="423" r:id="rId74"/>
    <p:sldId id="424" r:id="rId75"/>
    <p:sldId id="425" r:id="rId76"/>
    <p:sldId id="426" r:id="rId77"/>
    <p:sldId id="427" r:id="rId78"/>
    <p:sldId id="428" r:id="rId79"/>
    <p:sldId id="429" r:id="rId80"/>
    <p:sldId id="430" r:id="rId81"/>
    <p:sldId id="431" r:id="rId82"/>
    <p:sldId id="432" r:id="rId83"/>
    <p:sldId id="433" r:id="rId84"/>
    <p:sldId id="434" r:id="rId85"/>
    <p:sldId id="435" r:id="rId86"/>
    <p:sldId id="436" r:id="rId87"/>
    <p:sldId id="437" r:id="rId88"/>
    <p:sldId id="438" r:id="rId89"/>
    <p:sldId id="439" r:id="rId90"/>
    <p:sldId id="440" r:id="rId91"/>
    <p:sldId id="441" r:id="rId92"/>
    <p:sldId id="442" r:id="rId93"/>
    <p:sldId id="443" r:id="rId94"/>
    <p:sldId id="444" r:id="rId95"/>
    <p:sldId id="445" r:id="rId96"/>
    <p:sldId id="446" r:id="rId97"/>
    <p:sldId id="447" r:id="rId98"/>
    <p:sldId id="448" r:id="rId99"/>
    <p:sldId id="449" r:id="rId100"/>
    <p:sldId id="450" r:id="rId101"/>
    <p:sldId id="451" r:id="rId102"/>
    <p:sldId id="452" r:id="rId103"/>
    <p:sldId id="453" r:id="rId104"/>
    <p:sldId id="454" r:id="rId105"/>
    <p:sldId id="455" r:id="rId106"/>
    <p:sldId id="456" r:id="rId107"/>
    <p:sldId id="457" r:id="rId108"/>
    <p:sldId id="458" r:id="rId109"/>
    <p:sldId id="459" r:id="rId110"/>
    <p:sldId id="460" r:id="rId111"/>
    <p:sldId id="461" r:id="rId112"/>
    <p:sldId id="462" r:id="rId113"/>
    <p:sldId id="463" r:id="rId114"/>
    <p:sldId id="464" r:id="rId115"/>
    <p:sldId id="465" r:id="rId116"/>
    <p:sldId id="466" r:id="rId117"/>
    <p:sldId id="467" r:id="rId118"/>
    <p:sldId id="468" r:id="rId119"/>
    <p:sldId id="469" r:id="rId120"/>
    <p:sldId id="470" r:id="rId121"/>
    <p:sldId id="471" r:id="rId122"/>
    <p:sldId id="472" r:id="rId123"/>
    <p:sldId id="473" r:id="rId124"/>
    <p:sldId id="474" r:id="rId125"/>
    <p:sldId id="475" r:id="rId126"/>
    <p:sldId id="476" r:id="rId127"/>
    <p:sldId id="478" r:id="rId128"/>
    <p:sldId id="477" r:id="rId129"/>
    <p:sldId id="479" r:id="rId130"/>
    <p:sldId id="480" r:id="rId131"/>
    <p:sldId id="481" r:id="rId132"/>
    <p:sldId id="482" r:id="rId133"/>
    <p:sldId id="841" r:id="rId134"/>
    <p:sldId id="485" r:id="rId135"/>
    <p:sldId id="486" r:id="rId136"/>
    <p:sldId id="487" r:id="rId137"/>
    <p:sldId id="488" r:id="rId138"/>
    <p:sldId id="489" r:id="rId139"/>
    <p:sldId id="490" r:id="rId140"/>
    <p:sldId id="491" r:id="rId141"/>
    <p:sldId id="842" r:id="rId142"/>
    <p:sldId id="493" r:id="rId143"/>
    <p:sldId id="494" r:id="rId144"/>
    <p:sldId id="495" r:id="rId145"/>
    <p:sldId id="496" r:id="rId146"/>
    <p:sldId id="497" r:id="rId147"/>
    <p:sldId id="498" r:id="rId148"/>
    <p:sldId id="499" r:id="rId149"/>
    <p:sldId id="500" r:id="rId150"/>
    <p:sldId id="501" r:id="rId151"/>
    <p:sldId id="502" r:id="rId152"/>
    <p:sldId id="843" r:id="rId153"/>
    <p:sldId id="504" r:id="rId154"/>
    <p:sldId id="507" r:id="rId155"/>
    <p:sldId id="508" r:id="rId156"/>
    <p:sldId id="505" r:id="rId157"/>
    <p:sldId id="506" r:id="rId158"/>
    <p:sldId id="509" r:id="rId159"/>
    <p:sldId id="510" r:id="rId160"/>
    <p:sldId id="511" r:id="rId161"/>
    <p:sldId id="512" r:id="rId162"/>
    <p:sldId id="513" r:id="rId163"/>
    <p:sldId id="514" r:id="rId164"/>
    <p:sldId id="515" r:id="rId165"/>
    <p:sldId id="845" r:id="rId166"/>
    <p:sldId id="517" r:id="rId167"/>
    <p:sldId id="518" r:id="rId168"/>
    <p:sldId id="519" r:id="rId169"/>
    <p:sldId id="520" r:id="rId170"/>
    <p:sldId id="521" r:id="rId171"/>
    <p:sldId id="522" r:id="rId172"/>
    <p:sldId id="523" r:id="rId173"/>
    <p:sldId id="524" r:id="rId174"/>
    <p:sldId id="525" r:id="rId175"/>
    <p:sldId id="526" r:id="rId176"/>
    <p:sldId id="848" r:id="rId177"/>
    <p:sldId id="528" r:id="rId178"/>
    <p:sldId id="529" r:id="rId179"/>
    <p:sldId id="530" r:id="rId180"/>
    <p:sldId id="545" r:id="rId181"/>
    <p:sldId id="531" r:id="rId182"/>
    <p:sldId id="546" r:id="rId183"/>
    <p:sldId id="532" r:id="rId184"/>
    <p:sldId id="533" r:id="rId185"/>
    <p:sldId id="534" r:id="rId186"/>
    <p:sldId id="846" r:id="rId187"/>
    <p:sldId id="536" r:id="rId188"/>
    <p:sldId id="537" r:id="rId189"/>
    <p:sldId id="538" r:id="rId190"/>
    <p:sldId id="539" r:id="rId191"/>
    <p:sldId id="540" r:id="rId192"/>
    <p:sldId id="541" r:id="rId193"/>
    <p:sldId id="542" r:id="rId194"/>
    <p:sldId id="847" r:id="rId195"/>
    <p:sldId id="544" r:id="rId196"/>
    <p:sldId id="547" r:id="rId197"/>
    <p:sldId id="548" r:id="rId198"/>
    <p:sldId id="549" r:id="rId199"/>
    <p:sldId id="550" r:id="rId200"/>
    <p:sldId id="551" r:id="rId201"/>
    <p:sldId id="552" r:id="rId202"/>
    <p:sldId id="553" r:id="rId203"/>
    <p:sldId id="554" r:id="rId204"/>
    <p:sldId id="849" r:id="rId205"/>
    <p:sldId id="556" r:id="rId206"/>
    <p:sldId id="557" r:id="rId207"/>
    <p:sldId id="558" r:id="rId208"/>
    <p:sldId id="559" r:id="rId209"/>
    <p:sldId id="844" r:id="rId210"/>
    <p:sldId id="561" r:id="rId211"/>
    <p:sldId id="563" r:id="rId212"/>
    <p:sldId id="564" r:id="rId213"/>
    <p:sldId id="565" r:id="rId214"/>
    <p:sldId id="566" r:id="rId215"/>
    <p:sldId id="567" r:id="rId216"/>
    <p:sldId id="568" r:id="rId217"/>
    <p:sldId id="569" r:id="rId218"/>
    <p:sldId id="570" r:id="rId219"/>
    <p:sldId id="571" r:id="rId220"/>
    <p:sldId id="572" r:id="rId221"/>
    <p:sldId id="573" r:id="rId222"/>
    <p:sldId id="574" r:id="rId223"/>
    <p:sldId id="850" r:id="rId224"/>
    <p:sldId id="576" r:id="rId225"/>
    <p:sldId id="577" r:id="rId226"/>
    <p:sldId id="578" r:id="rId227"/>
    <p:sldId id="579" r:id="rId228"/>
    <p:sldId id="580" r:id="rId229"/>
    <p:sldId id="581" r:id="rId230"/>
    <p:sldId id="582" r:id="rId231"/>
    <p:sldId id="583" r:id="rId232"/>
    <p:sldId id="584" r:id="rId233"/>
    <p:sldId id="585" r:id="rId234"/>
    <p:sldId id="851" r:id="rId235"/>
    <p:sldId id="587" r:id="rId236"/>
    <p:sldId id="588" r:id="rId237"/>
    <p:sldId id="589" r:id="rId238"/>
    <p:sldId id="590" r:id="rId239"/>
    <p:sldId id="591" r:id="rId240"/>
    <p:sldId id="592" r:id="rId241"/>
    <p:sldId id="593" r:id="rId242"/>
    <p:sldId id="594" r:id="rId243"/>
    <p:sldId id="852" r:id="rId244"/>
    <p:sldId id="596" r:id="rId245"/>
    <p:sldId id="597" r:id="rId246"/>
    <p:sldId id="598" r:id="rId247"/>
    <p:sldId id="599" r:id="rId248"/>
    <p:sldId id="600" r:id="rId249"/>
    <p:sldId id="601" r:id="rId250"/>
    <p:sldId id="602" r:id="rId251"/>
    <p:sldId id="853" r:id="rId252"/>
    <p:sldId id="604" r:id="rId253"/>
    <p:sldId id="605" r:id="rId254"/>
    <p:sldId id="606" r:id="rId255"/>
    <p:sldId id="607" r:id="rId256"/>
    <p:sldId id="608" r:id="rId257"/>
    <p:sldId id="609" r:id="rId258"/>
    <p:sldId id="610" r:id="rId259"/>
    <p:sldId id="611" r:id="rId260"/>
    <p:sldId id="612" r:id="rId261"/>
    <p:sldId id="621" r:id="rId262"/>
    <p:sldId id="615" r:id="rId263"/>
    <p:sldId id="616" r:id="rId264"/>
    <p:sldId id="620" r:id="rId265"/>
    <p:sldId id="618" r:id="rId266"/>
    <p:sldId id="619" r:id="rId267"/>
    <p:sldId id="623" r:id="rId268"/>
    <p:sldId id="624" r:id="rId269"/>
    <p:sldId id="625" r:id="rId270"/>
    <p:sldId id="854" r:id="rId271"/>
    <p:sldId id="627" r:id="rId272"/>
    <p:sldId id="628" r:id="rId273"/>
    <p:sldId id="629" r:id="rId274"/>
    <p:sldId id="630" r:id="rId275"/>
    <p:sldId id="631" r:id="rId276"/>
    <p:sldId id="632" r:id="rId277"/>
    <p:sldId id="633" r:id="rId278"/>
    <p:sldId id="634" r:id="rId279"/>
    <p:sldId id="635" r:id="rId280"/>
    <p:sldId id="636" r:id="rId281"/>
    <p:sldId id="637" r:id="rId282"/>
    <p:sldId id="638" r:id="rId283"/>
    <p:sldId id="639" r:id="rId284"/>
    <p:sldId id="640" r:id="rId285"/>
    <p:sldId id="641" r:id="rId286"/>
    <p:sldId id="642" r:id="rId287"/>
    <p:sldId id="643" r:id="rId288"/>
    <p:sldId id="644" r:id="rId289"/>
    <p:sldId id="645" r:id="rId290"/>
    <p:sldId id="646" r:id="rId291"/>
    <p:sldId id="855" r:id="rId292"/>
    <p:sldId id="648" r:id="rId293"/>
    <p:sldId id="649" r:id="rId294"/>
    <p:sldId id="650" r:id="rId295"/>
    <p:sldId id="651" r:id="rId296"/>
    <p:sldId id="652" r:id="rId297"/>
    <p:sldId id="653" r:id="rId298"/>
    <p:sldId id="654" r:id="rId299"/>
    <p:sldId id="655" r:id="rId300"/>
    <p:sldId id="656" r:id="rId301"/>
    <p:sldId id="657" r:id="rId302"/>
    <p:sldId id="658" r:id="rId303"/>
    <p:sldId id="659" r:id="rId304"/>
    <p:sldId id="660" r:id="rId305"/>
    <p:sldId id="856" r:id="rId306"/>
    <p:sldId id="662" r:id="rId307"/>
    <p:sldId id="663" r:id="rId308"/>
    <p:sldId id="664" r:id="rId309"/>
    <p:sldId id="665" r:id="rId310"/>
    <p:sldId id="666" r:id="rId311"/>
    <p:sldId id="667" r:id="rId312"/>
    <p:sldId id="668" r:id="rId313"/>
    <p:sldId id="669" r:id="rId314"/>
    <p:sldId id="670" r:id="rId315"/>
    <p:sldId id="672" r:id="rId316"/>
    <p:sldId id="673" r:id="rId317"/>
    <p:sldId id="674" r:id="rId318"/>
    <p:sldId id="675" r:id="rId319"/>
    <p:sldId id="676" r:id="rId320"/>
    <p:sldId id="677" r:id="rId321"/>
    <p:sldId id="678" r:id="rId322"/>
    <p:sldId id="679" r:id="rId323"/>
    <p:sldId id="680" r:id="rId324"/>
    <p:sldId id="681" r:id="rId325"/>
    <p:sldId id="682" r:id="rId326"/>
    <p:sldId id="683" r:id="rId327"/>
    <p:sldId id="684" r:id="rId328"/>
    <p:sldId id="685" r:id="rId329"/>
    <p:sldId id="686" r:id="rId330"/>
    <p:sldId id="687" r:id="rId331"/>
    <p:sldId id="688" r:id="rId332"/>
    <p:sldId id="689" r:id="rId333"/>
    <p:sldId id="690" r:id="rId334"/>
    <p:sldId id="691" r:id="rId335"/>
    <p:sldId id="692" r:id="rId336"/>
    <p:sldId id="693" r:id="rId337"/>
    <p:sldId id="694" r:id="rId338"/>
    <p:sldId id="695" r:id="rId339"/>
    <p:sldId id="857" r:id="rId340"/>
    <p:sldId id="562" r:id="rId341"/>
    <p:sldId id="697" r:id="rId342"/>
    <p:sldId id="698" r:id="rId343"/>
    <p:sldId id="699" r:id="rId344"/>
    <p:sldId id="700" r:id="rId345"/>
    <p:sldId id="701" r:id="rId346"/>
    <p:sldId id="702" r:id="rId347"/>
    <p:sldId id="704" r:id="rId348"/>
    <p:sldId id="705" r:id="rId349"/>
    <p:sldId id="706" r:id="rId350"/>
    <p:sldId id="707" r:id="rId351"/>
    <p:sldId id="708" r:id="rId352"/>
    <p:sldId id="709" r:id="rId353"/>
    <p:sldId id="710" r:id="rId354"/>
    <p:sldId id="711" r:id="rId355"/>
    <p:sldId id="712" r:id="rId356"/>
    <p:sldId id="713" r:id="rId357"/>
    <p:sldId id="714" r:id="rId358"/>
    <p:sldId id="715" r:id="rId359"/>
    <p:sldId id="716" r:id="rId360"/>
    <p:sldId id="717" r:id="rId361"/>
    <p:sldId id="718" r:id="rId362"/>
    <p:sldId id="719" r:id="rId363"/>
    <p:sldId id="720" r:id="rId364"/>
    <p:sldId id="722" r:id="rId365"/>
    <p:sldId id="723" r:id="rId366"/>
    <p:sldId id="724" r:id="rId367"/>
    <p:sldId id="858" r:id="rId368"/>
    <p:sldId id="726" r:id="rId369"/>
    <p:sldId id="727" r:id="rId370"/>
    <p:sldId id="728" r:id="rId371"/>
    <p:sldId id="729" r:id="rId372"/>
    <p:sldId id="730" r:id="rId373"/>
    <p:sldId id="731" r:id="rId374"/>
    <p:sldId id="732" r:id="rId375"/>
    <p:sldId id="733" r:id="rId376"/>
    <p:sldId id="734" r:id="rId377"/>
    <p:sldId id="735" r:id="rId378"/>
    <p:sldId id="736" r:id="rId379"/>
    <p:sldId id="737" r:id="rId380"/>
    <p:sldId id="738" r:id="rId381"/>
    <p:sldId id="739" r:id="rId382"/>
    <p:sldId id="740" r:id="rId383"/>
    <p:sldId id="741" r:id="rId384"/>
    <p:sldId id="742" r:id="rId385"/>
    <p:sldId id="743" r:id="rId386"/>
    <p:sldId id="744" r:id="rId387"/>
    <p:sldId id="745" r:id="rId388"/>
    <p:sldId id="859" r:id="rId389"/>
    <p:sldId id="747" r:id="rId390"/>
    <p:sldId id="748" r:id="rId391"/>
    <p:sldId id="749" r:id="rId392"/>
    <p:sldId id="750" r:id="rId393"/>
    <p:sldId id="751" r:id="rId394"/>
    <p:sldId id="752" r:id="rId395"/>
    <p:sldId id="860" r:id="rId396"/>
    <p:sldId id="754" r:id="rId397"/>
    <p:sldId id="755" r:id="rId398"/>
    <p:sldId id="756" r:id="rId399"/>
    <p:sldId id="757" r:id="rId400"/>
    <p:sldId id="759" r:id="rId401"/>
    <p:sldId id="760" r:id="rId402"/>
    <p:sldId id="761" r:id="rId403"/>
    <p:sldId id="762" r:id="rId404"/>
    <p:sldId id="763" r:id="rId405"/>
    <p:sldId id="765" r:id="rId406"/>
    <p:sldId id="766" r:id="rId407"/>
    <p:sldId id="767" r:id="rId408"/>
    <p:sldId id="768" r:id="rId409"/>
    <p:sldId id="769" r:id="rId410"/>
    <p:sldId id="770" r:id="rId411"/>
    <p:sldId id="771" r:id="rId412"/>
    <p:sldId id="772" r:id="rId413"/>
    <p:sldId id="773" r:id="rId414"/>
    <p:sldId id="774" r:id="rId415"/>
    <p:sldId id="775" r:id="rId416"/>
    <p:sldId id="776" r:id="rId417"/>
    <p:sldId id="777" r:id="rId418"/>
    <p:sldId id="778" r:id="rId419"/>
    <p:sldId id="779" r:id="rId420"/>
    <p:sldId id="780" r:id="rId421"/>
    <p:sldId id="781" r:id="rId422"/>
    <p:sldId id="782" r:id="rId423"/>
    <p:sldId id="783" r:id="rId424"/>
    <p:sldId id="784" r:id="rId425"/>
    <p:sldId id="786" r:id="rId426"/>
    <p:sldId id="787" r:id="rId427"/>
    <p:sldId id="788" r:id="rId428"/>
    <p:sldId id="789" r:id="rId429"/>
    <p:sldId id="790" r:id="rId430"/>
    <p:sldId id="791" r:id="rId431"/>
    <p:sldId id="792" r:id="rId432"/>
    <p:sldId id="793" r:id="rId433"/>
    <p:sldId id="794" r:id="rId434"/>
    <p:sldId id="795" r:id="rId435"/>
    <p:sldId id="796" r:id="rId436"/>
    <p:sldId id="797" r:id="rId437"/>
    <p:sldId id="798" r:id="rId438"/>
    <p:sldId id="799" r:id="rId439"/>
    <p:sldId id="800" r:id="rId440"/>
    <p:sldId id="801" r:id="rId441"/>
    <p:sldId id="802" r:id="rId442"/>
    <p:sldId id="803" r:id="rId443"/>
    <p:sldId id="804" r:id="rId444"/>
    <p:sldId id="805" r:id="rId445"/>
    <p:sldId id="806" r:id="rId446"/>
    <p:sldId id="808" r:id="rId447"/>
    <p:sldId id="810" r:id="rId448"/>
    <p:sldId id="811" r:id="rId449"/>
    <p:sldId id="812" r:id="rId450"/>
    <p:sldId id="813" r:id="rId451"/>
    <p:sldId id="814" r:id="rId452"/>
    <p:sldId id="815" r:id="rId453"/>
    <p:sldId id="816" r:id="rId454"/>
    <p:sldId id="817" r:id="rId455"/>
    <p:sldId id="818" r:id="rId456"/>
    <p:sldId id="819" r:id="rId457"/>
    <p:sldId id="820" r:id="rId458"/>
    <p:sldId id="821" r:id="rId459"/>
    <p:sldId id="822" r:id="rId460"/>
    <p:sldId id="823" r:id="rId461"/>
    <p:sldId id="824" r:id="rId462"/>
    <p:sldId id="825" r:id="rId463"/>
    <p:sldId id="307" r:id="rId464"/>
  </p:sldIdLst>
  <p:sldSz cx="9144000" cy="5143500" type="screen16x9"/>
  <p:notesSz cx="6858000" cy="9144000"/>
  <p:defaultTextStyle>
    <a:defPPr>
      <a:defRPr lang="en-US"/>
    </a:defPPr>
    <a:lvl1pPr algn="l" defTabSz="407988" rtl="0" fontAlgn="base">
      <a:spcBef>
        <a:spcPct val="0"/>
      </a:spcBef>
      <a:spcAft>
        <a:spcPct val="0"/>
      </a:spcAft>
      <a:defRPr sz="1600" kern="1200">
        <a:solidFill>
          <a:schemeClr val="tx1"/>
        </a:solidFill>
        <a:latin typeface="Corbel" pitchFamily="34" charset="0"/>
        <a:ea typeface="MS PGothic" pitchFamily="34" charset="-128"/>
        <a:cs typeface="+mn-cs"/>
      </a:defRPr>
    </a:lvl1pPr>
    <a:lvl2pPr marL="407988" indent="49213" algn="l" defTabSz="407988" rtl="0" fontAlgn="base">
      <a:spcBef>
        <a:spcPct val="0"/>
      </a:spcBef>
      <a:spcAft>
        <a:spcPct val="0"/>
      </a:spcAft>
      <a:defRPr sz="1600" kern="1200">
        <a:solidFill>
          <a:schemeClr val="tx1"/>
        </a:solidFill>
        <a:latin typeface="Corbel" pitchFamily="34" charset="0"/>
        <a:ea typeface="MS PGothic" pitchFamily="34" charset="-128"/>
        <a:cs typeface="+mn-cs"/>
      </a:defRPr>
    </a:lvl2pPr>
    <a:lvl3pPr marL="815975" indent="98425" algn="l" defTabSz="407988" rtl="0" fontAlgn="base">
      <a:spcBef>
        <a:spcPct val="0"/>
      </a:spcBef>
      <a:spcAft>
        <a:spcPct val="0"/>
      </a:spcAft>
      <a:defRPr sz="1600" kern="1200">
        <a:solidFill>
          <a:schemeClr val="tx1"/>
        </a:solidFill>
        <a:latin typeface="Corbel" pitchFamily="34" charset="0"/>
        <a:ea typeface="MS PGothic" pitchFamily="34" charset="-128"/>
        <a:cs typeface="+mn-cs"/>
      </a:defRPr>
    </a:lvl3pPr>
    <a:lvl4pPr marL="1223963" indent="147638" algn="l" defTabSz="407988" rtl="0" fontAlgn="base">
      <a:spcBef>
        <a:spcPct val="0"/>
      </a:spcBef>
      <a:spcAft>
        <a:spcPct val="0"/>
      </a:spcAft>
      <a:defRPr sz="1600" kern="1200">
        <a:solidFill>
          <a:schemeClr val="tx1"/>
        </a:solidFill>
        <a:latin typeface="Corbel" pitchFamily="34" charset="0"/>
        <a:ea typeface="MS PGothic" pitchFamily="34" charset="-128"/>
        <a:cs typeface="+mn-cs"/>
      </a:defRPr>
    </a:lvl4pPr>
    <a:lvl5pPr marL="1631950" indent="196850" algn="l" defTabSz="407988" rtl="0" fontAlgn="base">
      <a:spcBef>
        <a:spcPct val="0"/>
      </a:spcBef>
      <a:spcAft>
        <a:spcPct val="0"/>
      </a:spcAft>
      <a:defRPr sz="1600" kern="1200">
        <a:solidFill>
          <a:schemeClr val="tx1"/>
        </a:solidFill>
        <a:latin typeface="Corbel" pitchFamily="34" charset="0"/>
        <a:ea typeface="MS PGothic" pitchFamily="34" charset="-128"/>
        <a:cs typeface="+mn-cs"/>
      </a:defRPr>
    </a:lvl5pPr>
    <a:lvl6pPr marL="2286000" algn="l" defTabSz="914400" rtl="0" eaLnBrk="1" latinLnBrk="0" hangingPunct="1">
      <a:defRPr sz="1600" kern="1200">
        <a:solidFill>
          <a:schemeClr val="tx1"/>
        </a:solidFill>
        <a:latin typeface="Corbel" pitchFamily="34" charset="0"/>
        <a:ea typeface="MS PGothic" pitchFamily="34" charset="-128"/>
        <a:cs typeface="+mn-cs"/>
      </a:defRPr>
    </a:lvl6pPr>
    <a:lvl7pPr marL="2743200" algn="l" defTabSz="914400" rtl="0" eaLnBrk="1" latinLnBrk="0" hangingPunct="1">
      <a:defRPr sz="1600" kern="1200">
        <a:solidFill>
          <a:schemeClr val="tx1"/>
        </a:solidFill>
        <a:latin typeface="Corbel" pitchFamily="34" charset="0"/>
        <a:ea typeface="MS PGothic" pitchFamily="34" charset="-128"/>
        <a:cs typeface="+mn-cs"/>
      </a:defRPr>
    </a:lvl7pPr>
    <a:lvl8pPr marL="3200400" algn="l" defTabSz="914400" rtl="0" eaLnBrk="1" latinLnBrk="0" hangingPunct="1">
      <a:defRPr sz="1600" kern="1200">
        <a:solidFill>
          <a:schemeClr val="tx1"/>
        </a:solidFill>
        <a:latin typeface="Corbel" pitchFamily="34" charset="0"/>
        <a:ea typeface="MS PGothic" pitchFamily="34" charset="-128"/>
        <a:cs typeface="+mn-cs"/>
      </a:defRPr>
    </a:lvl8pPr>
    <a:lvl9pPr marL="3657600" algn="l" defTabSz="914400" rtl="0" eaLnBrk="1" latinLnBrk="0" hangingPunct="1">
      <a:defRPr sz="1600" kern="1200">
        <a:solidFill>
          <a:schemeClr val="tx1"/>
        </a:solidFill>
        <a:latin typeface="Corbel"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129"/>
    <a:srgbClr val="A5A6A5"/>
    <a:srgbClr val="A71221"/>
    <a:srgbClr val="611319"/>
    <a:srgbClr val="2C383D"/>
    <a:srgbClr val="313231"/>
    <a:srgbClr val="3C3C3B"/>
    <a:srgbClr val="2025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36" autoAdjust="0"/>
  </p:normalViewPr>
  <p:slideViewPr>
    <p:cSldViewPr snapToGrid="0" snapToObjects="1">
      <p:cViewPr varScale="1">
        <p:scale>
          <a:sx n="130" d="100"/>
          <a:sy n="130" d="100"/>
        </p:scale>
        <p:origin x="-112" y="-128"/>
      </p:cViewPr>
      <p:guideLst>
        <p:guide orient="horz" pos="1607"/>
        <p:guide pos="4740"/>
        <p:guide pos="1613"/>
      </p:guideLst>
    </p:cSldViewPr>
  </p:slideViewPr>
  <p:outlineViewPr>
    <p:cViewPr>
      <p:scale>
        <a:sx n="33" d="100"/>
        <a:sy n="33" d="100"/>
      </p:scale>
      <p:origin x="0" y="6016"/>
    </p:cViewPr>
  </p:outlineViewPr>
  <p:notesTextViewPr>
    <p:cViewPr>
      <p:scale>
        <a:sx n="100" d="100"/>
        <a:sy n="100" d="100"/>
      </p:scale>
      <p:origin x="0" y="0"/>
    </p:cViewPr>
  </p:notesTextViewPr>
  <p:sorterViewPr>
    <p:cViewPr>
      <p:scale>
        <a:sx n="66" d="100"/>
        <a:sy n="66" d="100"/>
      </p:scale>
      <p:origin x="0" y="2592"/>
    </p:cViewPr>
  </p:sorterViewPr>
  <p:gridSpacing cx="72008" cy="72008"/>
</p:viewPr>
</file>

<file path=ppt/_rels/presentation.xml.rels><?xml version="1.0" encoding="UTF-8" standalone="yes"?>
<Relationships xmlns="http://schemas.openxmlformats.org/package/2006/relationships"><Relationship Id="rId459" Type="http://schemas.openxmlformats.org/officeDocument/2006/relationships/slide" Target="slides/slide45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460" Type="http://schemas.openxmlformats.org/officeDocument/2006/relationships/slide" Target="slides/slide459.xml"/><Relationship Id="rId461" Type="http://schemas.openxmlformats.org/officeDocument/2006/relationships/slide" Target="slides/slide460.xml"/><Relationship Id="rId462" Type="http://schemas.openxmlformats.org/officeDocument/2006/relationships/slide" Target="slides/slide461.xml"/><Relationship Id="rId463" Type="http://schemas.openxmlformats.org/officeDocument/2006/relationships/slide" Target="slides/slide462.xml"/><Relationship Id="rId464" Type="http://schemas.openxmlformats.org/officeDocument/2006/relationships/slide" Target="slides/slide463.xml"/><Relationship Id="rId465" Type="http://schemas.openxmlformats.org/officeDocument/2006/relationships/notesMaster" Target="notesMasters/notesMaster1.xml"/><Relationship Id="rId466" Type="http://schemas.openxmlformats.org/officeDocument/2006/relationships/handoutMaster" Target="handoutMasters/handoutMaster1.xml"/><Relationship Id="rId467" Type="http://schemas.openxmlformats.org/officeDocument/2006/relationships/printerSettings" Target="printerSettings/printerSettings1.bin"/><Relationship Id="rId468" Type="http://schemas.openxmlformats.org/officeDocument/2006/relationships/presProps" Target="presProps.xml"/><Relationship Id="rId469"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70" Type="http://schemas.openxmlformats.org/officeDocument/2006/relationships/theme" Target="theme/theme1.xml"/><Relationship Id="rId471"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50" Type="http://schemas.openxmlformats.org/officeDocument/2006/relationships/slide" Target="slides/slide449.xml"/><Relationship Id="rId451" Type="http://schemas.openxmlformats.org/officeDocument/2006/relationships/slide" Target="slides/slide450.xml"/><Relationship Id="rId452" Type="http://schemas.openxmlformats.org/officeDocument/2006/relationships/slide" Target="slides/slide451.xml"/><Relationship Id="rId453" Type="http://schemas.openxmlformats.org/officeDocument/2006/relationships/slide" Target="slides/slide452.xml"/><Relationship Id="rId454" Type="http://schemas.openxmlformats.org/officeDocument/2006/relationships/slide" Target="slides/slide453.xml"/><Relationship Id="rId455" Type="http://schemas.openxmlformats.org/officeDocument/2006/relationships/slide" Target="slides/slide454.xml"/><Relationship Id="rId456" Type="http://schemas.openxmlformats.org/officeDocument/2006/relationships/slide" Target="slides/slide455.xml"/><Relationship Id="rId457" Type="http://schemas.openxmlformats.org/officeDocument/2006/relationships/slide" Target="slides/slide456.xml"/><Relationship Id="rId458" Type="http://schemas.openxmlformats.org/officeDocument/2006/relationships/slide" Target="slides/slide4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1229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FBB5FA38-BDD7-441A-AB01-780A999F3B05}" type="datetimeFigureOut">
              <a:rPr lang="en-US" altLang="es-EC"/>
              <a:pPr/>
              <a:t>7/17/14</a:t>
            </a:fld>
            <a:endParaRPr lang="en-US" altLang="es-EC"/>
          </a:p>
        </p:txBody>
      </p:sp>
      <p:sp>
        <p:nvSpPr>
          <p:cNvPr id="1229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1229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91E2A9FF-59E1-4414-8CEC-C18AB0BE422D}" type="slidenum">
              <a:rPr lang="en-US" altLang="es-EC"/>
              <a:pPr/>
              <a:t>‹#›</a:t>
            </a:fld>
            <a:endParaRPr lang="en-US" altLang="es-EC"/>
          </a:p>
        </p:txBody>
      </p:sp>
    </p:spTree>
    <p:extLst>
      <p:ext uri="{BB962C8B-B14F-4D97-AF65-F5344CB8AC3E}">
        <p14:creationId xmlns:p14="http://schemas.microsoft.com/office/powerpoint/2010/main" val="42884111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13315" name="Date Placeholder 2"/>
          <p:cNvSpPr>
            <a:spLocks noGrp="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C7E3F0CB-29AE-41E0-A281-2ACDA918F3DD}" type="datetimeFigureOut">
              <a:rPr lang="en-US" altLang="es-EC"/>
              <a:pPr/>
              <a:t>7/17/14</a:t>
            </a:fld>
            <a:endParaRPr lang="en-US" altLang="es-EC"/>
          </a:p>
        </p:txBody>
      </p:sp>
      <p:sp>
        <p:nvSpPr>
          <p:cNvPr id="13316" name="Slide Image Placeholder 3"/>
          <p:cNvSpPr>
            <a:spLocks noGrp="1" noRot="1" noChangeAspect="1"/>
          </p:cNvSpPr>
          <p:nvPr>
            <p:ph type="sldImg" idx="2"/>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Notes Placeholder 4"/>
          <p:cNvSpPr>
            <a:spLocks noGrp="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8" name="Footer Placeholder 5"/>
          <p:cNvSpPr>
            <a:spLocks noGrp="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13319" name="Slide Number Placeholder 6"/>
          <p:cNvSpPr>
            <a:spLocks noGrp="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CEB69D2A-1D30-4300-9A58-4AD9FF6EF06D}" type="slidenum">
              <a:rPr lang="en-US" altLang="es-EC"/>
              <a:pPr/>
              <a:t>‹#›</a:t>
            </a:fld>
            <a:endParaRPr lang="en-US" altLang="es-EC"/>
          </a:p>
        </p:txBody>
      </p:sp>
    </p:spTree>
    <p:extLst>
      <p:ext uri="{BB962C8B-B14F-4D97-AF65-F5344CB8AC3E}">
        <p14:creationId xmlns:p14="http://schemas.microsoft.com/office/powerpoint/2010/main" val="1622425644"/>
      </p:ext>
    </p:extLst>
  </p:cSld>
  <p:clrMap bg1="lt1" tx1="dk1" bg2="lt2" tx2="dk2" accent1="accent1" accent2="accent2" accent3="accent3" accent4="accent4" accent5="accent5" accent6="accent6" hlink="hlink" folHlink="folHlink"/>
  <p:notesStyle>
    <a:lvl1pPr algn="l" defTabSz="365125" rtl="0" eaLnBrk="0" fontAlgn="base" hangingPunct="0">
      <a:spcBef>
        <a:spcPct val="30000"/>
      </a:spcBef>
      <a:spcAft>
        <a:spcPct val="0"/>
      </a:spcAft>
      <a:defRPr sz="1000" kern="1200">
        <a:solidFill>
          <a:schemeClr val="tx1"/>
        </a:solidFill>
        <a:latin typeface="+mn-lt"/>
        <a:ea typeface="MS PGothic" pitchFamily="34" charset="-128"/>
        <a:cs typeface="ＭＳ Ｐゴシック" charset="0"/>
      </a:defRPr>
    </a:lvl1pPr>
    <a:lvl2pPr marL="365125" algn="l" defTabSz="365125" rtl="0" eaLnBrk="0" fontAlgn="base" hangingPunct="0">
      <a:spcBef>
        <a:spcPct val="30000"/>
      </a:spcBef>
      <a:spcAft>
        <a:spcPct val="0"/>
      </a:spcAft>
      <a:defRPr sz="1000" kern="1200">
        <a:solidFill>
          <a:schemeClr val="tx1"/>
        </a:solidFill>
        <a:latin typeface="+mn-lt"/>
        <a:ea typeface="MS PGothic" pitchFamily="34" charset="-128"/>
        <a:cs typeface="+mn-cs"/>
      </a:defRPr>
    </a:lvl2pPr>
    <a:lvl3pPr marL="731838" algn="l" defTabSz="365125" rtl="0" eaLnBrk="0" fontAlgn="base" hangingPunct="0">
      <a:spcBef>
        <a:spcPct val="30000"/>
      </a:spcBef>
      <a:spcAft>
        <a:spcPct val="0"/>
      </a:spcAft>
      <a:defRPr sz="1000" kern="1200">
        <a:solidFill>
          <a:schemeClr val="tx1"/>
        </a:solidFill>
        <a:latin typeface="+mn-lt"/>
        <a:ea typeface="MS PGothic" pitchFamily="34" charset="-128"/>
        <a:cs typeface="+mn-cs"/>
      </a:defRPr>
    </a:lvl3pPr>
    <a:lvl4pPr marL="1098550" algn="l" defTabSz="365125" rtl="0" eaLnBrk="0" fontAlgn="base" hangingPunct="0">
      <a:spcBef>
        <a:spcPct val="30000"/>
      </a:spcBef>
      <a:spcAft>
        <a:spcPct val="0"/>
      </a:spcAft>
      <a:defRPr sz="1000" kern="1200">
        <a:solidFill>
          <a:schemeClr val="tx1"/>
        </a:solidFill>
        <a:latin typeface="+mn-lt"/>
        <a:ea typeface="MS PGothic" pitchFamily="34" charset="-128"/>
        <a:cs typeface="+mn-cs"/>
      </a:defRPr>
    </a:lvl4pPr>
    <a:lvl5pPr marL="1463675" algn="l" defTabSz="365125" rtl="0" eaLnBrk="0" fontAlgn="base" hangingPunct="0">
      <a:spcBef>
        <a:spcPct val="30000"/>
      </a:spcBef>
      <a:spcAft>
        <a:spcPct val="0"/>
      </a:spcAft>
      <a:defRPr sz="1000" kern="1200">
        <a:solidFill>
          <a:schemeClr val="tx1"/>
        </a:solidFill>
        <a:latin typeface="+mn-lt"/>
        <a:ea typeface="MS PGothic" pitchFamily="34" charset="-128"/>
        <a:cs typeface="+mn-cs"/>
      </a:defRPr>
    </a:lvl5pPr>
    <a:lvl6pPr marL="1831543" algn="l" defTabSz="366309" rtl="0" eaLnBrk="1" latinLnBrk="0" hangingPunct="1">
      <a:defRPr sz="1000" kern="1200">
        <a:solidFill>
          <a:schemeClr val="tx1"/>
        </a:solidFill>
        <a:latin typeface="+mn-lt"/>
        <a:ea typeface="+mn-ea"/>
        <a:cs typeface="+mn-cs"/>
      </a:defRPr>
    </a:lvl6pPr>
    <a:lvl7pPr marL="2197852" algn="l" defTabSz="366309" rtl="0" eaLnBrk="1" latinLnBrk="0" hangingPunct="1">
      <a:defRPr sz="1000" kern="1200">
        <a:solidFill>
          <a:schemeClr val="tx1"/>
        </a:solidFill>
        <a:latin typeface="+mn-lt"/>
        <a:ea typeface="+mn-ea"/>
        <a:cs typeface="+mn-cs"/>
      </a:defRPr>
    </a:lvl7pPr>
    <a:lvl8pPr marL="2564160" algn="l" defTabSz="366309" rtl="0" eaLnBrk="1" latinLnBrk="0" hangingPunct="1">
      <a:defRPr sz="1000" kern="1200">
        <a:solidFill>
          <a:schemeClr val="tx1"/>
        </a:solidFill>
        <a:latin typeface="+mn-lt"/>
        <a:ea typeface="+mn-ea"/>
        <a:cs typeface="+mn-cs"/>
      </a:defRPr>
    </a:lvl8pPr>
    <a:lvl9pPr marL="2930469" algn="l" defTabSz="366309"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1 Marcador de imagen de diapositiva"/>
          <p:cNvSpPr>
            <a:spLocks noGrp="1" noRot="1" noChangeAspect="1"/>
          </p:cNvSpPr>
          <p:nvPr>
            <p:ph type="sldImg"/>
          </p:nvPr>
        </p:nvSpPr>
        <p:spPr>
          <a:ln/>
        </p:spPr>
      </p:sp>
      <p:sp>
        <p:nvSpPr>
          <p:cNvPr id="19458" name="2 Marcador de notas"/>
          <p:cNvSpPr>
            <a:spLocks noGrp="1"/>
          </p:cNvSpPr>
          <p:nvPr>
            <p:ph type="body" idx="1"/>
          </p:nvPr>
        </p:nvSpPr>
        <p:spPr>
          <a:noFill/>
        </p:spPr>
        <p:txBody>
          <a:bodyPr/>
          <a:lstStyle/>
          <a:p>
            <a:pPr eaLnBrk="1" hangingPunct="1"/>
            <a:endParaRPr lang="es-ES">
              <a:latin typeface="Calibri" charset="0"/>
            </a:endParaRPr>
          </a:p>
        </p:txBody>
      </p:sp>
      <p:sp>
        <p:nvSpPr>
          <p:cNvPr id="19459" name="3 Marcador de número de diapositiva"/>
          <p:cNvSpPr>
            <a:spLocks noGrp="1"/>
          </p:cNvSpPr>
          <p:nvPr>
            <p:ph type="sldNum" sz="quarter" idx="5"/>
          </p:nvPr>
        </p:nvSpPr>
        <p:spPr>
          <a:noFill/>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fld id="{353047C6-EA7E-F34C-B754-DE9FDB028798}" type="slidenum">
              <a:rPr lang="en-US" sz="1200">
                <a:latin typeface="Calibri" charset="0"/>
              </a:rPr>
              <a:pPr eaLnBrk="1" hangingPunct="1"/>
              <a:t>5</a:t>
            </a:fld>
            <a:endParaRPr lang="en-US" sz="12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p:spPr>
        <p:txBody>
          <a:bodyPr/>
          <a:lstStyle/>
          <a:p>
            <a:r>
              <a:rPr lang="en-US">
                <a:latin typeface="Calibri" charset="0"/>
              </a:rPr>
              <a:t>Appcelerator Test, enabled by SOASTA’s TouchTest™ mobile test automation solution, provides precision recording, playback and results analysis of automated mobile tests. Appcelerator Test lets you capture, compose and edit tests that include precision gestures, such as swipe, pinch, and pans. </a:t>
            </a:r>
          </a:p>
        </p:txBody>
      </p:sp>
      <p:sp>
        <p:nvSpPr>
          <p:cNvPr id="40963" name="Slide Number Placeholder 3"/>
          <p:cNvSpPr>
            <a:spLocks noGrp="1"/>
          </p:cNvSpPr>
          <p:nvPr>
            <p:ph type="sldNum" sz="quarter" idx="5"/>
          </p:nvPr>
        </p:nvSpPr>
        <p:spPr>
          <a:noFill/>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fld id="{11546D89-39E6-254A-9231-6351AB4E6F07}" type="slidenum">
              <a:rPr lang="en-US" sz="1200">
                <a:latin typeface="Calibri" charset="0"/>
              </a:rPr>
              <a:pPr eaLnBrk="1" hangingPunct="1"/>
              <a:t>21</a:t>
            </a:fld>
            <a:endParaRPr lang="en-US" sz="12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noFill/>
        </p:spPr>
        <p:txBody>
          <a:bodyPr/>
          <a:lstStyle/>
          <a:p>
            <a:r>
              <a:rPr lang="en-US">
                <a:latin typeface="Calibri" charset="0"/>
              </a:rPr>
              <a:t>The Appcelerator Performance service, powered by Crittercism, monitors your application's health, crashes and overall performance. Using Appcelerator Performance, developers are able to analyze crash reports to see why applications crashed and focus on the specific problems on user feedback.</a:t>
            </a:r>
          </a:p>
        </p:txBody>
      </p:sp>
      <p:sp>
        <p:nvSpPr>
          <p:cNvPr id="43011" name="Slide Number Placeholder 3"/>
          <p:cNvSpPr>
            <a:spLocks noGrp="1"/>
          </p:cNvSpPr>
          <p:nvPr>
            <p:ph type="sldNum" sz="quarter" idx="5"/>
          </p:nvPr>
        </p:nvSpPr>
        <p:spPr>
          <a:noFill/>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fld id="{DFE360A7-6E54-674B-ACDC-DA99F7FCFA66}" type="slidenum">
              <a:rPr lang="en-US" sz="1200">
                <a:latin typeface="Calibri" charset="0"/>
              </a:rPr>
              <a:pPr eaLnBrk="1" hangingPunct="1"/>
              <a:t>22</a:t>
            </a:fld>
            <a:endParaRPr lang="en-US" sz="12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ln/>
        </p:spPr>
      </p:sp>
      <p:sp>
        <p:nvSpPr>
          <p:cNvPr id="45058" name="Notes Placeholder 2"/>
          <p:cNvSpPr>
            <a:spLocks noGrp="1"/>
          </p:cNvSpPr>
          <p:nvPr>
            <p:ph type="body" idx="1"/>
          </p:nvPr>
        </p:nvSpPr>
        <p:spPr>
          <a:noFill/>
        </p:spPr>
        <p:txBody>
          <a:bodyPr/>
          <a:lstStyle/>
          <a:p>
            <a:r>
              <a:rPr lang="en-US">
                <a:latin typeface="Calibri" charset="0"/>
              </a:rPr>
              <a:t>Appcelerator Analytics  collects and presents information in real time about how your application's user acquisition, engagement and usage. By default, it provides the number of applications installs, the number of sessions, and the average application session length organized by application name, platform and geography. You can optionally send custom  analytic  events, which are collected and logged by Analytics, to track feature usage within your application, and to better understand how users work through an application. You can also create  event funnels —ordered sets of custom events that correspond to a business process or application flow you want to track as a whole.</a:t>
            </a:r>
          </a:p>
        </p:txBody>
      </p:sp>
      <p:sp>
        <p:nvSpPr>
          <p:cNvPr id="45059" name="Slide Number Placeholder 3"/>
          <p:cNvSpPr>
            <a:spLocks noGrp="1"/>
          </p:cNvSpPr>
          <p:nvPr>
            <p:ph type="sldNum" sz="quarter" idx="5"/>
          </p:nvPr>
        </p:nvSpPr>
        <p:spPr>
          <a:noFill/>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fld id="{73755FD3-F83D-C145-B309-E5C035D7E9BB}" type="slidenum">
              <a:rPr lang="en-US" sz="1200">
                <a:latin typeface="Calibri" charset="0"/>
              </a:rPr>
              <a:pPr eaLnBrk="1" hangingPunct="1"/>
              <a:t>23</a:t>
            </a:fld>
            <a:endParaRPr lang="en-US" sz="12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p:spPr>
        <p:txBody>
          <a:bodyPr/>
          <a:lstStyle/>
          <a:p>
            <a:r>
              <a:rPr lang="en-US">
                <a:latin typeface="Calibri" charset="0"/>
              </a:rPr>
              <a:t>track user acquisition, engagement, retention and quality metrics for your mobile apps.  The Appcelerator Insights application is aimed for business users as opposed to the Appcelerator Dashboard, which is aimed at technical users.</a:t>
            </a:r>
          </a:p>
        </p:txBody>
      </p:sp>
      <p:sp>
        <p:nvSpPr>
          <p:cNvPr id="47107" name="Slide Number Placeholder 3"/>
          <p:cNvSpPr>
            <a:spLocks noGrp="1"/>
          </p:cNvSpPr>
          <p:nvPr>
            <p:ph type="sldNum" sz="quarter" idx="5"/>
          </p:nvPr>
        </p:nvSpPr>
        <p:spPr>
          <a:noFill/>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fld id="{6E5DA8D1-C4D0-5040-B695-0078F62AD25F}" type="slidenum">
              <a:rPr lang="en-US" sz="1200">
                <a:latin typeface="Calibri" charset="0"/>
              </a:rPr>
              <a:pPr eaLnBrk="1" hangingPunct="1"/>
              <a:t>24</a:t>
            </a:fld>
            <a:endParaRPr lang="en-US" sz="12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a:ln/>
        </p:spPr>
      </p:sp>
      <p:sp>
        <p:nvSpPr>
          <p:cNvPr id="51202" name="Notes Placeholder 2"/>
          <p:cNvSpPr>
            <a:spLocks noGrp="1"/>
          </p:cNvSpPr>
          <p:nvPr>
            <p:ph type="body" idx="1"/>
          </p:nvPr>
        </p:nvSpPr>
        <p:spPr>
          <a:noFill/>
        </p:spPr>
        <p:txBody>
          <a:bodyPr/>
          <a:lstStyle/>
          <a:p>
            <a:r>
              <a:rPr lang="en-US" altLang="es-EC" smtClean="0"/>
              <a:t>Try opening appcelerator.com/customers/app-showcase</a:t>
            </a:r>
          </a:p>
          <a:p>
            <a:endParaRPr lang="en-US" altLang="es-EC" smtClean="0"/>
          </a:p>
          <a:p>
            <a:r>
              <a:rPr lang="en-US" altLang="es-EC" smtClean="0"/>
              <a:t>More than 370,000 developers and over 230M devices running apps built on Appcelerator</a:t>
            </a:r>
          </a:p>
        </p:txBody>
      </p:sp>
      <p:sp>
        <p:nvSpPr>
          <p:cNvPr id="51203"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D1D5F074-8FD3-4990-8B9D-D49EDB00006F}" type="slidenum">
              <a:rPr lang="en-US" altLang="es-EC" sz="1200">
                <a:latin typeface="Calibri" pitchFamily="34" charset="0"/>
              </a:rPr>
              <a:pPr eaLnBrk="1" hangingPunct="1"/>
              <a:t>27</a:t>
            </a:fld>
            <a:endParaRPr lang="en-US" altLang="es-EC" sz="120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ln/>
        </p:spPr>
      </p:sp>
      <p:sp>
        <p:nvSpPr>
          <p:cNvPr id="54274" name="Notes Placeholder 2"/>
          <p:cNvSpPr>
            <a:spLocks noGrp="1"/>
          </p:cNvSpPr>
          <p:nvPr>
            <p:ph type="body" idx="1"/>
          </p:nvPr>
        </p:nvSpPr>
        <p:spPr>
          <a:noFill/>
        </p:spPr>
        <p:txBody>
          <a:bodyPr/>
          <a:lstStyle/>
          <a:p>
            <a:r>
              <a:rPr lang="en-US" altLang="es-EC" smtClean="0"/>
              <a:t>When you create something, like a button, in JavaScript, Titanium creates a native equivalent for you</a:t>
            </a:r>
          </a:p>
          <a:p>
            <a:r>
              <a:rPr lang="en-US" altLang="es-EC" smtClean="0"/>
              <a:t>When you modify the button (set it's title or color), Titanium maps that change to native land</a:t>
            </a:r>
          </a:p>
          <a:p>
            <a:r>
              <a:rPr lang="en-US" altLang="es-EC" smtClean="0"/>
              <a:t>When the user clicks the button, your JavaScript code can react</a:t>
            </a:r>
          </a:p>
        </p:txBody>
      </p:sp>
      <p:sp>
        <p:nvSpPr>
          <p:cNvPr id="54275"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F9C5E970-BAE9-49EF-8D13-5372F71A030E}" type="slidenum">
              <a:rPr lang="en-US" altLang="es-EC" sz="1200">
                <a:latin typeface="Calibri" pitchFamily="34" charset="0"/>
              </a:rPr>
              <a:pPr eaLnBrk="1" hangingPunct="1"/>
              <a:t>29</a:t>
            </a:fld>
            <a:endParaRPr lang="en-US" altLang="es-EC" sz="1200">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a:ln/>
        </p:spPr>
      </p:sp>
      <p:sp>
        <p:nvSpPr>
          <p:cNvPr id="61442" name="Notes Placeholder 2"/>
          <p:cNvSpPr>
            <a:spLocks noGrp="1"/>
          </p:cNvSpPr>
          <p:nvPr>
            <p:ph type="body" idx="1"/>
          </p:nvPr>
        </p:nvSpPr>
        <p:spPr>
          <a:noFill/>
        </p:spPr>
        <p:txBody>
          <a:bodyPr/>
          <a:lstStyle/>
          <a:p>
            <a:r>
              <a:rPr lang="en-US" altLang="es-EC" smtClean="0"/>
              <a:t>Key point is that your JavaScript code is not accessible to end users. In production, the code is minified, obfuscated, and encrypted, then compiled within a native project. Even with this, we're not cross-compiling. Your JavaScript is still evaluated at runtime on the native platforms.</a:t>
            </a:r>
          </a:p>
        </p:txBody>
      </p:sp>
      <p:sp>
        <p:nvSpPr>
          <p:cNvPr id="61443"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4AAFCE8-1D08-473F-9CDB-14612AFB7C61}" type="slidenum">
              <a:rPr lang="en-US" altLang="es-EC" sz="1200">
                <a:latin typeface="Calibri" pitchFamily="34" charset="0"/>
              </a:rPr>
              <a:pPr eaLnBrk="1" hangingPunct="1"/>
              <a:t>35</a:t>
            </a:fld>
            <a:endParaRPr lang="en-US" altLang="es-EC" sz="120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a:ln/>
        </p:spPr>
      </p:sp>
      <p:sp>
        <p:nvSpPr>
          <p:cNvPr id="64514" name="Notes Placeholder 2"/>
          <p:cNvSpPr>
            <a:spLocks noGrp="1"/>
          </p:cNvSpPr>
          <p:nvPr>
            <p:ph type="body" idx="1"/>
          </p:nvPr>
        </p:nvSpPr>
        <p:spPr>
          <a:noFill/>
        </p:spPr>
        <p:txBody>
          <a:bodyPr/>
          <a:lstStyle/>
          <a:p>
            <a:r>
              <a:rPr lang="en-US" altLang="es-EC" smtClean="0"/>
              <a:t>code is optimized, as are graphics. </a:t>
            </a:r>
          </a:p>
          <a:p>
            <a:r>
              <a:rPr lang="en-US" altLang="es-EC" smtClean="0"/>
              <a:t>app is signed with publication certificates and stored as appropriate for the target platform. </a:t>
            </a:r>
          </a:p>
          <a:p>
            <a:r>
              <a:rPr lang="en-US" altLang="es-EC" smtClean="0"/>
              <a:t>Then, can continue with the vendor's tools to upload and publish the app.</a:t>
            </a:r>
          </a:p>
          <a:p>
            <a:r>
              <a:rPr lang="en-US" altLang="es-EC" smtClean="0"/>
              <a:t> We'll cover the subtleties of App Store, AdHoc, and Enterprise publishing in the publishing lesson later in the course.</a:t>
            </a:r>
          </a:p>
        </p:txBody>
      </p:sp>
      <p:sp>
        <p:nvSpPr>
          <p:cNvPr id="64515"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C681F5DE-DA27-43F9-83FB-2DF0F134E2C9}" type="slidenum">
              <a:rPr lang="en-US" altLang="es-EC" sz="1200">
                <a:latin typeface="Calibri" pitchFamily="34" charset="0"/>
              </a:rPr>
              <a:pPr eaLnBrk="1" hangingPunct="1"/>
              <a:t>37</a:t>
            </a:fld>
            <a:endParaRPr lang="en-US" altLang="es-EC" sz="120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a:ln/>
        </p:spPr>
      </p:sp>
      <p:sp>
        <p:nvSpPr>
          <p:cNvPr id="68610" name="Notes Placeholder 2"/>
          <p:cNvSpPr>
            <a:spLocks noGrp="1"/>
          </p:cNvSpPr>
          <p:nvPr>
            <p:ph type="body" idx="1"/>
          </p:nvPr>
        </p:nvSpPr>
        <p:spPr>
          <a:noFill/>
        </p:spPr>
        <p:txBody>
          <a:bodyPr/>
          <a:lstStyle/>
          <a:p>
            <a:r>
              <a:rPr lang="en-US" altLang="es-EC" smtClean="0"/>
              <a:t>Ti.UI.*</a:t>
            </a:r>
          </a:p>
          <a:p>
            <a:r>
              <a:rPr lang="en-US" altLang="es-EC" smtClean="0"/>
              <a:t>Properties, methods and Events per API (magenta)</a:t>
            </a:r>
          </a:p>
          <a:p>
            <a:r>
              <a:rPr lang="en-US" altLang="es-EC" smtClean="0"/>
              <a:t>Some will have examples of how to use them  (green)</a:t>
            </a:r>
          </a:p>
          <a:p>
            <a:r>
              <a:rPr lang="en-US" altLang="es-EC" smtClean="0"/>
              <a:t>Some elements will work on specific platforms  (orange)</a:t>
            </a:r>
          </a:p>
        </p:txBody>
      </p:sp>
      <p:sp>
        <p:nvSpPr>
          <p:cNvPr id="68611"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7AA7C7C4-6DFE-4AF3-AF52-28A812C87AB2}" type="slidenum">
              <a:rPr lang="en-US" altLang="es-EC" sz="1200">
                <a:latin typeface="Calibri" pitchFamily="34" charset="0"/>
              </a:rPr>
              <a:pPr eaLnBrk="1" hangingPunct="1"/>
              <a:t>40</a:t>
            </a:fld>
            <a:endParaRPr lang="en-US" altLang="es-EC" sz="120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a:ln/>
        </p:spPr>
      </p:sp>
      <p:sp>
        <p:nvSpPr>
          <p:cNvPr id="79874" name="Notes Placeholder 2"/>
          <p:cNvSpPr>
            <a:spLocks noGrp="1"/>
          </p:cNvSpPr>
          <p:nvPr>
            <p:ph type="body" idx="1"/>
          </p:nvPr>
        </p:nvSpPr>
        <p:spPr>
          <a:noFill/>
        </p:spPr>
        <p:txBody>
          <a:bodyPr/>
          <a:lstStyle/>
          <a:p>
            <a:endParaRPr lang="es-EC" altLang="es-EC" smtClean="0"/>
          </a:p>
        </p:txBody>
      </p:sp>
      <p:sp>
        <p:nvSpPr>
          <p:cNvPr id="79875"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5049B8CF-31FA-41CA-B104-A6429B223A97}" type="slidenum">
              <a:rPr lang="en-US" altLang="es-EC" sz="1200">
                <a:latin typeface="Calibri" pitchFamily="34" charset="0"/>
              </a:rPr>
              <a:pPr eaLnBrk="1" hangingPunct="1"/>
              <a:t>50</a:t>
            </a:fld>
            <a:endParaRPr lang="en-US" altLang="es-EC" sz="12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noFill/>
        </p:spPr>
        <p:txBody>
          <a:bodyPr/>
          <a:lstStyle/>
          <a:p>
            <a:r>
              <a:rPr lang="en-US" altLang="es-EC" smtClean="0"/>
              <a:t>Try to keep the introductions to 10 mins, total for the whole class</a:t>
            </a:r>
          </a:p>
        </p:txBody>
      </p:sp>
      <p:sp>
        <p:nvSpPr>
          <p:cNvPr id="2150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AC6AD4DE-DD60-4349-96B1-FDE58022E2F2}" type="slidenum">
              <a:rPr lang="en-US" altLang="es-EC" sz="1200">
                <a:latin typeface="Calibri" pitchFamily="34" charset="0"/>
              </a:rPr>
              <a:pPr eaLnBrk="1" hangingPunct="1"/>
              <a:t>6</a:t>
            </a:fld>
            <a:endParaRPr lang="en-US" altLang="es-EC" sz="120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a:ln/>
        </p:spPr>
      </p:sp>
      <p:sp>
        <p:nvSpPr>
          <p:cNvPr id="81922" name="Notes Placeholder 2"/>
          <p:cNvSpPr>
            <a:spLocks noGrp="1"/>
          </p:cNvSpPr>
          <p:nvPr>
            <p:ph type="body" idx="1"/>
          </p:nvPr>
        </p:nvSpPr>
        <p:spPr>
          <a:noFill/>
        </p:spPr>
        <p:txBody>
          <a:bodyPr/>
          <a:lstStyle/>
          <a:p>
            <a:r>
              <a:rPr lang="en-US" altLang="es-EC" smtClean="0"/>
              <a:t>Open http://developer.android.com/about/dashboards and show pie chart and explain how this can help to companies decide what users they will target</a:t>
            </a:r>
          </a:p>
        </p:txBody>
      </p:sp>
      <p:sp>
        <p:nvSpPr>
          <p:cNvPr id="81923"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9D83C3AF-97D2-4A27-A5F5-4D0A9311EC1F}" type="slidenum">
              <a:rPr lang="en-US" altLang="es-EC" sz="1200">
                <a:latin typeface="Calibri" pitchFamily="34" charset="0"/>
              </a:rPr>
              <a:pPr eaLnBrk="1" hangingPunct="1"/>
              <a:t>51</a:t>
            </a:fld>
            <a:endParaRPr lang="en-US" altLang="es-EC" sz="1200">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ln/>
        </p:spPr>
      </p:sp>
      <p:sp>
        <p:nvSpPr>
          <p:cNvPr id="83970" name="Notes Placeholder 2"/>
          <p:cNvSpPr>
            <a:spLocks noGrp="1"/>
          </p:cNvSpPr>
          <p:nvPr>
            <p:ph type="body" idx="1"/>
          </p:nvPr>
        </p:nvSpPr>
        <p:spPr>
          <a:noFill/>
        </p:spPr>
        <p:txBody>
          <a:bodyPr/>
          <a:lstStyle/>
          <a:p>
            <a:r>
              <a:rPr lang="en-US" altLang="es-EC" smtClean="0"/>
              <a:t>Show bash profile example.</a:t>
            </a:r>
          </a:p>
        </p:txBody>
      </p:sp>
      <p:sp>
        <p:nvSpPr>
          <p:cNvPr id="83971"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70049EEA-6AB9-420B-9956-700F512896D2}" type="slidenum">
              <a:rPr lang="en-US" altLang="es-EC" sz="1200">
                <a:latin typeface="Calibri" pitchFamily="34" charset="0"/>
              </a:rPr>
              <a:pPr eaLnBrk="1" hangingPunct="1"/>
              <a:t>52</a:t>
            </a:fld>
            <a:endParaRPr lang="en-US" altLang="es-EC" sz="120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p:spPr>
        <p:txBody>
          <a:bodyPr/>
          <a:lstStyle/>
          <a:p>
            <a:endParaRPr lang="es-EC" altLang="es-EC" smtClean="0"/>
          </a:p>
        </p:txBody>
      </p:sp>
      <p:sp>
        <p:nvSpPr>
          <p:cNvPr id="9318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7DE5169-45C4-4266-8E29-FD2F8A04D546}" type="slidenum">
              <a:rPr lang="en-US" altLang="es-EC" sz="1200">
                <a:latin typeface="Calibri" pitchFamily="34" charset="0"/>
              </a:rPr>
              <a:pPr eaLnBrk="1" hangingPunct="1"/>
              <a:t>60</a:t>
            </a:fld>
            <a:endParaRPr lang="en-US" altLang="es-EC" sz="1200">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a:ln/>
        </p:spPr>
      </p:sp>
      <p:sp>
        <p:nvSpPr>
          <p:cNvPr id="104450" name="Notes Placeholder 2"/>
          <p:cNvSpPr>
            <a:spLocks noGrp="1"/>
          </p:cNvSpPr>
          <p:nvPr>
            <p:ph type="body" idx="1"/>
          </p:nvPr>
        </p:nvSpPr>
        <p:spPr>
          <a:noFill/>
        </p:spPr>
        <p:txBody>
          <a:bodyPr/>
          <a:lstStyle/>
          <a:p>
            <a:r>
              <a:rPr lang="en-US" altLang="es-EC" smtClean="0"/>
              <a:t>We encourage students to try out the code as they go. This is especially the case later in the lesson where we start showing off some of JavaScript's more confusing or subtle features (hoisting, inheritance, implicit/explicit returns, etc.).</a:t>
            </a:r>
          </a:p>
          <a:p>
            <a:endParaRPr lang="en-US" altLang="es-EC" smtClean="0"/>
          </a:p>
        </p:txBody>
      </p:sp>
      <p:sp>
        <p:nvSpPr>
          <p:cNvPr id="104451"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CBDA5BFE-6F76-4BC6-AABC-16D1DAFAC3F6}" type="slidenum">
              <a:rPr lang="en-US" altLang="es-EC" sz="1200">
                <a:latin typeface="Calibri" pitchFamily="34" charset="0"/>
              </a:rPr>
              <a:pPr eaLnBrk="1" hangingPunct="1"/>
              <a:t>68</a:t>
            </a:fld>
            <a:endParaRPr lang="en-US" altLang="es-EC" sz="1200">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a:ln/>
        </p:spPr>
      </p:sp>
      <p:sp>
        <p:nvSpPr>
          <p:cNvPr id="117762" name="Notes Placeholder 2"/>
          <p:cNvSpPr>
            <a:spLocks noGrp="1"/>
          </p:cNvSpPr>
          <p:nvPr>
            <p:ph type="body" idx="1"/>
          </p:nvPr>
        </p:nvSpPr>
        <p:spPr>
          <a:noFill/>
        </p:spPr>
        <p:txBody>
          <a:bodyPr/>
          <a:lstStyle/>
          <a:p>
            <a:r>
              <a:rPr lang="en-US" altLang="es-EC" smtClean="0"/>
              <a:t>The ternary operator is a compact if-else block in a single statement. It can be used any place a statement will work.</a:t>
            </a:r>
          </a:p>
        </p:txBody>
      </p:sp>
      <p:sp>
        <p:nvSpPr>
          <p:cNvPr id="117763"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4C341E52-2718-4C35-B5AB-637D39C41713}" type="slidenum">
              <a:rPr lang="en-US" altLang="es-EC" sz="1200">
                <a:latin typeface="Calibri" pitchFamily="34" charset="0"/>
              </a:rPr>
              <a:pPr eaLnBrk="1" hangingPunct="1"/>
              <a:t>80</a:t>
            </a:fld>
            <a:endParaRPr lang="en-US" altLang="es-EC" sz="1200">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a:ln/>
        </p:spPr>
      </p:sp>
      <p:sp>
        <p:nvSpPr>
          <p:cNvPr id="123906" name="Notes Placeholder 2"/>
          <p:cNvSpPr>
            <a:spLocks noGrp="1"/>
          </p:cNvSpPr>
          <p:nvPr>
            <p:ph type="body" idx="1"/>
          </p:nvPr>
        </p:nvSpPr>
        <p:spPr>
          <a:noFill/>
        </p:spPr>
        <p:txBody>
          <a:bodyPr/>
          <a:lstStyle/>
          <a:p>
            <a:endParaRPr lang="es-EC" altLang="es-EC" smtClean="0"/>
          </a:p>
        </p:txBody>
      </p:sp>
      <p:sp>
        <p:nvSpPr>
          <p:cNvPr id="12390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7EE9AC74-EE68-4E04-9994-F7B2E0BC7142}" type="slidenum">
              <a:rPr lang="en-US" altLang="es-EC" sz="1200">
                <a:latin typeface="Calibri" pitchFamily="34" charset="0"/>
              </a:rPr>
              <a:pPr eaLnBrk="1" hangingPunct="1"/>
              <a:t>85</a:t>
            </a:fld>
            <a:endParaRPr lang="en-US" altLang="es-EC" sz="120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p:spPr>
        <p:txBody>
          <a:bodyPr/>
          <a:lstStyle/>
          <a:p>
            <a:r>
              <a:rPr lang="en-US" altLang="es-EC" smtClean="0"/>
              <a:t>JavaScript is implemented in various environments. And the features and functionality it offers vary depending on the environment. The core JavaScript features are the same everywhere. This includes core operators, statements, and syntax, plus the core objects like Date and Math. The host environment adds new objects. For example, JavaScript in the browser has access to objects that represent the web page and web browser. Titanium adds the Ti object to core JavaScript, giving you access to mobile features. But in Titanium, you don't have access to the DOM objects.</a:t>
            </a:r>
          </a:p>
        </p:txBody>
      </p:sp>
      <p:sp>
        <p:nvSpPr>
          <p:cNvPr id="125955"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CA9E7593-2A56-4B0A-B19E-E155B30837A0}" type="slidenum">
              <a:rPr lang="en-US" altLang="es-EC" sz="1200">
                <a:latin typeface="Calibri" pitchFamily="34" charset="0"/>
              </a:rPr>
              <a:pPr eaLnBrk="1" hangingPunct="1"/>
              <a:t>86</a:t>
            </a:fld>
            <a:endParaRPr lang="en-US" altLang="es-EC" sz="1200">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a:ln/>
        </p:spPr>
      </p:sp>
      <p:sp>
        <p:nvSpPr>
          <p:cNvPr id="128002" name="Notes Placeholder 2"/>
          <p:cNvSpPr>
            <a:spLocks noGrp="1"/>
          </p:cNvSpPr>
          <p:nvPr>
            <p:ph type="body" idx="1"/>
          </p:nvPr>
        </p:nvSpPr>
        <p:spPr>
          <a:noFill/>
        </p:spPr>
        <p:txBody>
          <a:bodyPr/>
          <a:lstStyle/>
          <a:p>
            <a:r>
              <a:rPr lang="en-US" altLang="es-EC" smtClean="0"/>
              <a:t>No need to go deep into the history or evolution of JavaScript here. The key point is to reinforce the message from the preceding slide that in Titanium you have pretty much complete access to the features defined in ECMAScript 5.</a:t>
            </a:r>
          </a:p>
        </p:txBody>
      </p:sp>
      <p:sp>
        <p:nvSpPr>
          <p:cNvPr id="128003"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DD811D0E-5375-49B7-8CDA-54C6CFC126F1}" type="slidenum">
              <a:rPr lang="en-US" altLang="es-EC" sz="1200">
                <a:latin typeface="Calibri" pitchFamily="34" charset="0"/>
              </a:rPr>
              <a:pPr eaLnBrk="1" hangingPunct="1"/>
              <a:t>87</a:t>
            </a:fld>
            <a:endParaRPr lang="en-US" altLang="es-EC" sz="1200">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p:cNvSpPr>
          <p:nvPr>
            <p:ph type="sldImg"/>
          </p:nvPr>
        </p:nvSpPr>
        <p:spPr>
          <a:ln/>
        </p:spPr>
      </p:sp>
      <p:sp>
        <p:nvSpPr>
          <p:cNvPr id="131074" name="Notes Placeholder 2"/>
          <p:cNvSpPr>
            <a:spLocks noGrp="1"/>
          </p:cNvSpPr>
          <p:nvPr>
            <p:ph type="body" idx="1"/>
          </p:nvPr>
        </p:nvSpPr>
        <p:spPr>
          <a:noFill/>
        </p:spPr>
        <p:txBody>
          <a:bodyPr/>
          <a:lstStyle/>
          <a:p>
            <a:r>
              <a:rPr lang="en-US" altLang="es-EC" smtClean="0"/>
              <a:t>For a humorous look at what automatic type conversions can do, check out http://www.youtube.com/watch?v=_yZHbh396rc (JavaScript coverage begins about 1:20 but the whole video is just 4 mins long).</a:t>
            </a:r>
          </a:p>
        </p:txBody>
      </p:sp>
      <p:sp>
        <p:nvSpPr>
          <p:cNvPr id="131075"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65586444-CAAF-431D-B89B-AD3C7E8EE480}" type="slidenum">
              <a:rPr lang="en-US" altLang="es-EC" sz="1200">
                <a:latin typeface="Calibri" pitchFamily="34" charset="0"/>
              </a:rPr>
              <a:pPr eaLnBrk="1" hangingPunct="1"/>
              <a:t>89</a:t>
            </a:fld>
            <a:endParaRPr lang="en-US" altLang="es-EC" sz="1200">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a:ln/>
        </p:spPr>
      </p:sp>
      <p:sp>
        <p:nvSpPr>
          <p:cNvPr id="134146" name="Notes Placeholder 2"/>
          <p:cNvSpPr>
            <a:spLocks noGrp="1"/>
          </p:cNvSpPr>
          <p:nvPr>
            <p:ph type="body" idx="1"/>
          </p:nvPr>
        </p:nvSpPr>
        <p:spPr>
          <a:noFill/>
        </p:spPr>
        <p:txBody>
          <a:bodyPr/>
          <a:lstStyle/>
          <a:p>
            <a:endParaRPr lang="es-EC" altLang="es-EC" smtClean="0"/>
          </a:p>
        </p:txBody>
      </p:sp>
      <p:sp>
        <p:nvSpPr>
          <p:cNvPr id="13414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11CA4F86-5D99-47DD-892C-EC9B7124E295}" type="slidenum">
              <a:rPr lang="en-US" altLang="es-EC" sz="1200">
                <a:latin typeface="Calibri" pitchFamily="34" charset="0"/>
              </a:rPr>
              <a:pPr eaLnBrk="1" hangingPunct="1"/>
              <a:t>91</a:t>
            </a:fld>
            <a:endParaRPr lang="en-US" altLang="es-EC" sz="120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students what</a:t>
            </a:r>
            <a:r>
              <a:rPr lang="en-US" baseline="0" dirty="0" smtClean="0"/>
              <a:t> they will be doing and how to follow along the training experience.</a:t>
            </a:r>
            <a:endParaRPr lang="en-US" dirty="0"/>
          </a:p>
        </p:txBody>
      </p:sp>
      <p:sp>
        <p:nvSpPr>
          <p:cNvPr id="4" name="Slide Number Placeholder 3"/>
          <p:cNvSpPr>
            <a:spLocks noGrp="1"/>
          </p:cNvSpPr>
          <p:nvPr>
            <p:ph type="sldNum" sz="quarter" idx="10"/>
          </p:nvPr>
        </p:nvSpPr>
        <p:spPr/>
        <p:txBody>
          <a:bodyPr/>
          <a:lstStyle/>
          <a:p>
            <a:pPr>
              <a:defRPr/>
            </a:pPr>
            <a:fld id="{BA922150-D6DA-AD42-9E31-9A62E3684EED}" type="slidenum">
              <a:rPr lang="en-US" smtClean="0"/>
              <a:pPr>
                <a:defRPr/>
              </a:pPr>
              <a:t>10</a:t>
            </a:fld>
            <a:endParaRPr lang="en-US"/>
          </a:p>
        </p:txBody>
      </p:sp>
    </p:spTree>
    <p:extLst>
      <p:ext uri="{BB962C8B-B14F-4D97-AF65-F5344CB8AC3E}">
        <p14:creationId xmlns:p14="http://schemas.microsoft.com/office/powerpoint/2010/main" val="306307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p:cNvSpPr>
          <p:nvPr>
            <p:ph type="sldImg"/>
          </p:nvPr>
        </p:nvSpPr>
        <p:spPr>
          <a:ln/>
        </p:spPr>
      </p:sp>
      <p:sp>
        <p:nvSpPr>
          <p:cNvPr id="141314" name="Notes Placeholder 2"/>
          <p:cNvSpPr>
            <a:spLocks noGrp="1"/>
          </p:cNvSpPr>
          <p:nvPr>
            <p:ph type="body" idx="1"/>
          </p:nvPr>
        </p:nvSpPr>
        <p:spPr>
          <a:noFill/>
        </p:spPr>
        <p:txBody>
          <a:bodyPr/>
          <a:lstStyle/>
          <a:p>
            <a:endParaRPr lang="es-EC" altLang="es-EC" smtClean="0"/>
          </a:p>
        </p:txBody>
      </p:sp>
      <p:sp>
        <p:nvSpPr>
          <p:cNvPr id="141315"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00BA8FDA-FFAF-41B1-BB0E-708A271DB1E2}" type="slidenum">
              <a:rPr lang="en-US" altLang="es-EC" sz="1200">
                <a:latin typeface="Calibri" pitchFamily="34" charset="0"/>
              </a:rPr>
              <a:pPr eaLnBrk="1" hangingPunct="1"/>
              <a:t>97</a:t>
            </a:fld>
            <a:endParaRPr lang="en-US" altLang="es-EC" sz="1200">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p:cNvSpPr>
            <a:spLocks noGrp="1" noRot="1" noChangeAspect="1"/>
          </p:cNvSpPr>
          <p:nvPr>
            <p:ph type="sldImg"/>
          </p:nvPr>
        </p:nvSpPr>
        <p:spPr>
          <a:ln/>
        </p:spPr>
      </p:sp>
      <p:sp>
        <p:nvSpPr>
          <p:cNvPr id="174082" name="Notes Placeholder 2"/>
          <p:cNvSpPr>
            <a:spLocks noGrp="1"/>
          </p:cNvSpPr>
          <p:nvPr>
            <p:ph type="body" idx="1"/>
          </p:nvPr>
        </p:nvSpPr>
        <p:spPr>
          <a:noFill/>
        </p:spPr>
        <p:txBody>
          <a:bodyPr/>
          <a:lstStyle/>
          <a:p>
            <a:endParaRPr lang="es-EC" altLang="es-EC" smtClean="0"/>
          </a:p>
        </p:txBody>
      </p:sp>
      <p:sp>
        <p:nvSpPr>
          <p:cNvPr id="174083"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A802B39E-568A-4D16-AE69-3FC26A4D4724}" type="slidenum">
              <a:rPr lang="en-US" altLang="es-EC" sz="1200">
                <a:latin typeface="Calibri" pitchFamily="34" charset="0"/>
              </a:rPr>
              <a:pPr eaLnBrk="1" hangingPunct="1"/>
              <a:t>128</a:t>
            </a:fld>
            <a:endParaRPr lang="en-US" altLang="es-EC" sz="1200">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p:spPr>
        <p:txBody>
          <a:bodyPr/>
          <a:lstStyle/>
          <a:p>
            <a:endParaRPr lang="es-EC" altLang="es-EC" smtClean="0"/>
          </a:p>
        </p:txBody>
      </p:sp>
      <p:sp>
        <p:nvSpPr>
          <p:cNvPr id="9318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7DE5169-45C4-4266-8E29-FD2F8A04D546}" type="slidenum">
              <a:rPr lang="en-US" altLang="es-EC" sz="1200">
                <a:latin typeface="Calibri" pitchFamily="34" charset="0"/>
              </a:rPr>
              <a:pPr eaLnBrk="1" hangingPunct="1"/>
              <a:t>133</a:t>
            </a:fld>
            <a:endParaRPr lang="en-US" altLang="es-EC" sz="1200">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Slide Image Placeholder 1"/>
          <p:cNvSpPr>
            <a:spLocks noGrp="1" noRot="1" noChangeAspect="1"/>
          </p:cNvSpPr>
          <p:nvPr>
            <p:ph type="sldImg"/>
          </p:nvPr>
        </p:nvSpPr>
        <p:spPr>
          <a:ln/>
        </p:spPr>
      </p:sp>
      <p:sp>
        <p:nvSpPr>
          <p:cNvPr id="182274" name="Notes Placeholder 2"/>
          <p:cNvSpPr>
            <a:spLocks noGrp="1"/>
          </p:cNvSpPr>
          <p:nvPr>
            <p:ph type="body" idx="1"/>
          </p:nvPr>
        </p:nvSpPr>
        <p:spPr>
          <a:noFill/>
        </p:spPr>
        <p:txBody>
          <a:bodyPr/>
          <a:lstStyle/>
          <a:p>
            <a:endParaRPr lang="en-US" altLang="es-EC" smtClean="0"/>
          </a:p>
          <a:p>
            <a:r>
              <a:rPr lang="en-US" altLang="es-EC" smtClean="0"/>
              <a:t>----- Meeting Notes (6/23/14 14:19) -----</a:t>
            </a:r>
          </a:p>
          <a:p>
            <a:r>
              <a:rPr lang="en-US" altLang="es-EC" smtClean="0"/>
              <a:t>Chnage to show a tss</a:t>
            </a:r>
          </a:p>
        </p:txBody>
      </p:sp>
      <p:sp>
        <p:nvSpPr>
          <p:cNvPr id="182275"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2C54945A-19A1-445D-AA6D-119863A75ACE}" type="slidenum">
              <a:rPr lang="en-US" altLang="es-EC" sz="1200">
                <a:latin typeface="Calibri" pitchFamily="34" charset="0"/>
              </a:rPr>
              <a:pPr eaLnBrk="1" hangingPunct="1"/>
              <a:t>134</a:t>
            </a:fld>
            <a:endParaRPr lang="en-US" altLang="es-EC" sz="1200">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p:spPr>
        <p:txBody>
          <a:bodyPr/>
          <a:lstStyle/>
          <a:p>
            <a:endParaRPr lang="es-EC" altLang="es-EC" smtClean="0"/>
          </a:p>
        </p:txBody>
      </p:sp>
      <p:sp>
        <p:nvSpPr>
          <p:cNvPr id="9318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7DE5169-45C4-4266-8E29-FD2F8A04D546}" type="slidenum">
              <a:rPr lang="en-US" altLang="es-EC" sz="1200">
                <a:latin typeface="Calibri" pitchFamily="34" charset="0"/>
              </a:rPr>
              <a:pPr eaLnBrk="1" hangingPunct="1"/>
              <a:t>141</a:t>
            </a:fld>
            <a:endParaRPr lang="en-US" altLang="es-EC" sz="1200">
              <a:latin typeface="Calibri"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p:spPr>
        <p:txBody>
          <a:bodyPr/>
          <a:lstStyle/>
          <a:p>
            <a:endParaRPr lang="es-EC" altLang="es-EC" smtClean="0"/>
          </a:p>
        </p:txBody>
      </p:sp>
      <p:sp>
        <p:nvSpPr>
          <p:cNvPr id="9318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7DE5169-45C4-4266-8E29-FD2F8A04D546}" type="slidenum">
              <a:rPr lang="en-US" altLang="es-EC" sz="1200">
                <a:latin typeface="Calibri" pitchFamily="34" charset="0"/>
              </a:rPr>
              <a:pPr eaLnBrk="1" hangingPunct="1"/>
              <a:t>152</a:t>
            </a:fld>
            <a:endParaRPr lang="en-US" altLang="es-EC" sz="1200">
              <a:latin typeface="Calibri"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r>
              <a:rPr lang="en-US" altLang="es-EC" smtClean="0"/>
              <a:t>Lesson time: 90 mins</a:t>
            </a:r>
          </a:p>
          <a:p>
            <a:r>
              <a:rPr lang="en-US" altLang="es-EC" smtClean="0"/>
              <a:t>30 mins lab</a:t>
            </a:r>
          </a:p>
          <a:p>
            <a:endParaRPr lang="en-US" altLang="es-EC" smtClean="0"/>
          </a:p>
          <a:p>
            <a:r>
              <a:rPr lang="en-US" altLang="es-EC" smtClean="0"/>
              <a:t>Please use your best judgment as an instructor — set the pace of this lesson according to your students' JavaScript skills. You might consider skipping some slides for advanced audiences or spending extra time with a more novice group of students.</a:t>
            </a:r>
          </a:p>
        </p:txBody>
      </p:sp>
      <p:sp>
        <p:nvSpPr>
          <p:cNvPr id="101379"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B2920C94-BB69-424C-9937-A3AC13FF4E3B}" type="slidenum">
              <a:rPr lang="en-US" altLang="es-EC" sz="1200">
                <a:latin typeface="Calibri" pitchFamily="34" charset="0"/>
              </a:rPr>
              <a:pPr eaLnBrk="1" hangingPunct="1"/>
              <a:t>165</a:t>
            </a:fld>
            <a:endParaRPr lang="en-US" altLang="es-EC" sz="1200">
              <a:latin typeface="Calibr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r>
              <a:rPr lang="en-US" dirty="0" smtClean="0">
                <a:latin typeface="Calibri" charset="0"/>
              </a:rPr>
              <a:t>Use any application you might have available or use the one that you create in the previous lab to demonstrate all the folders available in an alloy app.</a:t>
            </a:r>
            <a:endParaRPr lang="en-US" dirty="0">
              <a:latin typeface="Calibri" charset="0"/>
            </a:endParaRPr>
          </a:p>
        </p:txBody>
      </p:sp>
      <p:sp>
        <p:nvSpPr>
          <p:cNvPr id="101379"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B2920C94-BB69-424C-9937-A3AC13FF4E3B}" type="slidenum">
              <a:rPr lang="en-US" altLang="es-EC" sz="1200">
                <a:latin typeface="Calibri" pitchFamily="34" charset="0"/>
              </a:rPr>
              <a:pPr eaLnBrk="1" hangingPunct="1"/>
              <a:t>176</a:t>
            </a:fld>
            <a:endParaRPr lang="en-US" altLang="es-EC" sz="1200">
              <a:latin typeface="Calibr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p:spPr>
        <p:txBody>
          <a:bodyPr/>
          <a:lstStyle/>
          <a:p>
            <a:endParaRPr lang="es-EC" altLang="es-EC" smtClean="0"/>
          </a:p>
        </p:txBody>
      </p:sp>
      <p:sp>
        <p:nvSpPr>
          <p:cNvPr id="9318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7DE5169-45C4-4266-8E29-FD2F8A04D546}" type="slidenum">
              <a:rPr lang="en-US" altLang="es-EC" sz="1200">
                <a:latin typeface="Calibri" pitchFamily="34" charset="0"/>
              </a:rPr>
              <a:pPr eaLnBrk="1" hangingPunct="1"/>
              <a:t>186</a:t>
            </a:fld>
            <a:endParaRPr lang="en-US" altLang="es-EC" sz="1200">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p:spPr>
        <p:txBody>
          <a:bodyPr/>
          <a:lstStyle/>
          <a:p>
            <a:endParaRPr lang="es-EC" altLang="es-EC" smtClean="0"/>
          </a:p>
        </p:txBody>
      </p:sp>
      <p:sp>
        <p:nvSpPr>
          <p:cNvPr id="9318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7DE5169-45C4-4266-8E29-FD2F8A04D546}" type="slidenum">
              <a:rPr lang="en-US" altLang="es-EC" sz="1200">
                <a:latin typeface="Calibri" pitchFamily="34" charset="0"/>
              </a:rPr>
              <a:pPr eaLnBrk="1" hangingPunct="1"/>
              <a:t>194</a:t>
            </a:fld>
            <a:endParaRPr lang="en-US" altLang="es-EC" sz="120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a:ln/>
        </p:spPr>
      </p:sp>
      <p:sp>
        <p:nvSpPr>
          <p:cNvPr id="27650" name="Notes Placeholder 2"/>
          <p:cNvSpPr>
            <a:spLocks noGrp="1"/>
          </p:cNvSpPr>
          <p:nvPr>
            <p:ph type="body" idx="1"/>
          </p:nvPr>
        </p:nvSpPr>
        <p:spPr>
          <a:noFill/>
        </p:spPr>
        <p:txBody>
          <a:bodyPr/>
          <a:lstStyle/>
          <a:p>
            <a:r>
              <a:rPr lang="en-US" altLang="es-EC" smtClean="0"/>
              <a:t>Lesson time: 30 mins teaching</a:t>
            </a:r>
          </a:p>
          <a:p>
            <a:r>
              <a:rPr lang="en-US" altLang="es-EC" smtClean="0"/>
              <a:t>no lab</a:t>
            </a:r>
          </a:p>
        </p:txBody>
      </p:sp>
      <p:sp>
        <p:nvSpPr>
          <p:cNvPr id="27651"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08E96512-DC66-4849-BCB7-FB83BBAAAF53}" type="slidenum">
              <a:rPr lang="en-US" altLang="es-EC" sz="1200">
                <a:latin typeface="Calibri" pitchFamily="34" charset="0"/>
              </a:rPr>
              <a:pPr eaLnBrk="1" hangingPunct="1"/>
              <a:t>12</a:t>
            </a:fld>
            <a:endParaRPr lang="en-US" altLang="es-EC" sz="1200">
              <a:latin typeface="Calibri"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Image Placeholder 1"/>
          <p:cNvSpPr>
            <a:spLocks noGrp="1" noRot="1" noChangeAspect="1"/>
          </p:cNvSpPr>
          <p:nvPr>
            <p:ph type="sldImg"/>
          </p:nvPr>
        </p:nvSpPr>
        <p:spPr>
          <a:ln/>
        </p:spPr>
      </p:sp>
      <p:sp>
        <p:nvSpPr>
          <p:cNvPr id="254978" name="Notes Placeholder 2"/>
          <p:cNvSpPr>
            <a:spLocks noGrp="1"/>
          </p:cNvSpPr>
          <p:nvPr>
            <p:ph type="body" idx="1"/>
          </p:nvPr>
        </p:nvSpPr>
        <p:spPr>
          <a:noFill/>
        </p:spPr>
        <p:txBody>
          <a:bodyPr/>
          <a:lstStyle/>
          <a:p>
            <a:endParaRPr lang="es-EC" altLang="es-EC" smtClean="0"/>
          </a:p>
        </p:txBody>
      </p:sp>
      <p:sp>
        <p:nvSpPr>
          <p:cNvPr id="254979"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8031763-72C6-494E-918C-C4A6307383FD}" type="slidenum">
              <a:rPr lang="en-US" altLang="es-EC" sz="1200">
                <a:latin typeface="Calibri" pitchFamily="34" charset="0"/>
              </a:rPr>
              <a:pPr eaLnBrk="1" hangingPunct="1"/>
              <a:t>203</a:t>
            </a:fld>
            <a:endParaRPr lang="en-US" altLang="es-EC" sz="1200">
              <a:latin typeface="Calibri"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p:spPr>
        <p:txBody>
          <a:bodyPr/>
          <a:lstStyle/>
          <a:p>
            <a:endParaRPr lang="es-EC" altLang="es-EC" smtClean="0"/>
          </a:p>
        </p:txBody>
      </p:sp>
      <p:sp>
        <p:nvSpPr>
          <p:cNvPr id="9318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7DE5169-45C4-4266-8E29-FD2F8A04D546}" type="slidenum">
              <a:rPr lang="en-US" altLang="es-EC" sz="1200">
                <a:latin typeface="Calibri" pitchFamily="34" charset="0"/>
              </a:rPr>
              <a:pPr eaLnBrk="1" hangingPunct="1"/>
              <a:t>204</a:t>
            </a:fld>
            <a:endParaRPr lang="en-US" altLang="es-EC" sz="1200">
              <a:latin typeface="Calibri"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r>
              <a:rPr lang="en-US" altLang="es-EC" smtClean="0"/>
              <a:t>Lesson time: 90 mins</a:t>
            </a:r>
          </a:p>
          <a:p>
            <a:r>
              <a:rPr lang="en-US" altLang="es-EC" smtClean="0"/>
              <a:t>30 mins lab</a:t>
            </a:r>
          </a:p>
          <a:p>
            <a:endParaRPr lang="en-US" altLang="es-EC" smtClean="0"/>
          </a:p>
          <a:p>
            <a:r>
              <a:rPr lang="en-US" altLang="es-EC" smtClean="0"/>
              <a:t>Please use your best judgment as an instructor — set the pace of this lesson according to your students' JavaScript skills. You might consider skipping some slides for advanced audiences or spending extra time with a more novice group of students.</a:t>
            </a:r>
          </a:p>
        </p:txBody>
      </p:sp>
      <p:sp>
        <p:nvSpPr>
          <p:cNvPr id="101379"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B2920C94-BB69-424C-9937-A3AC13FF4E3B}" type="slidenum">
              <a:rPr lang="en-US" altLang="es-EC" sz="1200">
                <a:latin typeface="Calibri" pitchFamily="34" charset="0"/>
              </a:rPr>
              <a:pPr eaLnBrk="1" hangingPunct="1"/>
              <a:t>209</a:t>
            </a:fld>
            <a:endParaRPr lang="en-US" altLang="es-EC" sz="1200">
              <a:latin typeface="Calibri"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p:spPr>
        <p:txBody>
          <a:bodyPr/>
          <a:lstStyle/>
          <a:p>
            <a:endParaRPr lang="es-EC" altLang="es-EC" smtClean="0"/>
          </a:p>
        </p:txBody>
      </p:sp>
      <p:sp>
        <p:nvSpPr>
          <p:cNvPr id="9318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7DE5169-45C4-4266-8E29-FD2F8A04D546}" type="slidenum">
              <a:rPr lang="en-US" altLang="es-EC" sz="1200">
                <a:latin typeface="Calibri" pitchFamily="34" charset="0"/>
              </a:rPr>
              <a:pPr eaLnBrk="1" hangingPunct="1"/>
              <a:t>223</a:t>
            </a:fld>
            <a:endParaRPr lang="en-US" altLang="es-EC" sz="1200">
              <a:latin typeface="Calibri"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p:spPr>
        <p:txBody>
          <a:bodyPr/>
          <a:lstStyle/>
          <a:p>
            <a:endParaRPr lang="es-EC" altLang="es-EC" smtClean="0"/>
          </a:p>
        </p:txBody>
      </p:sp>
      <p:sp>
        <p:nvSpPr>
          <p:cNvPr id="9318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7DE5169-45C4-4266-8E29-FD2F8A04D546}" type="slidenum">
              <a:rPr lang="en-US" altLang="es-EC" sz="1200">
                <a:latin typeface="Calibri" pitchFamily="34" charset="0"/>
              </a:rPr>
              <a:pPr eaLnBrk="1" hangingPunct="1"/>
              <a:t>234</a:t>
            </a:fld>
            <a:endParaRPr lang="en-US" altLang="es-EC" sz="1200">
              <a:latin typeface="Calibri"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p:spPr>
        <p:txBody>
          <a:bodyPr/>
          <a:lstStyle/>
          <a:p>
            <a:endParaRPr lang="es-EC" altLang="es-EC" smtClean="0"/>
          </a:p>
        </p:txBody>
      </p:sp>
      <p:sp>
        <p:nvSpPr>
          <p:cNvPr id="9318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7DE5169-45C4-4266-8E29-FD2F8A04D546}" type="slidenum">
              <a:rPr lang="en-US" altLang="es-EC" sz="1200">
                <a:latin typeface="Calibri" pitchFamily="34" charset="0"/>
              </a:rPr>
              <a:pPr eaLnBrk="1" hangingPunct="1"/>
              <a:t>243</a:t>
            </a:fld>
            <a:endParaRPr lang="en-US" altLang="es-EC" sz="1200">
              <a:latin typeface="Calibri"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r>
              <a:rPr lang="en-US" altLang="es-EC" smtClean="0"/>
              <a:t>Lesson time: 90 mins</a:t>
            </a:r>
          </a:p>
          <a:p>
            <a:r>
              <a:rPr lang="en-US" altLang="es-EC" smtClean="0"/>
              <a:t>30 mins lab</a:t>
            </a:r>
          </a:p>
          <a:p>
            <a:endParaRPr lang="en-US" altLang="es-EC" smtClean="0"/>
          </a:p>
          <a:p>
            <a:r>
              <a:rPr lang="en-US" altLang="es-EC" smtClean="0"/>
              <a:t>Please use your best judgment as an instructor — set the pace of this lesson according to your students' JavaScript skills. You might consider skipping some slides for advanced audiences or spending extra time with a more novice group of students.</a:t>
            </a:r>
          </a:p>
        </p:txBody>
      </p:sp>
      <p:sp>
        <p:nvSpPr>
          <p:cNvPr id="101379"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B2920C94-BB69-424C-9937-A3AC13FF4E3B}" type="slidenum">
              <a:rPr lang="en-US" altLang="es-EC" sz="1200">
                <a:latin typeface="Calibri" pitchFamily="34" charset="0"/>
              </a:rPr>
              <a:pPr eaLnBrk="1" hangingPunct="1"/>
              <a:t>251</a:t>
            </a:fld>
            <a:endParaRPr lang="en-US" altLang="es-EC" sz="1200">
              <a:latin typeface="Calibri"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r>
              <a:rPr lang="en-US" altLang="es-EC" smtClean="0"/>
              <a:t>Lesson time: 90 mins</a:t>
            </a:r>
          </a:p>
          <a:p>
            <a:r>
              <a:rPr lang="en-US" altLang="es-EC" smtClean="0"/>
              <a:t>30 mins lab</a:t>
            </a:r>
          </a:p>
          <a:p>
            <a:endParaRPr lang="en-US" altLang="es-EC" smtClean="0"/>
          </a:p>
          <a:p>
            <a:r>
              <a:rPr lang="en-US" altLang="es-EC" smtClean="0"/>
              <a:t>Please use your best judgment as an instructor — set the pace of this lesson according to your students' JavaScript skills. You might consider skipping some slides for advanced audiences or spending extra time with a more novice group of students.</a:t>
            </a:r>
          </a:p>
        </p:txBody>
      </p:sp>
      <p:sp>
        <p:nvSpPr>
          <p:cNvPr id="101379"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B2920C94-BB69-424C-9937-A3AC13FF4E3B}" type="slidenum">
              <a:rPr lang="en-US" altLang="es-EC" sz="1200">
                <a:latin typeface="Calibri" pitchFamily="34" charset="0"/>
              </a:rPr>
              <a:pPr eaLnBrk="1" hangingPunct="1"/>
              <a:t>270</a:t>
            </a:fld>
            <a:endParaRPr lang="en-US" altLang="es-EC" sz="1200">
              <a:latin typeface="Calibri"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endParaRPr lang="en-US" altLang="es-EC" dirty="0" smtClean="0"/>
          </a:p>
        </p:txBody>
      </p:sp>
      <p:sp>
        <p:nvSpPr>
          <p:cNvPr id="101379"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B2920C94-BB69-424C-9937-A3AC13FF4E3B}" type="slidenum">
              <a:rPr lang="en-US" altLang="es-EC" sz="1200">
                <a:latin typeface="Calibri" pitchFamily="34" charset="0"/>
              </a:rPr>
              <a:pPr eaLnBrk="1" hangingPunct="1"/>
              <a:t>291</a:t>
            </a:fld>
            <a:endParaRPr lang="en-US" altLang="es-EC" sz="1200">
              <a:latin typeface="Calibri"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endParaRPr lang="en-US" altLang="es-EC" dirty="0" smtClean="0"/>
          </a:p>
        </p:txBody>
      </p:sp>
      <p:sp>
        <p:nvSpPr>
          <p:cNvPr id="101379"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B2920C94-BB69-424C-9937-A3AC13FF4E3B}" type="slidenum">
              <a:rPr lang="en-US" altLang="es-EC" sz="1200">
                <a:latin typeface="Calibri" pitchFamily="34" charset="0"/>
              </a:rPr>
              <a:pPr eaLnBrk="1" hangingPunct="1"/>
              <a:t>305</a:t>
            </a:fld>
            <a:endParaRPr lang="en-US" altLang="es-EC" sz="120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p:spPr>
        <p:txBody>
          <a:bodyPr/>
          <a:lstStyle/>
          <a:p>
            <a:r>
              <a:rPr lang="en-US" altLang="es-EC" smtClean="0"/>
              <a:t>The Appcelerator Platform provides enterprises the tools they need to manage the complete application lifecycle, from development, deployment, to monitoring and feedback. It combines various components and provides real-time monitoring tools.</a:t>
            </a:r>
          </a:p>
        </p:txBody>
      </p:sp>
      <p:sp>
        <p:nvSpPr>
          <p:cNvPr id="3174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0B5179A4-C0B2-45EA-89FA-4ECEF993ED04}" type="slidenum">
              <a:rPr lang="en-US" altLang="es-EC" sz="1200">
                <a:latin typeface="Calibri" pitchFamily="34" charset="0"/>
              </a:rPr>
              <a:pPr eaLnBrk="1" hangingPunct="1"/>
              <a:t>15</a:t>
            </a:fld>
            <a:endParaRPr lang="en-US" altLang="es-EC" sz="1200">
              <a:latin typeface="Calibri"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endParaRPr lang="en-US" altLang="es-EC" dirty="0" smtClean="0"/>
          </a:p>
        </p:txBody>
      </p:sp>
      <p:sp>
        <p:nvSpPr>
          <p:cNvPr id="101379"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B2920C94-BB69-424C-9937-A3AC13FF4E3B}" type="slidenum">
              <a:rPr lang="en-US" altLang="es-EC" sz="1200">
                <a:latin typeface="Calibri" pitchFamily="34" charset="0"/>
              </a:rPr>
              <a:pPr eaLnBrk="1" hangingPunct="1"/>
              <a:t>339</a:t>
            </a:fld>
            <a:endParaRPr lang="en-US" altLang="es-EC" sz="1200">
              <a:latin typeface="Calibri"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endParaRPr lang="en-US" altLang="es-EC" dirty="0" smtClean="0"/>
          </a:p>
        </p:txBody>
      </p:sp>
      <p:sp>
        <p:nvSpPr>
          <p:cNvPr id="101379"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B2920C94-BB69-424C-9937-A3AC13FF4E3B}" type="slidenum">
              <a:rPr lang="en-US" altLang="es-EC" sz="1200">
                <a:latin typeface="Calibri" pitchFamily="34" charset="0"/>
              </a:rPr>
              <a:pPr eaLnBrk="1" hangingPunct="1"/>
              <a:t>367</a:t>
            </a:fld>
            <a:endParaRPr lang="en-US" altLang="es-EC" sz="1200">
              <a:latin typeface="Calibri"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69D2A-1D30-4300-9A58-4AD9FF6EF06D}" type="slidenum">
              <a:rPr lang="en-US" altLang="es-EC" smtClean="0"/>
              <a:pPr/>
              <a:t>386</a:t>
            </a:fld>
            <a:endParaRPr lang="en-US" altLang="es-EC"/>
          </a:p>
        </p:txBody>
      </p:sp>
    </p:spTree>
    <p:extLst>
      <p:ext uri="{BB962C8B-B14F-4D97-AF65-F5344CB8AC3E}">
        <p14:creationId xmlns:p14="http://schemas.microsoft.com/office/powerpoint/2010/main" val="337289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endParaRPr lang="en-US" altLang="es-EC" dirty="0" smtClean="0"/>
          </a:p>
        </p:txBody>
      </p:sp>
      <p:sp>
        <p:nvSpPr>
          <p:cNvPr id="101379"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B2920C94-BB69-424C-9937-A3AC13FF4E3B}" type="slidenum">
              <a:rPr lang="en-US" altLang="es-EC" sz="1200">
                <a:latin typeface="Calibri" pitchFamily="34" charset="0"/>
              </a:rPr>
              <a:pPr eaLnBrk="1" hangingPunct="1"/>
              <a:t>388</a:t>
            </a:fld>
            <a:endParaRPr lang="en-US" altLang="es-EC" sz="1200">
              <a:latin typeface="Calibri"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p:spPr>
        <p:txBody>
          <a:bodyPr/>
          <a:lstStyle/>
          <a:p>
            <a:endParaRPr lang="es-EC" altLang="es-EC" smtClean="0"/>
          </a:p>
        </p:txBody>
      </p:sp>
      <p:sp>
        <p:nvSpPr>
          <p:cNvPr id="9318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E7DE5169-45C4-4266-8E29-FD2F8A04D546}" type="slidenum">
              <a:rPr lang="en-US" altLang="es-EC" sz="1200">
                <a:latin typeface="Calibri" pitchFamily="34" charset="0"/>
              </a:rPr>
              <a:pPr eaLnBrk="1" hangingPunct="1"/>
              <a:t>395</a:t>
            </a:fld>
            <a:endParaRPr lang="en-US" altLang="es-EC" sz="1200">
              <a:latin typeface="Calibri"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 student they</a:t>
            </a:r>
            <a:r>
              <a:rPr lang="en-US" baseline="0" dirty="0" smtClean="0"/>
              <a:t> need to save the key and password in order to submit the same app with a new version to </a:t>
            </a:r>
            <a:r>
              <a:rPr lang="en-US" baseline="0" dirty="0" err="1" smtClean="0"/>
              <a:t>google</a:t>
            </a:r>
            <a:r>
              <a:rPr lang="en-US" baseline="0" dirty="0" smtClean="0"/>
              <a:t> store.</a:t>
            </a:r>
            <a:endParaRPr lang="en-US" dirty="0"/>
          </a:p>
        </p:txBody>
      </p:sp>
      <p:sp>
        <p:nvSpPr>
          <p:cNvPr id="4" name="Slide Number Placeholder 3"/>
          <p:cNvSpPr>
            <a:spLocks noGrp="1"/>
          </p:cNvSpPr>
          <p:nvPr>
            <p:ph type="sldNum" sz="quarter" idx="10"/>
          </p:nvPr>
        </p:nvSpPr>
        <p:spPr/>
        <p:txBody>
          <a:bodyPr/>
          <a:lstStyle/>
          <a:p>
            <a:fld id="{CEB69D2A-1D30-4300-9A58-4AD9FF6EF06D}" type="slidenum">
              <a:rPr lang="en-US" altLang="es-EC" smtClean="0"/>
              <a:pPr/>
              <a:t>445</a:t>
            </a:fld>
            <a:endParaRPr lang="en-US" altLang="es-EC"/>
          </a:p>
        </p:txBody>
      </p:sp>
    </p:spTree>
    <p:extLst>
      <p:ext uri="{BB962C8B-B14F-4D97-AF65-F5344CB8AC3E}">
        <p14:creationId xmlns:p14="http://schemas.microsoft.com/office/powerpoint/2010/main" val="1758606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p:spPr>
        <p:txBody>
          <a:bodyPr/>
          <a:lstStyle/>
          <a:p>
            <a:r>
              <a:rPr lang="en-US">
                <a:latin typeface="Calibri" charset="0"/>
              </a:rPr>
              <a:t>Appcelerator Studio is the starting point to get access to the difference services that Appcelerator platform offers</a:t>
            </a:r>
          </a:p>
          <a:p>
            <a:r>
              <a:rPr lang="en-US">
                <a:latin typeface="Calibri" charset="0"/>
              </a:rPr>
              <a:t>Appcelerator Studio tools: Enabling appcelerator services, Liveview, Profiler, etc</a:t>
            </a:r>
          </a:p>
        </p:txBody>
      </p:sp>
      <p:sp>
        <p:nvSpPr>
          <p:cNvPr id="34819" name="Slide Number Placeholder 3"/>
          <p:cNvSpPr>
            <a:spLocks noGrp="1"/>
          </p:cNvSpPr>
          <p:nvPr>
            <p:ph type="sldNum" sz="quarter" idx="5"/>
          </p:nvPr>
        </p:nvSpPr>
        <p:spPr>
          <a:noFill/>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fld id="{7E7709AF-3A33-094D-8433-B17E2236864F}" type="slidenum">
              <a:rPr lang="en-US" sz="1200">
                <a:latin typeface="Calibri" charset="0"/>
              </a:rPr>
              <a:pPr eaLnBrk="1" hangingPunct="1"/>
              <a:t>17</a:t>
            </a:fld>
            <a:endParaRPr lang="en-US" sz="12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p:spPr>
        <p:txBody>
          <a:bodyPr/>
          <a:lstStyle/>
          <a:p>
            <a:r>
              <a:rPr lang="en-US" altLang="es-EC" smtClean="0"/>
              <a:t>track user acquisition, engagement, retention and quality metrics for your mobile apps.  The Appcelerator Insights application is aimed for business users as opposed to the Appcelerator Dashboard, which is aimed at technical users.</a:t>
            </a:r>
          </a:p>
        </p:txBody>
      </p:sp>
      <p:sp>
        <p:nvSpPr>
          <p:cNvPr id="47107" name="Slide Number Placeholder 3"/>
          <p:cNvSpPr>
            <a:spLocks noGrp="1"/>
          </p:cNvSpPr>
          <p:nvPr>
            <p:ph type="sldNum" sz="quarter" idx="5"/>
          </p:nvPr>
        </p:nvSpPr>
        <p:spPr>
          <a:noFill/>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fld id="{09687BDE-B6FB-44C2-93E3-6642ECB9A1FE}" type="slidenum">
              <a:rPr lang="en-US" altLang="es-EC" sz="1200">
                <a:latin typeface="Calibri" pitchFamily="34" charset="0"/>
              </a:rPr>
              <a:pPr eaLnBrk="1" hangingPunct="1"/>
              <a:t>18</a:t>
            </a:fld>
            <a:endParaRPr lang="en-US" altLang="es-EC" sz="120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ln/>
        </p:spPr>
      </p:sp>
      <p:sp>
        <p:nvSpPr>
          <p:cNvPr id="36866" name="Notes Placeholder 2"/>
          <p:cNvSpPr>
            <a:spLocks noGrp="1"/>
          </p:cNvSpPr>
          <p:nvPr>
            <p:ph type="body" idx="1"/>
          </p:nvPr>
        </p:nvSpPr>
        <p:spPr>
          <a:noFill/>
        </p:spPr>
        <p:txBody>
          <a:bodyPr/>
          <a:lstStyle/>
          <a:p>
            <a:r>
              <a:rPr lang="en-US">
                <a:latin typeface="Calibri" charset="0"/>
              </a:rPr>
              <a:t>A web portal used to monitor your application's heath and usage. This dashboard is aimed for technical users.</a:t>
            </a:r>
          </a:p>
        </p:txBody>
      </p:sp>
      <p:sp>
        <p:nvSpPr>
          <p:cNvPr id="36867" name="Slide Number Placeholder 3"/>
          <p:cNvSpPr>
            <a:spLocks noGrp="1"/>
          </p:cNvSpPr>
          <p:nvPr>
            <p:ph type="sldNum" sz="quarter" idx="5"/>
          </p:nvPr>
        </p:nvSpPr>
        <p:spPr>
          <a:noFill/>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fld id="{1A3E464B-EB98-F547-A7F8-724418717E60}" type="slidenum">
              <a:rPr lang="en-US" sz="1200">
                <a:latin typeface="Calibri" charset="0"/>
              </a:rPr>
              <a:pPr eaLnBrk="1" hangingPunct="1"/>
              <a:t>19</a:t>
            </a:fld>
            <a:endParaRPr lang="en-US" sz="12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a:ln/>
        </p:spPr>
      </p:sp>
      <p:sp>
        <p:nvSpPr>
          <p:cNvPr id="38914" name="Notes Placeholder 2"/>
          <p:cNvSpPr>
            <a:spLocks noGrp="1"/>
          </p:cNvSpPr>
          <p:nvPr>
            <p:ph type="body" idx="1"/>
          </p:nvPr>
        </p:nvSpPr>
        <p:spPr>
          <a:noFill/>
        </p:spPr>
        <p:txBody>
          <a:bodyPr/>
          <a:lstStyle/>
          <a:p>
            <a:r>
              <a:rPr lang="en-US">
                <a:latin typeface="Calibri" charset="0"/>
              </a:rPr>
              <a:t>Mobile backend-as-a-service solution providing commonly used features, such as user management, push notification, integration with social networks and cloud storage. Using Appcelerator Cloud, developers can quickly and easily create mobile-optimized APIs that manage data from multiple data sources, such as SAP, Salesforce.com, Oracle, Sharepoint and others</a:t>
            </a:r>
          </a:p>
        </p:txBody>
      </p:sp>
      <p:sp>
        <p:nvSpPr>
          <p:cNvPr id="38915" name="Slide Number Placeholder 3"/>
          <p:cNvSpPr>
            <a:spLocks noGrp="1"/>
          </p:cNvSpPr>
          <p:nvPr>
            <p:ph type="sldNum" sz="quarter" idx="5"/>
          </p:nvPr>
        </p:nvSpPr>
        <p:spPr>
          <a:noFill/>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fld id="{5A50F893-F5E0-2848-B30A-1B4A976E599E}" type="slidenum">
              <a:rPr lang="en-US" sz="1200">
                <a:latin typeface="Calibri" charset="0"/>
              </a:rPr>
              <a:pPr eaLnBrk="1" hangingPunct="1"/>
              <a:t>20</a:t>
            </a:fld>
            <a:endParaRPr lang="en-US" sz="12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Picture 2" descr="Cover_red_re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over_red_r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11458" y="3014933"/>
            <a:ext cx="7772400" cy="451779"/>
          </a:xfrm>
          <a:prstGeom prst="rect">
            <a:avLst/>
          </a:prstGeom>
        </p:spPr>
        <p:txBody>
          <a:bodyPr/>
          <a:lstStyle>
            <a:lvl1pPr>
              <a:defRPr sz="2600">
                <a:solidFill>
                  <a:srgbClr val="FFFFFE"/>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11329" y="3648803"/>
            <a:ext cx="6040838" cy="257135"/>
          </a:xfrm>
        </p:spPr>
        <p:txBody>
          <a:bodyPr>
            <a:noAutofit/>
          </a:bodyPr>
          <a:lstStyle>
            <a:lvl1pPr marL="0" indent="0" algn="l">
              <a:buNone/>
              <a:defRPr sz="1600" cap="all">
                <a:solidFill>
                  <a:srgbClr val="FFFFFE"/>
                </a:solidFill>
              </a:defRPr>
            </a:lvl1pPr>
            <a:lvl2pPr marL="408099" indent="0" algn="ctr">
              <a:buNone/>
              <a:defRPr>
                <a:solidFill>
                  <a:schemeClr val="tx1">
                    <a:tint val="75000"/>
                  </a:schemeClr>
                </a:solidFill>
              </a:defRPr>
            </a:lvl2pPr>
            <a:lvl3pPr marL="816198" indent="0" algn="ctr">
              <a:buNone/>
              <a:defRPr>
                <a:solidFill>
                  <a:schemeClr val="tx1">
                    <a:tint val="75000"/>
                  </a:schemeClr>
                </a:solidFill>
              </a:defRPr>
            </a:lvl3pPr>
            <a:lvl4pPr marL="1224298" indent="0" algn="ctr">
              <a:buNone/>
              <a:defRPr>
                <a:solidFill>
                  <a:schemeClr val="tx1">
                    <a:tint val="75000"/>
                  </a:schemeClr>
                </a:solidFill>
              </a:defRPr>
            </a:lvl4pPr>
            <a:lvl5pPr marL="1632397" indent="0" algn="ctr">
              <a:buNone/>
              <a:defRPr>
                <a:solidFill>
                  <a:schemeClr val="tx1">
                    <a:tint val="75000"/>
                  </a:schemeClr>
                </a:solidFill>
              </a:defRPr>
            </a:lvl5pPr>
            <a:lvl6pPr marL="2040496" indent="0" algn="ctr">
              <a:buNone/>
              <a:defRPr>
                <a:solidFill>
                  <a:schemeClr val="tx1">
                    <a:tint val="75000"/>
                  </a:schemeClr>
                </a:solidFill>
              </a:defRPr>
            </a:lvl6pPr>
            <a:lvl7pPr marL="2448595" indent="0" algn="ctr">
              <a:buNone/>
              <a:defRPr>
                <a:solidFill>
                  <a:schemeClr val="tx1">
                    <a:tint val="75000"/>
                  </a:schemeClr>
                </a:solidFill>
              </a:defRPr>
            </a:lvl7pPr>
            <a:lvl8pPr marL="2856695" indent="0" algn="ctr">
              <a:buNone/>
              <a:defRPr>
                <a:solidFill>
                  <a:schemeClr val="tx1">
                    <a:tint val="75000"/>
                  </a:schemeClr>
                </a:solidFill>
              </a:defRPr>
            </a:lvl8pPr>
            <a:lvl9pPr marL="3264795"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692191451"/>
      </p:ext>
    </p:extLst>
  </p:cSld>
  <p:clrMapOvr>
    <a:masterClrMapping/>
  </p:clrMapOvr>
  <p:transition xmlns:p14="http://schemas.microsoft.com/office/powerpoint/2010/mai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7" name="Picture 3" descr="Banner with Black-10-10.jpg"/>
          <p:cNvPicPr>
            <a:picLocks noChangeAspect="1"/>
          </p:cNvPicPr>
          <p:nvPr userDrawn="1"/>
        </p:nvPicPr>
        <p:blipFill>
          <a:blip r:embed="rId2">
            <a:extLst>
              <a:ext uri="{28A0092B-C50C-407E-A947-70E740481C1C}">
                <a14:useLocalDpi xmlns:a14="http://schemas.microsoft.com/office/drawing/2010/main" val="0"/>
              </a:ext>
            </a:extLst>
          </a:blip>
          <a:srcRect t="77295" b="-2"/>
          <a:stretch>
            <a:fillRect/>
          </a:stretch>
        </p:blipFill>
        <p:spPr bwMode="auto">
          <a:xfrm>
            <a:off x="0" y="642938"/>
            <a:ext cx="91440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57201" y="1151335"/>
            <a:ext cx="4040188" cy="479822"/>
          </a:xfrm>
        </p:spPr>
        <p:txBody>
          <a:bodyPr anchor="b">
            <a:normAutofit/>
          </a:bodyPr>
          <a:lstStyle>
            <a:lvl1pPr marL="0" indent="0">
              <a:buNone/>
              <a:defRPr sz="1600" b="0" i="0" cap="all">
                <a:solidFill>
                  <a:srgbClr val="A71221"/>
                </a:solidFill>
              </a:defRPr>
            </a:lvl1pPr>
            <a:lvl2pPr marL="408099" indent="0">
              <a:buNone/>
              <a:defRPr sz="1800" b="1"/>
            </a:lvl2pPr>
            <a:lvl3pPr marL="816198" indent="0">
              <a:buNone/>
              <a:defRPr sz="1600" b="1"/>
            </a:lvl3pPr>
            <a:lvl4pPr marL="1224298" indent="0">
              <a:buNone/>
              <a:defRPr sz="1400" b="1"/>
            </a:lvl4pPr>
            <a:lvl5pPr marL="1632397" indent="0">
              <a:buNone/>
              <a:defRPr sz="1400" b="1"/>
            </a:lvl5pPr>
            <a:lvl6pPr marL="2040496" indent="0">
              <a:buNone/>
              <a:defRPr sz="1400" b="1"/>
            </a:lvl6pPr>
            <a:lvl7pPr marL="2448595" indent="0">
              <a:buNone/>
              <a:defRPr sz="1400" b="1"/>
            </a:lvl7pPr>
            <a:lvl8pPr marL="2856695" indent="0">
              <a:buNone/>
              <a:defRPr sz="1400" b="1"/>
            </a:lvl8pPr>
            <a:lvl9pPr marL="3264795"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1" y="1631157"/>
            <a:ext cx="4040188" cy="2963466"/>
          </a:xfrm>
        </p:spPr>
        <p:txBody>
          <a:bodyPr>
            <a:normAutofit/>
          </a:bodyPr>
          <a:lstStyle>
            <a:lvl1pPr>
              <a:defRPr sz="2000"/>
            </a:lvl1pPr>
            <a:lvl2pPr>
              <a:defRPr sz="2000"/>
            </a:lvl2pPr>
            <a:lvl3pPr>
              <a:defRPr sz="1800"/>
            </a:lvl3pPr>
            <a:lvl4pPr>
              <a:defRPr sz="1800"/>
            </a:lvl4pPr>
            <a:lvl5pPr>
              <a:defRPr sz="18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600" b="0" i="0" cap="all">
                <a:solidFill>
                  <a:srgbClr val="A71221"/>
                </a:solidFill>
              </a:defRPr>
            </a:lvl1pPr>
            <a:lvl2pPr marL="408099" indent="0">
              <a:buNone/>
              <a:defRPr sz="1800" b="1"/>
            </a:lvl2pPr>
            <a:lvl3pPr marL="816198" indent="0">
              <a:buNone/>
              <a:defRPr sz="1600" b="1"/>
            </a:lvl3pPr>
            <a:lvl4pPr marL="1224298" indent="0">
              <a:buNone/>
              <a:defRPr sz="1400" b="1"/>
            </a:lvl4pPr>
            <a:lvl5pPr marL="1632397" indent="0">
              <a:buNone/>
              <a:defRPr sz="1400" b="1"/>
            </a:lvl5pPr>
            <a:lvl6pPr marL="2040496" indent="0">
              <a:buNone/>
              <a:defRPr sz="1400" b="1"/>
            </a:lvl6pPr>
            <a:lvl7pPr marL="2448595" indent="0">
              <a:buNone/>
              <a:defRPr sz="1400" b="1"/>
            </a:lvl7pPr>
            <a:lvl8pPr marL="2856695" indent="0">
              <a:buNone/>
              <a:defRPr sz="1400" b="1"/>
            </a:lvl8pPr>
            <a:lvl9pPr marL="3264795"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963466"/>
          </a:xfrm>
        </p:spPr>
        <p:txBody>
          <a:bodyPr>
            <a:normAutofit/>
          </a:bodyPr>
          <a:lstStyle>
            <a:lvl1pPr>
              <a:defRPr sz="2000"/>
            </a:lvl1pPr>
            <a:lvl2pPr>
              <a:defRPr sz="2000"/>
            </a:lvl2pPr>
            <a:lvl3pPr>
              <a:defRPr sz="1800"/>
            </a:lvl3pPr>
            <a:lvl4pPr>
              <a:defRPr sz="1800"/>
            </a:lvl4pPr>
            <a:lvl5pPr>
              <a:defRPr sz="18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142481"/>
            <a:ext cx="8229600" cy="363706"/>
          </a:xfrm>
          <a:prstGeom prst="rect">
            <a:avLst/>
          </a:prstGeom>
          <a:noFill/>
        </p:spPr>
        <p:txBody>
          <a:bodyPr>
            <a:noAutofit/>
          </a:bodyPr>
          <a:lstStyle>
            <a:lvl1pPr>
              <a:defRPr sz="2300">
                <a:solidFill>
                  <a:srgbClr val="A71220"/>
                </a:solidFill>
                <a:latin typeface="Corbel"/>
                <a:cs typeface="Corbel"/>
              </a:defRPr>
            </a:lvl1pPr>
          </a:lstStyle>
          <a:p>
            <a:r>
              <a:rPr lang="en-US" smtClean="0"/>
              <a:t>Click to edit Master title style</a:t>
            </a:r>
            <a:endParaRPr lang="en-US" dirty="0"/>
          </a:p>
        </p:txBody>
      </p:sp>
    </p:spTree>
    <p:extLst>
      <p:ext uri="{BB962C8B-B14F-4D97-AF65-F5344CB8AC3E}">
        <p14:creationId xmlns:p14="http://schemas.microsoft.com/office/powerpoint/2010/main" val="1364133981"/>
      </p:ext>
    </p:extLst>
  </p:cSld>
  <p:clrMapOvr>
    <a:masterClrMapping/>
  </p:clrMapOvr>
  <p:transition xmlns:p14="http://schemas.microsoft.com/office/powerpoint/2010/mai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3" descr="Banner with Black-10-10.jpg"/>
          <p:cNvPicPr>
            <a:picLocks noChangeAspect="1"/>
          </p:cNvPicPr>
          <p:nvPr userDrawn="1"/>
        </p:nvPicPr>
        <p:blipFill>
          <a:blip r:embed="rId2">
            <a:extLst>
              <a:ext uri="{28A0092B-C50C-407E-A947-70E740481C1C}">
                <a14:useLocalDpi xmlns:a14="http://schemas.microsoft.com/office/drawing/2010/main" val="0"/>
              </a:ext>
            </a:extLst>
          </a:blip>
          <a:srcRect t="77295" b="-2"/>
          <a:stretch>
            <a:fillRect/>
          </a:stretch>
        </p:blipFill>
        <p:spPr bwMode="auto">
          <a:xfrm>
            <a:off x="0" y="642938"/>
            <a:ext cx="91440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457200" y="142481"/>
            <a:ext cx="8229600" cy="363706"/>
          </a:xfrm>
          <a:prstGeom prst="rect">
            <a:avLst/>
          </a:prstGeom>
          <a:noFill/>
        </p:spPr>
        <p:txBody>
          <a:bodyPr>
            <a:noAutofit/>
          </a:bodyPr>
          <a:lstStyle>
            <a:lvl1pPr>
              <a:defRPr sz="2300">
                <a:solidFill>
                  <a:srgbClr val="A71220"/>
                </a:solidFill>
                <a:latin typeface="Corbel"/>
                <a:cs typeface="Corbel"/>
              </a:defRPr>
            </a:lvl1pPr>
          </a:lstStyle>
          <a:p>
            <a:r>
              <a:rPr lang="en-US" smtClean="0"/>
              <a:t>Click to edit Master title style</a:t>
            </a:r>
            <a:endParaRPr lang="en-US" dirty="0"/>
          </a:p>
        </p:txBody>
      </p:sp>
    </p:spTree>
    <p:extLst>
      <p:ext uri="{BB962C8B-B14F-4D97-AF65-F5344CB8AC3E}">
        <p14:creationId xmlns:p14="http://schemas.microsoft.com/office/powerpoint/2010/main" val="475016561"/>
      </p:ext>
    </p:extLst>
  </p:cSld>
  <p:clrMapOvr>
    <a:masterClrMapping/>
  </p:clrMapOvr>
  <p:transition xmlns:p14="http://schemas.microsoft.com/office/powerpoint/2010/mai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4" name="Picture 2" descr="Banner with Black-10-10.jpg"/>
          <p:cNvPicPr>
            <a:picLocks noChangeAspect="1"/>
          </p:cNvPicPr>
          <p:nvPr/>
        </p:nvPicPr>
        <p:blipFill>
          <a:blip r:embed="rId2">
            <a:extLst>
              <a:ext uri="{28A0092B-C50C-407E-A947-70E740481C1C}">
                <a14:useLocalDpi xmlns:a14="http://schemas.microsoft.com/office/drawing/2010/main" val="0"/>
              </a:ext>
            </a:extLst>
          </a:blip>
          <a:srcRect t="77295" b="-2"/>
          <a:stretch>
            <a:fillRect/>
          </a:stretch>
        </p:blipFill>
        <p:spPr bwMode="auto">
          <a:xfrm>
            <a:off x="0" y="642938"/>
            <a:ext cx="91440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42481"/>
            <a:ext cx="8229600" cy="363706"/>
          </a:xfrm>
          <a:prstGeom prst="rect">
            <a:avLst/>
          </a:prstGeom>
          <a:noFill/>
        </p:spPr>
        <p:txBody>
          <a:bodyPr>
            <a:noAutofit/>
          </a:bodyPr>
          <a:lstStyle>
            <a:lvl1pPr>
              <a:defRPr sz="2400">
                <a:solidFill>
                  <a:schemeClr val="accent1"/>
                </a:solidFi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53583"/>
            <a:ext cx="8229600" cy="3441041"/>
          </a:xfrm>
        </p:spPr>
        <p:txBody>
          <a:bodyPr>
            <a:normAutofit/>
          </a:bodyPr>
          <a:lstStyle>
            <a:lvl1pPr>
              <a:buSzPct val="60000"/>
              <a:defRPr sz="2800">
                <a:latin typeface="Corbel"/>
                <a:cs typeface="Corbel"/>
              </a:defRPr>
            </a:lvl1pPr>
            <a:lvl2pPr>
              <a:buSzPct val="60000"/>
              <a:defRPr sz="2800">
                <a:latin typeface="Corbel"/>
                <a:cs typeface="Corbel"/>
              </a:defRPr>
            </a:lvl2pPr>
            <a:lvl3pPr>
              <a:buSzPct val="60000"/>
              <a:defRPr sz="2400">
                <a:latin typeface="Corbel"/>
                <a:cs typeface="Corbel"/>
              </a:defRPr>
            </a:lvl3pPr>
            <a:lvl4pPr>
              <a:buSzPct val="60000"/>
              <a:defRPr sz="2400">
                <a:latin typeface="Corbel"/>
                <a:cs typeface="Corbel"/>
              </a:defRPr>
            </a:lvl4pPr>
            <a:lvl5pPr>
              <a:buSzPct val="60000"/>
              <a:defRPr sz="2400">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4568283"/>
      </p:ext>
    </p:extLst>
  </p:cSld>
  <p:clrMapOvr>
    <a:masterClrMapping/>
  </p:clrMapOvr>
  <p:transition xmlns:p14="http://schemas.microsoft.com/office/powerpoint/2010/mai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5" name="Picture 3" descr="Banner with Black-10-10.jpg"/>
          <p:cNvPicPr>
            <a:picLocks noChangeAspect="1"/>
          </p:cNvPicPr>
          <p:nvPr userDrawn="1"/>
        </p:nvPicPr>
        <p:blipFill>
          <a:blip r:embed="rId2">
            <a:extLst>
              <a:ext uri="{28A0092B-C50C-407E-A947-70E740481C1C}">
                <a14:useLocalDpi xmlns:a14="http://schemas.microsoft.com/office/drawing/2010/main" val="0"/>
              </a:ext>
            </a:extLst>
          </a:blip>
          <a:srcRect t="77295" b="-2"/>
          <a:stretch>
            <a:fillRect/>
          </a:stretch>
        </p:blipFill>
        <p:spPr bwMode="auto">
          <a:xfrm>
            <a:off x="0" y="642938"/>
            <a:ext cx="91440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half" idx="1"/>
          </p:nvPr>
        </p:nvSpPr>
        <p:spPr>
          <a:xfrm>
            <a:off x="457200" y="2839081"/>
            <a:ext cx="4038600" cy="1755541"/>
          </a:xfrm>
        </p:spPr>
        <p:txBody>
          <a:bodyPr>
            <a:normAutofit/>
          </a:bodyPr>
          <a:lstStyle>
            <a:lvl1pPr marL="0" indent="0">
              <a:buFontTx/>
              <a:buNone/>
              <a:defRPr sz="1800" b="0" i="0" cap="all">
                <a:solidFill>
                  <a:srgbClr val="A71221"/>
                </a:solidFill>
                <a:latin typeface="Corbel"/>
                <a:cs typeface="Corbel"/>
              </a:defRPr>
            </a:lvl1pPr>
            <a:lvl2pPr marL="219763">
              <a:buSzPct val="60000"/>
              <a:defRPr sz="2000">
                <a:latin typeface="Corbel"/>
                <a:cs typeface="Corbel"/>
              </a:defRPr>
            </a:lvl2pPr>
            <a:lvl3pPr marL="476152">
              <a:buSzPct val="60000"/>
              <a:defRPr sz="2000">
                <a:latin typeface="Corbel"/>
                <a:cs typeface="Corbel"/>
              </a:defRPr>
            </a:lvl3pPr>
            <a:lvl4pPr marL="681264">
              <a:buSzPct val="60000"/>
              <a:defRPr sz="1800">
                <a:latin typeface="Corbel"/>
                <a:cs typeface="Corbel"/>
              </a:defRPr>
            </a:lvl4pPr>
            <a:lvl5pPr marL="879051">
              <a:buSzPct val="60000"/>
              <a:defRPr sz="1800">
                <a:latin typeface="Corbel"/>
                <a:cs typeface="Corbe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2839081"/>
            <a:ext cx="4038600" cy="1755541"/>
          </a:xfrm>
        </p:spPr>
        <p:txBody>
          <a:bodyPr>
            <a:normAutofit/>
          </a:bodyPr>
          <a:lstStyle>
            <a:lvl1pPr marL="0" indent="0">
              <a:buFontTx/>
              <a:buNone/>
              <a:defRPr sz="1800" u="none" cap="all">
                <a:solidFill>
                  <a:srgbClr val="A71221"/>
                </a:solidFill>
                <a:latin typeface="Corbel"/>
                <a:cs typeface="Corbel"/>
              </a:defRPr>
            </a:lvl1pPr>
            <a:lvl2pPr marL="219763">
              <a:buSzPct val="60000"/>
              <a:defRPr sz="2000" b="0" i="0" cap="none">
                <a:solidFill>
                  <a:srgbClr val="2D2D2B"/>
                </a:solidFill>
                <a:latin typeface="Corbel"/>
                <a:cs typeface="Corbel"/>
              </a:defRPr>
            </a:lvl2pPr>
            <a:lvl3pPr marL="476152">
              <a:buSzPct val="60000"/>
              <a:defRPr sz="2000">
                <a:latin typeface="Corbel"/>
                <a:cs typeface="Corbel"/>
              </a:defRPr>
            </a:lvl3pPr>
            <a:lvl4pPr marL="681264">
              <a:buSzPct val="60000"/>
              <a:defRPr sz="1800">
                <a:latin typeface="Corbel"/>
                <a:cs typeface="Corbel"/>
              </a:defRPr>
            </a:lvl4pPr>
            <a:lvl5pPr marL="879051">
              <a:buSzPct val="60000"/>
              <a:defRPr sz="1800">
                <a:latin typeface="Corbel"/>
                <a:cs typeface="Corbe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457200" y="142481"/>
            <a:ext cx="8229600" cy="363706"/>
          </a:xfrm>
          <a:prstGeom prst="rect">
            <a:avLst/>
          </a:prstGeom>
          <a:noFill/>
        </p:spPr>
        <p:txBody>
          <a:bodyPr>
            <a:noAutofit/>
          </a:bodyPr>
          <a:lstStyle>
            <a:lvl1pPr>
              <a:defRPr sz="2400">
                <a:solidFill>
                  <a:srgbClr val="A71220"/>
                </a:solidFill>
                <a:latin typeface="Corbel"/>
                <a:cs typeface="Corbel"/>
              </a:defRPr>
            </a:lvl1pPr>
          </a:lstStyle>
          <a:p>
            <a:r>
              <a:rPr lang="en-US" smtClean="0"/>
              <a:t>Click to edit Master title style</a:t>
            </a:r>
            <a:endParaRPr lang="en-US" dirty="0"/>
          </a:p>
        </p:txBody>
      </p:sp>
    </p:spTree>
    <p:extLst>
      <p:ext uri="{BB962C8B-B14F-4D97-AF65-F5344CB8AC3E}">
        <p14:creationId xmlns:p14="http://schemas.microsoft.com/office/powerpoint/2010/main" val="156969935"/>
      </p:ext>
    </p:extLst>
  </p:cSld>
  <p:clrMapOvr>
    <a:masterClrMapping/>
  </p:clrMapOvr>
  <p:transition xmlns:p14="http://schemas.microsoft.com/office/powerpoint/2010/mai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7" name="Picture 3" descr="Banner with Black-10-10.jpg"/>
          <p:cNvPicPr>
            <a:picLocks noChangeAspect="1"/>
          </p:cNvPicPr>
          <p:nvPr userDrawn="1"/>
        </p:nvPicPr>
        <p:blipFill>
          <a:blip r:embed="rId2">
            <a:extLst>
              <a:ext uri="{28A0092B-C50C-407E-A947-70E740481C1C}">
                <a14:useLocalDpi xmlns:a14="http://schemas.microsoft.com/office/drawing/2010/main" val="0"/>
              </a:ext>
            </a:extLst>
          </a:blip>
          <a:srcRect t="77295" b="-2"/>
          <a:stretch>
            <a:fillRect/>
          </a:stretch>
        </p:blipFill>
        <p:spPr bwMode="auto">
          <a:xfrm>
            <a:off x="0" y="642938"/>
            <a:ext cx="91440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57201" y="1151335"/>
            <a:ext cx="4040188" cy="479822"/>
          </a:xfrm>
        </p:spPr>
        <p:txBody>
          <a:bodyPr anchor="b">
            <a:normAutofit/>
          </a:bodyPr>
          <a:lstStyle>
            <a:lvl1pPr marL="0" indent="0">
              <a:buNone/>
              <a:defRPr sz="1600" b="0" i="0" cap="all">
                <a:solidFill>
                  <a:srgbClr val="A71221"/>
                </a:solidFill>
              </a:defRPr>
            </a:lvl1pPr>
            <a:lvl2pPr marL="408099" indent="0">
              <a:buNone/>
              <a:defRPr sz="1800" b="1"/>
            </a:lvl2pPr>
            <a:lvl3pPr marL="816198" indent="0">
              <a:buNone/>
              <a:defRPr sz="1600" b="1"/>
            </a:lvl3pPr>
            <a:lvl4pPr marL="1224298" indent="0">
              <a:buNone/>
              <a:defRPr sz="1400" b="1"/>
            </a:lvl4pPr>
            <a:lvl5pPr marL="1632397" indent="0">
              <a:buNone/>
              <a:defRPr sz="1400" b="1"/>
            </a:lvl5pPr>
            <a:lvl6pPr marL="2040496" indent="0">
              <a:buNone/>
              <a:defRPr sz="1400" b="1"/>
            </a:lvl6pPr>
            <a:lvl7pPr marL="2448595" indent="0">
              <a:buNone/>
              <a:defRPr sz="1400" b="1"/>
            </a:lvl7pPr>
            <a:lvl8pPr marL="2856695" indent="0">
              <a:buNone/>
              <a:defRPr sz="1400" b="1"/>
            </a:lvl8pPr>
            <a:lvl9pPr marL="3264795"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1" y="1631157"/>
            <a:ext cx="4040188" cy="2963466"/>
          </a:xfrm>
        </p:spPr>
        <p:txBody>
          <a:bodyPr>
            <a:normAutofit/>
          </a:bodyPr>
          <a:lstStyle>
            <a:lvl1pPr>
              <a:defRPr sz="2000">
                <a:latin typeface="Corbel"/>
                <a:cs typeface="Corbel"/>
              </a:defRPr>
            </a:lvl1pPr>
            <a:lvl2pPr>
              <a:defRPr sz="2000">
                <a:latin typeface="Corbel"/>
                <a:cs typeface="Corbel"/>
              </a:defRPr>
            </a:lvl2pPr>
            <a:lvl3pPr>
              <a:defRPr sz="1800">
                <a:latin typeface="Corbel"/>
                <a:cs typeface="Corbel"/>
              </a:defRPr>
            </a:lvl3pPr>
            <a:lvl4pPr>
              <a:defRPr sz="1800">
                <a:latin typeface="Corbel"/>
                <a:cs typeface="Corbel"/>
              </a:defRPr>
            </a:lvl4pPr>
            <a:lvl5pPr>
              <a:defRPr sz="1800">
                <a:latin typeface="Corbel"/>
                <a:cs typeface="Corbe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600" b="0" i="0" cap="all">
                <a:solidFill>
                  <a:srgbClr val="A71221"/>
                </a:solidFill>
              </a:defRPr>
            </a:lvl1pPr>
            <a:lvl2pPr marL="408099" indent="0">
              <a:buNone/>
              <a:defRPr sz="1800" b="1"/>
            </a:lvl2pPr>
            <a:lvl3pPr marL="816198" indent="0">
              <a:buNone/>
              <a:defRPr sz="1600" b="1"/>
            </a:lvl3pPr>
            <a:lvl4pPr marL="1224298" indent="0">
              <a:buNone/>
              <a:defRPr sz="1400" b="1"/>
            </a:lvl4pPr>
            <a:lvl5pPr marL="1632397" indent="0">
              <a:buNone/>
              <a:defRPr sz="1400" b="1"/>
            </a:lvl5pPr>
            <a:lvl6pPr marL="2040496" indent="0">
              <a:buNone/>
              <a:defRPr sz="1400" b="1"/>
            </a:lvl6pPr>
            <a:lvl7pPr marL="2448595" indent="0">
              <a:buNone/>
              <a:defRPr sz="1400" b="1"/>
            </a:lvl7pPr>
            <a:lvl8pPr marL="2856695" indent="0">
              <a:buNone/>
              <a:defRPr sz="1400" b="1"/>
            </a:lvl8pPr>
            <a:lvl9pPr marL="3264795"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963466"/>
          </a:xfrm>
        </p:spPr>
        <p:txBody>
          <a:bodyPr>
            <a:normAutofit/>
          </a:bodyPr>
          <a:lstStyle>
            <a:lvl1pPr>
              <a:defRPr sz="2000">
                <a:latin typeface="Corbel"/>
                <a:cs typeface="Corbel"/>
              </a:defRPr>
            </a:lvl1pPr>
            <a:lvl2pPr>
              <a:defRPr sz="2000">
                <a:latin typeface="Corbel"/>
                <a:cs typeface="Corbel"/>
              </a:defRPr>
            </a:lvl2pPr>
            <a:lvl3pPr>
              <a:defRPr sz="1800">
                <a:latin typeface="Corbel"/>
                <a:cs typeface="Corbel"/>
              </a:defRPr>
            </a:lvl3pPr>
            <a:lvl4pPr>
              <a:defRPr sz="1800">
                <a:latin typeface="Corbel"/>
                <a:cs typeface="Corbel"/>
              </a:defRPr>
            </a:lvl4pPr>
            <a:lvl5pPr>
              <a:defRPr sz="1800">
                <a:latin typeface="Corbel"/>
                <a:cs typeface="Corbe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1"/>
          <p:cNvSpPr>
            <a:spLocks noGrp="1"/>
          </p:cNvSpPr>
          <p:nvPr>
            <p:ph type="title"/>
          </p:nvPr>
        </p:nvSpPr>
        <p:spPr>
          <a:xfrm>
            <a:off x="457200" y="142481"/>
            <a:ext cx="8229600" cy="363706"/>
          </a:xfrm>
          <a:prstGeom prst="rect">
            <a:avLst/>
          </a:prstGeom>
          <a:noFill/>
        </p:spPr>
        <p:txBody>
          <a:bodyPr>
            <a:noAutofit/>
          </a:bodyPr>
          <a:lstStyle>
            <a:lvl1pPr>
              <a:defRPr sz="2400">
                <a:solidFill>
                  <a:srgbClr val="A71220"/>
                </a:solidFill>
                <a:latin typeface="+mn-lt"/>
                <a:cs typeface="Corbel"/>
              </a:defRPr>
            </a:lvl1pPr>
          </a:lstStyle>
          <a:p>
            <a:r>
              <a:rPr lang="en-US" smtClean="0"/>
              <a:t>Click to edit Master title style</a:t>
            </a:r>
            <a:endParaRPr lang="en-US" dirty="0"/>
          </a:p>
        </p:txBody>
      </p:sp>
    </p:spTree>
    <p:extLst>
      <p:ext uri="{BB962C8B-B14F-4D97-AF65-F5344CB8AC3E}">
        <p14:creationId xmlns:p14="http://schemas.microsoft.com/office/powerpoint/2010/main" val="31709771"/>
      </p:ext>
    </p:extLst>
  </p:cSld>
  <p:clrMapOvr>
    <a:masterClrMapping/>
  </p:clrMapOvr>
  <p:transition xmlns:p14="http://schemas.microsoft.com/office/powerpoint/2010/mai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3" name="Picture 3" descr="Banner with Black-10-10.jpg"/>
          <p:cNvPicPr>
            <a:picLocks noChangeAspect="1"/>
          </p:cNvPicPr>
          <p:nvPr userDrawn="1"/>
        </p:nvPicPr>
        <p:blipFill>
          <a:blip r:embed="rId2">
            <a:extLst>
              <a:ext uri="{28A0092B-C50C-407E-A947-70E740481C1C}">
                <a14:useLocalDpi xmlns:a14="http://schemas.microsoft.com/office/drawing/2010/main" val="0"/>
              </a:ext>
            </a:extLst>
          </a:blip>
          <a:srcRect t="77295" b="-2"/>
          <a:stretch>
            <a:fillRect/>
          </a:stretch>
        </p:blipFill>
        <p:spPr bwMode="auto">
          <a:xfrm>
            <a:off x="0" y="642938"/>
            <a:ext cx="91440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457200" y="142481"/>
            <a:ext cx="8229600" cy="363706"/>
          </a:xfrm>
          <a:prstGeom prst="rect">
            <a:avLst/>
          </a:prstGeom>
          <a:noFill/>
        </p:spPr>
        <p:txBody>
          <a:bodyPr>
            <a:noAutofit/>
          </a:bodyPr>
          <a:lstStyle>
            <a:lvl1pPr>
              <a:defRPr sz="2400">
                <a:solidFill>
                  <a:srgbClr val="A71220"/>
                </a:solidFill>
                <a:latin typeface="Corbel"/>
                <a:cs typeface="Corbel"/>
              </a:defRPr>
            </a:lvl1pPr>
          </a:lstStyle>
          <a:p>
            <a:r>
              <a:rPr lang="en-US" smtClean="0"/>
              <a:t>Click to edit Master title style</a:t>
            </a:r>
            <a:endParaRPr lang="en-US" dirty="0"/>
          </a:p>
        </p:txBody>
      </p:sp>
    </p:spTree>
    <p:extLst>
      <p:ext uri="{BB962C8B-B14F-4D97-AF65-F5344CB8AC3E}">
        <p14:creationId xmlns:p14="http://schemas.microsoft.com/office/powerpoint/2010/main" val="956184078"/>
      </p:ext>
    </p:extLst>
  </p:cSld>
  <p:clrMapOvr>
    <a:masterClrMapping/>
  </p:clrMapOvr>
  <p:transition xmlns:p14="http://schemas.microsoft.com/office/powerpoint/2010/mai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621652"/>
      </p:ext>
    </p:extLst>
  </p:cSld>
  <p:clrMapOvr>
    <a:masterClrMapping/>
  </p:clrMapOvr>
  <p:transition xmlns:p14="http://schemas.microsoft.com/office/powerpoint/2010/mai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5" name="Picture 3" descr="Cover-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784725"/>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over-09.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84725"/>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2" y="204787"/>
            <a:ext cx="3008313" cy="871538"/>
          </a:xfrm>
          <a:prstGeom prst="rect">
            <a:avLst/>
          </a:prstGeom>
        </p:spPr>
        <p:txBody>
          <a:bodyPr anchor="b"/>
          <a:lstStyle>
            <a:lvl1pPr algn="l">
              <a:defRPr sz="2400" b="1">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04788"/>
            <a:ext cx="5111750" cy="428254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2" y="1076326"/>
            <a:ext cx="3008313" cy="3432308"/>
          </a:xfrm>
        </p:spPr>
        <p:txBody>
          <a:bodyPr>
            <a:normAutofit/>
          </a:bodyPr>
          <a:lstStyle>
            <a:lvl1pPr marL="0" indent="0">
              <a:buNone/>
              <a:defRPr sz="1800"/>
            </a:lvl1pPr>
            <a:lvl2pPr marL="408099" indent="0">
              <a:buNone/>
              <a:defRPr sz="1000"/>
            </a:lvl2pPr>
            <a:lvl3pPr marL="816198" indent="0">
              <a:buNone/>
              <a:defRPr sz="900"/>
            </a:lvl3pPr>
            <a:lvl4pPr marL="1224298" indent="0">
              <a:buNone/>
              <a:defRPr sz="800"/>
            </a:lvl4pPr>
            <a:lvl5pPr marL="1632397" indent="0">
              <a:buNone/>
              <a:defRPr sz="800"/>
            </a:lvl5pPr>
            <a:lvl6pPr marL="2040496" indent="0">
              <a:buNone/>
              <a:defRPr sz="800"/>
            </a:lvl6pPr>
            <a:lvl7pPr marL="2448595" indent="0">
              <a:buNone/>
              <a:defRPr sz="800"/>
            </a:lvl7pPr>
            <a:lvl8pPr marL="2856695" indent="0">
              <a:buNone/>
              <a:defRPr sz="800"/>
            </a:lvl8pPr>
            <a:lvl9pPr marL="3264795" indent="0">
              <a:buNone/>
              <a:defRPr sz="800"/>
            </a:lvl9pPr>
          </a:lstStyle>
          <a:p>
            <a:pPr lvl="0"/>
            <a:r>
              <a:rPr lang="en-US" smtClean="0"/>
              <a:t>Click to edit Master text styles</a:t>
            </a:r>
          </a:p>
        </p:txBody>
      </p:sp>
    </p:spTree>
    <p:extLst>
      <p:ext uri="{BB962C8B-B14F-4D97-AF65-F5344CB8AC3E}">
        <p14:creationId xmlns:p14="http://schemas.microsoft.com/office/powerpoint/2010/main" val="2092319480"/>
      </p:ext>
    </p:extLst>
  </p:cSld>
  <p:clrMapOvr>
    <a:masterClrMapping/>
  </p:clrMapOvr>
  <p:transition xmlns:p14="http://schemas.microsoft.com/office/powerpoint/2010/mai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5" name="Picture 3" descr="Cover-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795838"/>
            <a:ext cx="914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over-09.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95838"/>
            <a:ext cx="914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3460854"/>
            <a:ext cx="5486400" cy="301481"/>
          </a:xfrm>
          <a:prstGeom prst="rect">
            <a:avLst/>
          </a:prstGeom>
        </p:spPr>
        <p:txBody>
          <a:bodyPr anchor="b"/>
          <a:lstStyle>
            <a:lvl1pPr algn="l">
              <a:defRPr sz="2400" b="1">
                <a:latin typeface="Corbel"/>
                <a:cs typeface="Corbe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459581"/>
            <a:ext cx="5486400" cy="2662502"/>
          </a:xfrm>
        </p:spPr>
        <p:txBody>
          <a:bodyPr rtlCol="0">
            <a:normAutofit/>
          </a:bodyPr>
          <a:lstStyle>
            <a:lvl1pPr marL="0" indent="0">
              <a:buNone/>
              <a:defRPr sz="2900"/>
            </a:lvl1pPr>
            <a:lvl2pPr marL="408099" indent="0">
              <a:buNone/>
              <a:defRPr sz="2500"/>
            </a:lvl2pPr>
            <a:lvl3pPr marL="816198" indent="0">
              <a:buNone/>
              <a:defRPr sz="2200"/>
            </a:lvl3pPr>
            <a:lvl4pPr marL="1224298" indent="0">
              <a:buNone/>
              <a:defRPr sz="1800"/>
            </a:lvl4pPr>
            <a:lvl5pPr marL="1632397" indent="0">
              <a:buNone/>
              <a:defRPr sz="1800"/>
            </a:lvl5pPr>
            <a:lvl6pPr marL="2040496" indent="0">
              <a:buNone/>
              <a:defRPr sz="1800"/>
            </a:lvl6pPr>
            <a:lvl7pPr marL="2448595" indent="0">
              <a:buNone/>
              <a:defRPr sz="1800"/>
            </a:lvl7pPr>
            <a:lvl8pPr marL="2856695" indent="0">
              <a:buNone/>
              <a:defRPr sz="1800"/>
            </a:lvl8pPr>
            <a:lvl9pPr marL="3264795" indent="0">
              <a:buNone/>
              <a:defRPr sz="18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792288" y="3762335"/>
            <a:ext cx="5486400" cy="840372"/>
          </a:xfrm>
        </p:spPr>
        <p:txBody>
          <a:bodyPr>
            <a:normAutofit/>
          </a:bodyPr>
          <a:lstStyle>
            <a:lvl1pPr marL="0" indent="0">
              <a:buNone/>
              <a:defRPr sz="1800"/>
            </a:lvl1pPr>
            <a:lvl2pPr marL="408099" indent="0">
              <a:buNone/>
              <a:defRPr sz="1000"/>
            </a:lvl2pPr>
            <a:lvl3pPr marL="816198" indent="0">
              <a:buNone/>
              <a:defRPr sz="900"/>
            </a:lvl3pPr>
            <a:lvl4pPr marL="1224298" indent="0">
              <a:buNone/>
              <a:defRPr sz="800"/>
            </a:lvl4pPr>
            <a:lvl5pPr marL="1632397" indent="0">
              <a:buNone/>
              <a:defRPr sz="800"/>
            </a:lvl5pPr>
            <a:lvl6pPr marL="2040496" indent="0">
              <a:buNone/>
              <a:defRPr sz="800"/>
            </a:lvl6pPr>
            <a:lvl7pPr marL="2448595" indent="0">
              <a:buNone/>
              <a:defRPr sz="800"/>
            </a:lvl7pPr>
            <a:lvl8pPr marL="2856695" indent="0">
              <a:buNone/>
              <a:defRPr sz="800"/>
            </a:lvl8pPr>
            <a:lvl9pPr marL="3264795" indent="0">
              <a:buNone/>
              <a:defRPr sz="800"/>
            </a:lvl9pPr>
          </a:lstStyle>
          <a:p>
            <a:pPr lvl="0"/>
            <a:r>
              <a:rPr lang="en-US" smtClean="0"/>
              <a:t>Click to edit Master text styles</a:t>
            </a:r>
          </a:p>
        </p:txBody>
      </p:sp>
    </p:spTree>
    <p:extLst>
      <p:ext uri="{BB962C8B-B14F-4D97-AF65-F5344CB8AC3E}">
        <p14:creationId xmlns:p14="http://schemas.microsoft.com/office/powerpoint/2010/main" val="1100536070"/>
      </p:ext>
    </p:extLst>
  </p:cSld>
  <p:clrMapOvr>
    <a:masterClrMapping/>
  </p:clrMapOvr>
  <p:transition xmlns:p14="http://schemas.microsoft.com/office/powerpoint/2010/mai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5" name="Picture 3" descr="Banner with Black-10-10.jpg"/>
          <p:cNvPicPr>
            <a:picLocks noChangeAspect="1"/>
          </p:cNvPicPr>
          <p:nvPr userDrawn="1"/>
        </p:nvPicPr>
        <p:blipFill>
          <a:blip r:embed="rId2">
            <a:extLst>
              <a:ext uri="{28A0092B-C50C-407E-A947-70E740481C1C}">
                <a14:useLocalDpi xmlns:a14="http://schemas.microsoft.com/office/drawing/2010/main" val="0"/>
              </a:ext>
            </a:extLst>
          </a:blip>
          <a:srcRect t="77295" b="-2"/>
          <a:stretch>
            <a:fillRect/>
          </a:stretch>
        </p:blipFill>
        <p:spPr bwMode="auto">
          <a:xfrm>
            <a:off x="0" y="642938"/>
            <a:ext cx="91440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half" idx="1"/>
          </p:nvPr>
        </p:nvSpPr>
        <p:spPr>
          <a:xfrm>
            <a:off x="457200" y="2839081"/>
            <a:ext cx="4038600" cy="1755541"/>
          </a:xfrm>
        </p:spPr>
        <p:txBody>
          <a:bodyPr/>
          <a:lstStyle>
            <a:lvl1pPr marL="0" indent="0">
              <a:buFontTx/>
              <a:buNone/>
              <a:defRPr sz="1600" b="0" i="0" cap="all">
                <a:solidFill>
                  <a:srgbClr val="A71221"/>
                </a:solidFill>
              </a:defRPr>
            </a:lvl1pPr>
            <a:lvl2pPr marL="219763">
              <a:buSzPct val="60000"/>
              <a:defRPr sz="1800"/>
            </a:lvl2pPr>
            <a:lvl3pPr marL="476152">
              <a:buSzPct val="60000"/>
              <a:defRPr sz="1800"/>
            </a:lvl3pPr>
            <a:lvl4pPr marL="681264">
              <a:buSzPct val="60000"/>
              <a:defRPr sz="1600"/>
            </a:lvl4pPr>
            <a:lvl5pPr marL="879051">
              <a:buSzPct val="60000"/>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2839081"/>
            <a:ext cx="4038600" cy="1755541"/>
          </a:xfrm>
        </p:spPr>
        <p:txBody>
          <a:bodyPr/>
          <a:lstStyle>
            <a:lvl1pPr marL="0" indent="0">
              <a:buFontTx/>
              <a:buNone/>
              <a:defRPr sz="1600" u="none" cap="all">
                <a:solidFill>
                  <a:srgbClr val="A71221"/>
                </a:solidFill>
              </a:defRPr>
            </a:lvl1pPr>
            <a:lvl2pPr marL="219763">
              <a:buSzPct val="60000"/>
              <a:defRPr sz="1800" b="0" i="0" cap="none">
                <a:solidFill>
                  <a:srgbClr val="2D2D2B"/>
                </a:solidFill>
              </a:defRPr>
            </a:lvl2pPr>
            <a:lvl3pPr marL="476152">
              <a:buSzPct val="60000"/>
              <a:defRPr sz="1800"/>
            </a:lvl3pPr>
            <a:lvl4pPr marL="681264">
              <a:buSzPct val="60000"/>
              <a:defRPr sz="1600"/>
            </a:lvl4pPr>
            <a:lvl5pPr marL="879051">
              <a:buSzPct val="60000"/>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142481"/>
            <a:ext cx="8229600" cy="363706"/>
          </a:xfrm>
          <a:prstGeom prst="rect">
            <a:avLst/>
          </a:prstGeom>
          <a:noFill/>
        </p:spPr>
        <p:txBody>
          <a:bodyPr>
            <a:noAutofit/>
          </a:bodyPr>
          <a:lstStyle>
            <a:lvl1pPr>
              <a:defRPr sz="2400">
                <a:solidFill>
                  <a:srgbClr val="A71220"/>
                </a:solidFill>
                <a:latin typeface="Corbel"/>
                <a:cs typeface="Corbel"/>
              </a:defRPr>
            </a:lvl1pPr>
          </a:lstStyle>
          <a:p>
            <a:r>
              <a:rPr lang="en-US" smtClean="0"/>
              <a:t>Click to edit Master title style</a:t>
            </a:r>
            <a:endParaRPr lang="en-US" dirty="0"/>
          </a:p>
        </p:txBody>
      </p:sp>
    </p:spTree>
    <p:extLst>
      <p:ext uri="{BB962C8B-B14F-4D97-AF65-F5344CB8AC3E}">
        <p14:creationId xmlns:p14="http://schemas.microsoft.com/office/powerpoint/2010/main" val="4102774842"/>
      </p:ext>
    </p:extLst>
  </p:cSld>
  <p:clrMapOvr>
    <a:masterClrMapping/>
  </p:clrMapOvr>
  <p:transition xmlns:p14="http://schemas.microsoft.com/office/powerpoint/2010/main" spd="slow">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238250"/>
            <a:ext cx="822960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20" tIns="40810" rIns="81620" bIns="40810" numCol="1" anchor="t" anchorCtr="0" compatLnSpc="1">
            <a:prstTxWarp prst="textNoShape">
              <a:avLst/>
            </a:prstTxWarp>
          </a:bodyPr>
          <a:lstStyle/>
          <a:p>
            <a:pPr lvl="0"/>
            <a:r>
              <a:rPr lang="es-ES" altLang="es-EC" smtClean="0"/>
              <a:t>Haga clic para modificar el estilo de texto del patrón</a:t>
            </a:r>
          </a:p>
          <a:p>
            <a:pPr lvl="1"/>
            <a:r>
              <a:rPr lang="es-ES" altLang="es-EC" smtClean="0"/>
              <a:t>Segundo nivel</a:t>
            </a:r>
          </a:p>
          <a:p>
            <a:pPr lvl="2"/>
            <a:r>
              <a:rPr lang="es-ES" altLang="es-EC" smtClean="0"/>
              <a:t>Tercer nivel</a:t>
            </a:r>
          </a:p>
          <a:p>
            <a:pPr lvl="3"/>
            <a:r>
              <a:rPr lang="es-ES" altLang="es-EC" smtClean="0"/>
              <a:t>Cuarto nivel</a:t>
            </a:r>
          </a:p>
          <a:p>
            <a:pPr lvl="4"/>
            <a:r>
              <a:rPr lang="es-ES" altLang="es-EC" smtClean="0"/>
              <a:t>Quinto nivel</a:t>
            </a:r>
            <a:endParaRPr lang="en-US" altLang="es-EC" smtClean="0"/>
          </a:p>
        </p:txBody>
      </p:sp>
    </p:spTree>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08" r:id="rId6"/>
    <p:sldLayoutId id="2147483914" r:id="rId7"/>
    <p:sldLayoutId id="2147483915" r:id="rId8"/>
    <p:sldLayoutId id="2147483916" r:id="rId9"/>
    <p:sldLayoutId id="2147483917" r:id="rId10"/>
    <p:sldLayoutId id="2147483918" r:id="rId11"/>
  </p:sldLayoutIdLst>
  <p:transition xmlns:p14="http://schemas.microsoft.com/office/powerpoint/2010/main" spd="slow">
    <p:fade/>
  </p:transition>
  <p:timing>
    <p:tnLst>
      <p:par>
        <p:cTn xmlns:p14="http://schemas.microsoft.com/office/powerpoint/2010/main" id="1" dur="indefinite" restart="never" nodeType="tmRoot"/>
      </p:par>
    </p:tnLst>
  </p:timing>
  <p:txStyles>
    <p:titleStyle>
      <a:lvl1pPr algn="l" defTabSz="407988" rtl="0" eaLnBrk="1" fontAlgn="base" hangingPunct="1">
        <a:spcBef>
          <a:spcPct val="0"/>
        </a:spcBef>
        <a:spcAft>
          <a:spcPct val="0"/>
        </a:spcAft>
        <a:defRPr b="1" kern="1200">
          <a:solidFill>
            <a:srgbClr val="A71221"/>
          </a:solidFill>
          <a:latin typeface="Open Sans"/>
          <a:ea typeface="MS PGothic" pitchFamily="34" charset="-128"/>
          <a:cs typeface="Open Sans"/>
        </a:defRPr>
      </a:lvl1pPr>
      <a:lvl2pPr algn="l" defTabSz="407988" rtl="0" eaLnBrk="1" fontAlgn="base" hangingPunct="1">
        <a:spcBef>
          <a:spcPct val="0"/>
        </a:spcBef>
        <a:spcAft>
          <a:spcPct val="0"/>
        </a:spcAft>
        <a:defRPr b="1">
          <a:solidFill>
            <a:srgbClr val="A71221"/>
          </a:solidFill>
          <a:latin typeface="Open Sans" charset="0"/>
          <a:ea typeface="MS PGothic" pitchFamily="34" charset="-128"/>
        </a:defRPr>
      </a:lvl2pPr>
      <a:lvl3pPr algn="l" defTabSz="407988" rtl="0" eaLnBrk="1" fontAlgn="base" hangingPunct="1">
        <a:spcBef>
          <a:spcPct val="0"/>
        </a:spcBef>
        <a:spcAft>
          <a:spcPct val="0"/>
        </a:spcAft>
        <a:defRPr b="1">
          <a:solidFill>
            <a:srgbClr val="A71221"/>
          </a:solidFill>
          <a:latin typeface="Open Sans" charset="0"/>
          <a:ea typeface="MS PGothic" pitchFamily="34" charset="-128"/>
        </a:defRPr>
      </a:lvl3pPr>
      <a:lvl4pPr algn="l" defTabSz="407988" rtl="0" eaLnBrk="1" fontAlgn="base" hangingPunct="1">
        <a:spcBef>
          <a:spcPct val="0"/>
        </a:spcBef>
        <a:spcAft>
          <a:spcPct val="0"/>
        </a:spcAft>
        <a:defRPr b="1">
          <a:solidFill>
            <a:srgbClr val="A71221"/>
          </a:solidFill>
          <a:latin typeface="Open Sans" charset="0"/>
          <a:ea typeface="MS PGothic" pitchFamily="34" charset="-128"/>
        </a:defRPr>
      </a:lvl4pPr>
      <a:lvl5pPr algn="l" defTabSz="407988" rtl="0" eaLnBrk="1" fontAlgn="base" hangingPunct="1">
        <a:spcBef>
          <a:spcPct val="0"/>
        </a:spcBef>
        <a:spcAft>
          <a:spcPct val="0"/>
        </a:spcAft>
        <a:defRPr b="1">
          <a:solidFill>
            <a:srgbClr val="A71221"/>
          </a:solidFill>
          <a:latin typeface="Open Sans" charset="0"/>
          <a:ea typeface="MS PGothic" pitchFamily="34" charset="-128"/>
        </a:defRPr>
      </a:lvl5pPr>
      <a:lvl6pPr marL="457200" algn="l" defTabSz="407988" rtl="0" eaLnBrk="1" fontAlgn="base" hangingPunct="1">
        <a:spcBef>
          <a:spcPct val="0"/>
        </a:spcBef>
        <a:spcAft>
          <a:spcPct val="0"/>
        </a:spcAft>
        <a:defRPr b="1">
          <a:solidFill>
            <a:srgbClr val="A71221"/>
          </a:solidFill>
          <a:latin typeface="Open Sans" charset="0"/>
          <a:ea typeface="ＭＳ Ｐゴシック" charset="0"/>
        </a:defRPr>
      </a:lvl6pPr>
      <a:lvl7pPr marL="914400" algn="l" defTabSz="407988" rtl="0" eaLnBrk="1" fontAlgn="base" hangingPunct="1">
        <a:spcBef>
          <a:spcPct val="0"/>
        </a:spcBef>
        <a:spcAft>
          <a:spcPct val="0"/>
        </a:spcAft>
        <a:defRPr b="1">
          <a:solidFill>
            <a:srgbClr val="A71221"/>
          </a:solidFill>
          <a:latin typeface="Open Sans" charset="0"/>
          <a:ea typeface="ＭＳ Ｐゴシック" charset="0"/>
        </a:defRPr>
      </a:lvl7pPr>
      <a:lvl8pPr marL="1371600" algn="l" defTabSz="407988" rtl="0" eaLnBrk="1" fontAlgn="base" hangingPunct="1">
        <a:spcBef>
          <a:spcPct val="0"/>
        </a:spcBef>
        <a:spcAft>
          <a:spcPct val="0"/>
        </a:spcAft>
        <a:defRPr b="1">
          <a:solidFill>
            <a:srgbClr val="A71221"/>
          </a:solidFill>
          <a:latin typeface="Open Sans" charset="0"/>
          <a:ea typeface="ＭＳ Ｐゴシック" charset="0"/>
        </a:defRPr>
      </a:lvl8pPr>
      <a:lvl9pPr marL="1828800" algn="l" defTabSz="407988" rtl="0" eaLnBrk="1" fontAlgn="base" hangingPunct="1">
        <a:spcBef>
          <a:spcPct val="0"/>
        </a:spcBef>
        <a:spcAft>
          <a:spcPct val="0"/>
        </a:spcAft>
        <a:defRPr b="1">
          <a:solidFill>
            <a:srgbClr val="A71221"/>
          </a:solidFill>
          <a:latin typeface="Open Sans" charset="0"/>
          <a:ea typeface="ＭＳ Ｐゴシック" charset="0"/>
        </a:defRPr>
      </a:lvl9pPr>
    </p:titleStyle>
    <p:bodyStyle>
      <a:lvl1pPr marL="304800" indent="-304800" algn="l" defTabSz="407988" rtl="0" eaLnBrk="1" fontAlgn="base" hangingPunct="1">
        <a:spcBef>
          <a:spcPct val="20000"/>
        </a:spcBef>
        <a:spcAft>
          <a:spcPct val="0"/>
        </a:spcAft>
        <a:buSzPct val="75000"/>
        <a:buBlip>
          <a:blip r:embed="rId13"/>
        </a:buBlip>
        <a:defRPr sz="2800" kern="1200">
          <a:solidFill>
            <a:srgbClr val="2D2D2B"/>
          </a:solidFill>
          <a:latin typeface="Corbel"/>
          <a:ea typeface="MS PGothic" pitchFamily="34" charset="-128"/>
          <a:cs typeface="Corbel"/>
        </a:defRPr>
      </a:lvl1pPr>
      <a:lvl2pPr marL="569913" indent="-254000" algn="l" defTabSz="407988" rtl="0" eaLnBrk="1" fontAlgn="base" hangingPunct="1">
        <a:spcBef>
          <a:spcPct val="20000"/>
        </a:spcBef>
        <a:spcAft>
          <a:spcPct val="0"/>
        </a:spcAft>
        <a:buSzPct val="75000"/>
        <a:buBlip>
          <a:blip r:embed="rId13"/>
        </a:buBlip>
        <a:defRPr sz="2800" kern="1200">
          <a:solidFill>
            <a:srgbClr val="2D2D2B"/>
          </a:solidFill>
          <a:latin typeface="Corbel"/>
          <a:ea typeface="MS PGothic" pitchFamily="34" charset="-128"/>
          <a:cs typeface="Corbel"/>
        </a:defRPr>
      </a:lvl2pPr>
      <a:lvl3pPr marL="776288" indent="-203200" algn="l" defTabSz="407988" rtl="0" eaLnBrk="1" fontAlgn="base" hangingPunct="1">
        <a:spcBef>
          <a:spcPct val="20000"/>
        </a:spcBef>
        <a:spcAft>
          <a:spcPct val="0"/>
        </a:spcAft>
        <a:buSzPct val="75000"/>
        <a:buBlip>
          <a:blip r:embed="rId13"/>
        </a:buBlip>
        <a:defRPr sz="2400" kern="1200">
          <a:solidFill>
            <a:srgbClr val="2D2D2B"/>
          </a:solidFill>
          <a:latin typeface="Corbel"/>
          <a:ea typeface="MS PGothic" pitchFamily="34" charset="-128"/>
          <a:cs typeface="Corbel"/>
        </a:defRPr>
      </a:lvl3pPr>
      <a:lvl4pPr marL="987425" indent="-203200" algn="l" defTabSz="407988" rtl="0" eaLnBrk="1" fontAlgn="base" hangingPunct="1">
        <a:spcBef>
          <a:spcPct val="20000"/>
        </a:spcBef>
        <a:spcAft>
          <a:spcPct val="0"/>
        </a:spcAft>
        <a:buSzPct val="75000"/>
        <a:buBlip>
          <a:blip r:embed="rId13"/>
        </a:buBlip>
        <a:defRPr sz="2400" kern="1200">
          <a:solidFill>
            <a:srgbClr val="2D2D2B"/>
          </a:solidFill>
          <a:latin typeface="Corbel"/>
          <a:ea typeface="MS PGothic" pitchFamily="34" charset="-128"/>
          <a:cs typeface="Corbel"/>
        </a:defRPr>
      </a:lvl4pPr>
      <a:lvl5pPr marL="1208088" indent="-203200" algn="l" defTabSz="407988" rtl="0" eaLnBrk="1" fontAlgn="base" hangingPunct="1">
        <a:spcBef>
          <a:spcPct val="20000"/>
        </a:spcBef>
        <a:spcAft>
          <a:spcPct val="0"/>
        </a:spcAft>
        <a:buSzPct val="75000"/>
        <a:buBlip>
          <a:blip r:embed="rId13"/>
        </a:buBlip>
        <a:defRPr sz="2400" kern="1200">
          <a:solidFill>
            <a:srgbClr val="2D2D2B"/>
          </a:solidFill>
          <a:latin typeface="Corbel"/>
          <a:ea typeface="MS PGothic" pitchFamily="34" charset="-128"/>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99" rtl="0" eaLnBrk="1" latinLnBrk="0" hangingPunct="1">
        <a:defRPr sz="1600" kern="1200">
          <a:solidFill>
            <a:schemeClr val="tx1"/>
          </a:solidFill>
          <a:latin typeface="+mn-lt"/>
          <a:ea typeface="+mn-ea"/>
          <a:cs typeface="+mn-cs"/>
        </a:defRPr>
      </a:lvl1pPr>
      <a:lvl2pPr marL="408099" algn="l" defTabSz="408099" rtl="0" eaLnBrk="1" latinLnBrk="0" hangingPunct="1">
        <a:defRPr sz="1600" kern="1200">
          <a:solidFill>
            <a:schemeClr val="tx1"/>
          </a:solidFill>
          <a:latin typeface="+mn-lt"/>
          <a:ea typeface="+mn-ea"/>
          <a:cs typeface="+mn-cs"/>
        </a:defRPr>
      </a:lvl2pPr>
      <a:lvl3pPr marL="816198" algn="l" defTabSz="408099" rtl="0" eaLnBrk="1" latinLnBrk="0" hangingPunct="1">
        <a:defRPr sz="1600" kern="1200">
          <a:solidFill>
            <a:schemeClr val="tx1"/>
          </a:solidFill>
          <a:latin typeface="+mn-lt"/>
          <a:ea typeface="+mn-ea"/>
          <a:cs typeface="+mn-cs"/>
        </a:defRPr>
      </a:lvl3pPr>
      <a:lvl4pPr marL="1224298" algn="l" defTabSz="408099" rtl="0" eaLnBrk="1" latinLnBrk="0" hangingPunct="1">
        <a:defRPr sz="1600" kern="1200">
          <a:solidFill>
            <a:schemeClr val="tx1"/>
          </a:solidFill>
          <a:latin typeface="+mn-lt"/>
          <a:ea typeface="+mn-ea"/>
          <a:cs typeface="+mn-cs"/>
        </a:defRPr>
      </a:lvl4pPr>
      <a:lvl5pPr marL="1632397" algn="l" defTabSz="408099" rtl="0" eaLnBrk="1" latinLnBrk="0" hangingPunct="1">
        <a:defRPr sz="1600" kern="1200">
          <a:solidFill>
            <a:schemeClr val="tx1"/>
          </a:solidFill>
          <a:latin typeface="+mn-lt"/>
          <a:ea typeface="+mn-ea"/>
          <a:cs typeface="+mn-cs"/>
        </a:defRPr>
      </a:lvl5pPr>
      <a:lvl6pPr marL="2040496" algn="l" defTabSz="408099" rtl="0" eaLnBrk="1" latinLnBrk="0" hangingPunct="1">
        <a:defRPr sz="1600" kern="1200">
          <a:solidFill>
            <a:schemeClr val="tx1"/>
          </a:solidFill>
          <a:latin typeface="+mn-lt"/>
          <a:ea typeface="+mn-ea"/>
          <a:cs typeface="+mn-cs"/>
        </a:defRPr>
      </a:lvl6pPr>
      <a:lvl7pPr marL="2448595" algn="l" defTabSz="408099" rtl="0" eaLnBrk="1" latinLnBrk="0" hangingPunct="1">
        <a:defRPr sz="1600" kern="1200">
          <a:solidFill>
            <a:schemeClr val="tx1"/>
          </a:solidFill>
          <a:latin typeface="+mn-lt"/>
          <a:ea typeface="+mn-ea"/>
          <a:cs typeface="+mn-cs"/>
        </a:defRPr>
      </a:lvl7pPr>
      <a:lvl8pPr marL="2856695" algn="l" defTabSz="408099" rtl="0" eaLnBrk="1" latinLnBrk="0" hangingPunct="1">
        <a:defRPr sz="1600" kern="1200">
          <a:solidFill>
            <a:schemeClr val="tx1"/>
          </a:solidFill>
          <a:latin typeface="+mn-lt"/>
          <a:ea typeface="+mn-ea"/>
          <a:cs typeface="+mn-cs"/>
        </a:defRPr>
      </a:lvl8pPr>
      <a:lvl9pPr marL="3264795" algn="l" defTabSz="408099"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 Id="rId3" Type="http://schemas.microsoft.com/office/2007/relationships/hdphoto" Target="../media/hdphoto19.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hyperlink" Target="http://dmitry.baranovskiy.com/post/91403200" TargetMode="External"/><Relationship Id="rId4" Type="http://schemas.openxmlformats.org/officeDocument/2006/relationships/hyperlink" Target="http://www.nczonline.net/blog/2010/01/26/answering-" TargetMode="External"/><Relationship Id="rId5" Type="http://schemas.openxmlformats.org/officeDocument/2006/relationships/hyperlink" Target="http://ejohn.org/apps/learn/" TargetMode="External"/><Relationship Id="rId1" Type="http://schemas.openxmlformats.org/officeDocument/2006/relationships/slideLayout" Target="../slideLayouts/slideLayout2.xml"/><Relationship Id="rId2" Type="http://schemas.openxmlformats.org/officeDocument/2006/relationships/hyperlink" Target="http://madebyknight.com/javascript-scope/"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 Id="rId3" Type="http://schemas.microsoft.com/office/2007/relationships/hdphoto" Target="../media/hdphoto20.wdp"/></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4" Type="http://schemas.microsoft.com/office/2007/relationships/hdphoto" Target="../media/hdphoto21.wdp"/><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microsoft.com/office/2007/relationships/hdphoto" Target="../media/hdphoto22.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microsoft.com/office/2007/relationships/hdphoto" Target="../media/hdphoto23.wdp"/></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microsoft.com/office/2007/relationships/hdphoto" Target="../media/hdphoto24.wdp"/></Relationships>
</file>

<file path=ppt/slides/_rels/slide132.xml.rels><?xml version="1.0" encoding="UTF-8" standalone="yes"?>
<Relationships xmlns="http://schemas.openxmlformats.org/package/2006/relationships"><Relationship Id="rId3" Type="http://schemas.microsoft.com/office/2007/relationships/hdphoto" Target="../media/hdphoto25.wdp"/><Relationship Id="rId4" Type="http://schemas.openxmlformats.org/officeDocument/2006/relationships/image" Target="../media/image65.png"/><Relationship Id="rId5" Type="http://schemas.microsoft.com/office/2007/relationships/hdphoto" Target="../media/hdphoto26.wdp"/><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3.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134.xml.rels><?xml version="1.0" encoding="UTF-8" standalone="yes"?>
<Relationships xmlns="http://schemas.openxmlformats.org/package/2006/relationships"><Relationship Id="rId3" Type="http://schemas.openxmlformats.org/officeDocument/2006/relationships/image" Target="../media/image66.png"/><Relationship Id="rId4" Type="http://schemas.microsoft.com/office/2007/relationships/hdphoto" Target="../media/hdphoto27.wdp"/><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microsoft.com/office/2007/relationships/hdphoto" Target="../media/hdphoto28.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microsoft.com/office/2007/relationships/hdphoto" Target="../media/hdphoto29.wdp"/></Relationships>
</file>

<file path=ppt/slides/_rels/slide141.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microsoft.com/office/2007/relationships/hdphoto" Target="../media/hdphoto30.wdp"/><Relationship Id="rId4" Type="http://schemas.openxmlformats.org/officeDocument/2006/relationships/image" Target="../media/image70.png"/><Relationship Id="rId5" Type="http://schemas.microsoft.com/office/2007/relationships/hdphoto" Target="../media/hdphoto31.wdp"/><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1.png"/><Relationship Id="rId3" Type="http://schemas.microsoft.com/office/2007/relationships/hdphoto" Target="../media/hdphoto32.wdp"/></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microsoft.com/office/2007/relationships/hdphoto" Target="../media/hdphoto33.wdp"/></Relationships>
</file>

<file path=ppt/slides/_rels/slide159.xml.rels><?xml version="1.0" encoding="UTF-8" standalone="yes"?>
<Relationships xmlns="http://schemas.openxmlformats.org/package/2006/relationships"><Relationship Id="rId3" Type="http://schemas.microsoft.com/office/2007/relationships/hdphoto" Target="../media/hdphoto34.wdp"/><Relationship Id="rId4" Type="http://schemas.openxmlformats.org/officeDocument/2006/relationships/image" Target="../media/image74.png"/><Relationship Id="rId5" Type="http://schemas.microsoft.com/office/2007/relationships/hdphoto" Target="../media/hdphoto35.wdp"/><Relationship Id="rId6" Type="http://schemas.openxmlformats.org/officeDocument/2006/relationships/image" Target="../media/image75.png"/><Relationship Id="rId7" Type="http://schemas.microsoft.com/office/2007/relationships/hdphoto" Target="../media/hdphoto36.wdp"/><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appcelerator.org/display/td/04.+User+Interface"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hyperlink" Target="https://wiki.appcelerator.org/display/td/03.+Titanium+Basics" TargetMode="External"/><Relationship Id="rId5" Type="http://schemas.openxmlformats.org/officeDocument/2006/relationships/image" Target="../media/image77.jpe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hyperlink" Target="https://wiki.appcelerator.org/display/td/03.+Titanium+Basics" TargetMode="External"/><Relationship Id="rId5" Type="http://schemas.openxmlformats.org/officeDocument/2006/relationships/image" Target="../media/image77.jpe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8.png"/><Relationship Id="rId3" Type="http://schemas.microsoft.com/office/2007/relationships/hdphoto" Target="../media/hdphoto37.wdp"/></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94.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microsoft.com/office/2007/relationships/hdphoto" Target="../media/hdphoto38.wdp"/></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microsoft.com/office/2007/relationships/hdphoto" Target="../media/hdphoto39.wdp"/></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204.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appcelerator.org/display/td/05.+Alloy"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hyperlink" Target="https://wiki.appcelerator.org/display/td/03.+Titanium+Basics" TargetMode="External"/><Relationship Id="rId5" Type="http://schemas.openxmlformats.org/officeDocument/2006/relationships/image" Target="../media/image77.jpe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slide" Target="slide252.xml"/><Relationship Id="rId4" Type="http://schemas.openxmlformats.org/officeDocument/2006/relationships/slide" Target="slide271.xml"/><Relationship Id="rId5" Type="http://schemas.openxmlformats.org/officeDocument/2006/relationships/slide" Target="slide292.xml"/><Relationship Id="rId6" Type="http://schemas.openxmlformats.org/officeDocument/2006/relationships/slide" Target="slide306.xml"/><Relationship Id="rId1" Type="http://schemas.openxmlformats.org/officeDocument/2006/relationships/slideLayout" Target="../slideLayouts/slideLayout2.xml"/><Relationship Id="rId2" Type="http://schemas.openxmlformats.org/officeDocument/2006/relationships/slide" Target="slide21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14.xml.rels><?xml version="1.0" encoding="UTF-8" standalone="yes"?>
<Relationships xmlns="http://schemas.openxmlformats.org/package/2006/relationships"><Relationship Id="rId3" Type="http://schemas.openxmlformats.org/officeDocument/2006/relationships/image" Target="../media/image81.png"/><Relationship Id="rId4" Type="http://schemas.microsoft.com/office/2007/relationships/hdphoto" Target="../media/hdphoto40.wdp"/><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appcelerator.org/display/td/06.+Models+and+Collections"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hyperlink" Target="https://wiki.appcelerator.org/display/td/03.+Titanium+Basics" TargetMode="External"/><Relationship Id="rId5" Type="http://schemas.openxmlformats.org/officeDocument/2006/relationships/image" Target="../media/image77.jpe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png"/><Relationship Id="rId3" Type="http://schemas.microsoft.com/office/2007/relationships/hdphoto" Target="../media/hdphoto41.wdp"/></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appcelerator.org/display/td/07.+Networking" TargetMode="External"/></Relationships>
</file>

<file path=ppt/slides/_rels/slide27.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270.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hyperlink" Target="https://wiki.appcelerator.org/display/td/03.+Titanium+Basics" TargetMode="External"/><Relationship Id="rId5" Type="http://schemas.openxmlformats.org/officeDocument/2006/relationships/image" Target="../media/image77.jpe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3.png"/><Relationship Id="rId3" Type="http://schemas.microsoft.com/office/2007/relationships/hdphoto" Target="../media/hdphoto42.wdp"/></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4.png"/><Relationship Id="rId3" Type="http://schemas.microsoft.com/office/2007/relationships/hdphoto" Target="../media/hdphoto43.wdp"/></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appcelerator.org/display/td/08.+Multimedia" TargetMode="External"/></Relationships>
</file>

<file path=ppt/slides/_rels/slide291.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hyperlink" Target="https://wiki.appcelerator.org/display/td/03.+Titanium+Basics" TargetMode="External"/><Relationship Id="rId5" Type="http://schemas.openxmlformats.org/officeDocument/2006/relationships/image" Target="../media/image77.jpeg"/><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45.xml"/><Relationship Id="rId5" Type="http://schemas.openxmlformats.org/officeDocument/2006/relationships/slide" Target="slide67.xml"/><Relationship Id="rId6" Type="http://schemas.openxmlformats.org/officeDocument/2006/relationships/slide" Target="slide166.xml"/><Relationship Id="rId7" Type="http://schemas.openxmlformats.org/officeDocument/2006/relationships/slide" Target="slide122.xml"/><Relationship Id="rId1" Type="http://schemas.openxmlformats.org/officeDocument/2006/relationships/slideLayout" Target="../slideLayouts/slideLayout2.xml"/><Relationship Id="rId2" Type="http://schemas.openxmlformats.org/officeDocument/2006/relationships/slide" Target="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5.png"/><Relationship Id="rId3" Type="http://schemas.microsoft.com/office/2007/relationships/hdphoto" Target="../media/hdphoto44.wdp"/></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appcelerator.org/display/td/09.+Filesystem" TargetMode="External"/></Relationships>
</file>

<file path=ppt/slides/_rels/slide305.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hyperlink" Target="https://wiki.appcelerator.org/display/td/03.+Titanium+Basics" TargetMode="External"/><Relationship Id="rId5" Type="http://schemas.openxmlformats.org/officeDocument/2006/relationships/image" Target="../media/image77.jpeg"/><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7.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ppcelerator-training/AndroidGeo" TargetMode="Externa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8.png"/><Relationship Id="rId3" Type="http://schemas.microsoft.com/office/2007/relationships/hdphoto" Target="../media/hdphoto45.wdp"/></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9.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0.png"/><Relationship Id="rId3" Type="http://schemas.microsoft.com/office/2007/relationships/hdphoto" Target="../media/hdphoto46.wdp"/></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30.xml.rels><?xml version="1.0" encoding="UTF-8" standalone="yes"?>
<Relationships xmlns="http://schemas.openxmlformats.org/package/2006/relationships"><Relationship Id="rId3" Type="http://schemas.openxmlformats.org/officeDocument/2006/relationships/image" Target="../media/image92.png"/><Relationship Id="rId4" Type="http://schemas.microsoft.com/office/2007/relationships/hdphoto" Target="../media/hdphoto47.wdp"/><Relationship Id="rId1" Type="http://schemas.openxmlformats.org/officeDocument/2006/relationships/slideLayout" Target="../slideLayouts/slideLayout4.xml"/><Relationship Id="rId2" Type="http://schemas.openxmlformats.org/officeDocument/2006/relationships/hyperlink" Target="https://code.google.com/apis/console/" TargetMode="External"/></Relationships>
</file>

<file path=ppt/slides/_rels/slide331.xml.rels><?xml version="1.0" encoding="UTF-8" standalone="yes"?>
<Relationships xmlns="http://schemas.openxmlformats.org/package/2006/relationships"><Relationship Id="rId3" Type="http://schemas.openxmlformats.org/officeDocument/2006/relationships/image" Target="../media/image93.png"/><Relationship Id="rId4" Type="http://schemas.microsoft.com/office/2007/relationships/hdphoto" Target="../media/hdphoto48.wdp"/><Relationship Id="rId1" Type="http://schemas.openxmlformats.org/officeDocument/2006/relationships/slideLayout" Target="../slideLayouts/slideLayout4.xml"/><Relationship Id="rId2" Type="http://schemas.openxmlformats.org/officeDocument/2006/relationships/hyperlink" Target="http://docs.appcelerator.com/titanium/latest/%23!/guide/Google_Maps_v2_for_Android" TargetMode="Externa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microsoft.com/office/2007/relationships/hdphoto" Target="../media/hdphoto49.wdp"/></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appcelerator.org/display/td/10.+Geolocation+and+Mapping" TargetMode="External"/></Relationships>
</file>

<file path=ppt/slides/_rels/slide339.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hyperlink" Target="https://wiki.appcelerator.org/display/td/03.+Titanium+Basics" TargetMode="External"/><Relationship Id="rId5" Type="http://schemas.openxmlformats.org/officeDocument/2006/relationships/image" Target="../media/image77.jpeg"/><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0.xml.rels><?xml version="1.0" encoding="UTF-8" standalone="yes"?>
<Relationships xmlns="http://schemas.openxmlformats.org/package/2006/relationships"><Relationship Id="rId3" Type="http://schemas.openxmlformats.org/officeDocument/2006/relationships/hyperlink" Target="C:%5CUsers%5CMar%C3%ADa%20Bel%C3%A9n%5CAppData%5CLocal%5CTemp%5CRar$EX34.326%5Ctcd_training-master%5C12webcontent%5Cindex.html" TargetMode="External"/><Relationship Id="rId4" Type="http://schemas.openxmlformats.org/officeDocument/2006/relationships/slide" Target="slide389.xml"/><Relationship Id="rId5" Type="http://schemas.openxmlformats.org/officeDocument/2006/relationships/slide" Target="slide418.xml"/><Relationship Id="rId6" Type="http://schemas.openxmlformats.org/officeDocument/2006/relationships/slide" Target="slide439.xml"/><Relationship Id="rId1" Type="http://schemas.openxmlformats.org/officeDocument/2006/relationships/slideLayout" Target="../slideLayouts/slideLayout2.xml"/><Relationship Id="rId2" Type="http://schemas.openxmlformats.org/officeDocument/2006/relationships/hyperlink" Target="C:%5CUsers%5CMar%C3%ADa%20Bel%C3%A9n%5CAppData%5CLocal%5CTemp%5CRar$EX34.326%5Ctcd_training-master%5C11acs%5Cindex.html" TargetMode="Externa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microsoft.com/office/2007/relationships/hdphoto" Target="../media/hdphoto50.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0.xml.rels><?xml version="1.0" encoding="UTF-8" standalone="yes"?>
<Relationships xmlns="http://schemas.openxmlformats.org/package/2006/relationships"><Relationship Id="rId3" Type="http://schemas.microsoft.com/office/2007/relationships/hdphoto" Target="../media/hdphoto51.wdp"/><Relationship Id="rId4" Type="http://schemas.openxmlformats.org/officeDocument/2006/relationships/image" Target="../media/image98.png"/><Relationship Id="rId5" Type="http://schemas.microsoft.com/office/2007/relationships/hdphoto" Target="../media/hdphoto52.wdp"/><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3" Type="http://schemas.microsoft.com/office/2007/relationships/hdphoto" Target="../media/hdphoto53.wdp"/><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docs.appcelerator.com/cloud/latest/%23!/guide/acs_quickstart" TargetMode="External"/><Relationship Id="rId4" Type="http://schemas.openxmlformats.org/officeDocument/2006/relationships/hyperlink" Target="http://docs.appcelerator.com/cloud/latest/%23!/api" TargetMode="External"/><Relationship Id="rId5" Type="http://schemas.openxmlformats.org/officeDocument/2006/relationships/image" Target="../media/image100.png"/><Relationship Id="rId1" Type="http://schemas.openxmlformats.org/officeDocument/2006/relationships/slideLayout" Target="../slideLayouts/slideLayout4.xml"/><Relationship Id="rId2" Type="http://schemas.openxmlformats.org/officeDocument/2006/relationships/hyperlink" Target="http://docs.appcelerator.com/cloud/latest/" TargetMode="Externa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appcelerator.org/display/td/11.+Storing+data+in+ACS" TargetMode="External"/></Relationships>
</file>

<file path=ppt/slides/_rels/slide367.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hyperlink" Target="https://wiki.appcelerator.org/display/td/03.+Titanium+Basics" TargetMode="External"/><Relationship Id="rId5" Type="http://schemas.openxmlformats.org/officeDocument/2006/relationships/image" Target="../media/image77.jpeg"/><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3" Type="http://schemas.openxmlformats.org/officeDocument/2006/relationships/hyperlink" Target="http://goo.gl/t5GUd" TargetMode="External"/><Relationship Id="rId4" Type="http://schemas.openxmlformats.org/officeDocument/2006/relationships/hyperlink" Target="http://goo.gl/ImVYk" TargetMode="External"/><Relationship Id="rId1" Type="http://schemas.openxmlformats.org/officeDocument/2006/relationships/slideLayout" Target="../slideLayouts/slideLayout5.xml"/><Relationship Id="rId2" Type="http://schemas.openxmlformats.org/officeDocument/2006/relationships/hyperlink" Target="http://goo.gl/qnLSs" TargetMode="Externa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2.png"/><Relationship Id="rId3" Type="http://schemas.openxmlformats.org/officeDocument/2006/relationships/image" Target="../media/image103.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82.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png"/><Relationship Id="rId6" Type="http://schemas.openxmlformats.org/officeDocument/2006/relationships/image" Target="../media/image107.png"/><Relationship Id="rId1" Type="http://schemas.openxmlformats.org/officeDocument/2006/relationships/slideLayout" Target="../slideLayouts/slideLayout4.xml"/><Relationship Id="rId2" Type="http://schemas.openxmlformats.org/officeDocument/2006/relationships/image" Target="../media/image104.png"/></Relationships>
</file>

<file path=ppt/slides/_rels/slide383.xml.rels><?xml version="1.0" encoding="UTF-8" standalone="yes"?>
<Relationships xmlns="http://schemas.openxmlformats.org/package/2006/relationships"><Relationship Id="rId3" Type="http://schemas.openxmlformats.org/officeDocument/2006/relationships/image" Target="../media/image108.jpeg"/><Relationship Id="rId4" Type="http://schemas.openxmlformats.org/officeDocument/2006/relationships/image" Target="../media/image109.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appcelerator.org/display/td/12.+Web+Content" TargetMode="External"/></Relationships>
</file>

<file path=ppt/slides/_rels/slide388.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hyperlink" Target="https://wiki.appcelerator.org/display/td/03.+Titanium+Basics" TargetMode="External"/><Relationship Id="rId5" Type="http://schemas.openxmlformats.org/officeDocument/2006/relationships/image" Target="../media/image77.jpeg"/><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10.png"/></Relationships>
</file>

<file path=ppt/slides/_rels/slide393.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13.png"/></Relationships>
</file>

<file path=ppt/slides/_rels/slide395.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 Id="rId3" Type="http://schemas.microsoft.com/office/2007/relationships/hdphoto" Target="../media/hdphoto54.wdp"/></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microsoft.com/office/2007/relationships/hdphoto" Target="../media/hdphoto55.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01.xml.rels><?xml version="1.0" encoding="UTF-8" standalone="yes"?>
<Relationships xmlns="http://schemas.openxmlformats.org/package/2006/relationships"><Relationship Id="rId3" Type="http://schemas.openxmlformats.org/officeDocument/2006/relationships/image" Target="../media/image116.png"/><Relationship Id="rId4" Type="http://schemas.microsoft.com/office/2007/relationships/hdphoto" Target="../media/hdphoto56.wdp"/><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02.xml.rels><?xml version="1.0" encoding="UTF-8" standalone="yes"?>
<Relationships xmlns="http://schemas.openxmlformats.org/package/2006/relationships"><Relationship Id="rId3" Type="http://schemas.openxmlformats.org/officeDocument/2006/relationships/image" Target="../media/image46.png"/><Relationship Id="rId4" Type="http://schemas.microsoft.com/office/2007/relationships/hdphoto" Target="../media/hdphoto10.wdp"/><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 Id="rId3" Type="http://schemas.microsoft.com/office/2007/relationships/hdphoto" Target="../media/hdphoto57.wdp"/></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microsoft.com/office/2007/relationships/hdphoto" Target="../media/hdphoto58.wdp"/></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9.png"/><Relationship Id="rId5" Type="http://schemas.microsoft.com/office/2007/relationships/hdphoto" Target="../media/hdphoto4.wdp"/><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3.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7.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 Id="rId3" Type="http://schemas.openxmlformats.org/officeDocument/2006/relationships/image" Target="../media/image1.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32.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34.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447.xml.rels><?xml version="1.0" encoding="UTF-8" standalone="yes"?>
<Relationships xmlns="http://schemas.openxmlformats.org/package/2006/relationships"><Relationship Id="rId3" Type="http://schemas.openxmlformats.org/officeDocument/2006/relationships/image" Target="../media/image136.png"/><Relationship Id="rId4" Type="http://schemas.microsoft.com/office/2007/relationships/hdphoto" Target="../media/hdphoto59.wdp"/><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o.gl/eXZ0t" TargetMode="Externa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38.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39.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1.jpeg"/><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8.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43.png"/><Relationship Id="rId5" Type="http://schemas.microsoft.com/office/2007/relationships/hdphoto" Target="../media/hdphoto7.wdp"/><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4" Type="http://schemas.microsoft.com/office/2007/relationships/hdphoto" Target="../media/hdphoto8.wdp"/><Relationship Id="rId5" Type="http://schemas.openxmlformats.org/officeDocument/2006/relationships/image" Target="../media/image45.png"/><Relationship Id="rId6" Type="http://schemas.microsoft.com/office/2007/relationships/hdphoto" Target="../media/hdphoto9.wdp"/><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4" Type="http://schemas.microsoft.com/office/2007/relationships/hdphoto" Target="../media/hdphoto10.wdp"/><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microsoft.com/office/2007/relationships/hdphoto" Target="../media/hdphoto11.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56.xml.rels><?xml version="1.0" encoding="UTF-8" standalone="yes"?>
<Relationships xmlns="http://schemas.openxmlformats.org/package/2006/relationships"><Relationship Id="rId3" Type="http://schemas.microsoft.com/office/2007/relationships/hdphoto" Target="../media/hdphoto12.wdp"/><Relationship Id="rId4" Type="http://schemas.openxmlformats.org/officeDocument/2006/relationships/image" Target="../media/image50.png"/><Relationship Id="rId5" Type="http://schemas.microsoft.com/office/2007/relationships/hdphoto" Target="../media/hdphoto13.wdp"/><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 Id="rId3" Type="http://schemas.microsoft.com/office/2007/relationships/hdphoto" Target="../media/hdphoto14.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 Id="rId3" Type="http://schemas.microsoft.com/office/2007/relationships/hdphoto" Target="../media/hdphoto15.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 Id="rId3" Type="http://schemas.microsoft.com/office/2007/relationships/hdphoto" Target="../media/hdphoto16.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 Id="rId3" Type="http://schemas.microsoft.com/office/2007/relationships/hdphoto" Target="../media/hdphoto17.wdp"/></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 Id="rId3" Type="http://schemas.microsoft.com/office/2007/relationships/hdphoto" Target="../media/hdphoto14.wdp"/></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 Id="rId3" Type="http://schemas.microsoft.com/office/2007/relationships/hdphoto" Target="../media/hdphoto18.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bin.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9.xml.rels><?xml version="1.0" encoding="UTF-8" standalone="yes"?>
<Relationships xmlns="http://schemas.openxmlformats.org/package/2006/relationships"><Relationship Id="rId11" Type="http://schemas.openxmlformats.org/officeDocument/2006/relationships/slide" Target="slide292.xml"/><Relationship Id="rId12" Type="http://schemas.openxmlformats.org/officeDocument/2006/relationships/slide" Target="slide306.xml"/><Relationship Id="rId13" Type="http://schemas.openxmlformats.org/officeDocument/2006/relationships/slide" Target="slide389.xml"/><Relationship Id="rId14" Type="http://schemas.openxmlformats.org/officeDocument/2006/relationships/slide" Target="slide418.xml"/><Relationship Id="rId15" Type="http://schemas.openxmlformats.org/officeDocument/2006/relationships/slide" Target="slide439.xml"/><Relationship Id="rId1" Type="http://schemas.openxmlformats.org/officeDocument/2006/relationships/slideLayout" Target="../slideLayouts/slideLayout2.xml"/><Relationship Id="rId2" Type="http://schemas.openxmlformats.org/officeDocument/2006/relationships/slide" Target="slide4.xml"/><Relationship Id="rId3" Type="http://schemas.openxmlformats.org/officeDocument/2006/relationships/slide" Target="slide12.xml"/><Relationship Id="rId4" Type="http://schemas.openxmlformats.org/officeDocument/2006/relationships/slide" Target="slide45.xml"/><Relationship Id="rId5" Type="http://schemas.openxmlformats.org/officeDocument/2006/relationships/slide" Target="slide67.xml"/><Relationship Id="rId6" Type="http://schemas.openxmlformats.org/officeDocument/2006/relationships/slide" Target="slide166.xml"/><Relationship Id="rId7" Type="http://schemas.openxmlformats.org/officeDocument/2006/relationships/slide" Target="slide122.xml"/><Relationship Id="rId8" Type="http://schemas.openxmlformats.org/officeDocument/2006/relationships/slide" Target="slide211.xml"/><Relationship Id="rId9" Type="http://schemas.openxmlformats.org/officeDocument/2006/relationships/slide" Target="slide252.xml"/><Relationship Id="rId10" Type="http://schemas.openxmlformats.org/officeDocument/2006/relationships/slide" Target="slide27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descr="Cover_logo titanium blu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itle 1"/>
          <p:cNvSpPr txBox="1">
            <a:spLocks/>
          </p:cNvSpPr>
          <p:nvPr/>
        </p:nvSpPr>
        <p:spPr bwMode="auto">
          <a:xfrm>
            <a:off x="468313" y="1187450"/>
            <a:ext cx="77724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262" tIns="36631" rIns="73262" bIns="36631"/>
          <a:lstStyle>
            <a:lvl1pPr defTabSz="508000">
              <a:defRPr sz="1600">
                <a:solidFill>
                  <a:schemeClr val="tx1"/>
                </a:solidFill>
                <a:latin typeface="Corbel" charset="0"/>
                <a:ea typeface="ＭＳ Ｐゴシック" charset="0"/>
                <a:cs typeface="ＭＳ Ｐゴシック" charset="0"/>
              </a:defRPr>
            </a:lvl1pPr>
            <a:lvl2pPr marL="742950" indent="-285750" defTabSz="508000">
              <a:defRPr sz="1600">
                <a:solidFill>
                  <a:schemeClr val="tx1"/>
                </a:solidFill>
                <a:latin typeface="Corbel" charset="0"/>
                <a:ea typeface="ＭＳ Ｐゴシック" charset="0"/>
              </a:defRPr>
            </a:lvl2pPr>
            <a:lvl3pPr marL="1143000" indent="-228600" defTabSz="508000">
              <a:defRPr sz="1600">
                <a:solidFill>
                  <a:schemeClr val="tx1"/>
                </a:solidFill>
                <a:latin typeface="Corbel" charset="0"/>
                <a:ea typeface="ＭＳ Ｐゴシック" charset="0"/>
              </a:defRPr>
            </a:lvl3pPr>
            <a:lvl4pPr marL="1600200" indent="-228600" defTabSz="508000">
              <a:defRPr sz="1600">
                <a:solidFill>
                  <a:schemeClr val="tx1"/>
                </a:solidFill>
                <a:latin typeface="Corbel" charset="0"/>
                <a:ea typeface="ＭＳ Ｐゴシック" charset="0"/>
              </a:defRPr>
            </a:lvl4pPr>
            <a:lvl5pPr marL="2057400" indent="-228600" defTabSz="508000">
              <a:defRPr sz="1600">
                <a:solidFill>
                  <a:schemeClr val="tx1"/>
                </a:solidFill>
                <a:latin typeface="Corbel" charset="0"/>
                <a:ea typeface="ＭＳ Ｐゴシック" charset="0"/>
              </a:defRPr>
            </a:lvl5pPr>
            <a:lvl6pPr marL="2514600" indent="-228600" defTabSz="508000" fontAlgn="base">
              <a:spcBef>
                <a:spcPct val="0"/>
              </a:spcBef>
              <a:spcAft>
                <a:spcPct val="0"/>
              </a:spcAft>
              <a:defRPr sz="1600">
                <a:solidFill>
                  <a:schemeClr val="tx1"/>
                </a:solidFill>
                <a:latin typeface="Corbel" charset="0"/>
                <a:ea typeface="ＭＳ Ｐゴシック" charset="0"/>
              </a:defRPr>
            </a:lvl6pPr>
            <a:lvl7pPr marL="2971800" indent="-228600" defTabSz="508000" fontAlgn="base">
              <a:spcBef>
                <a:spcPct val="0"/>
              </a:spcBef>
              <a:spcAft>
                <a:spcPct val="0"/>
              </a:spcAft>
              <a:defRPr sz="1600">
                <a:solidFill>
                  <a:schemeClr val="tx1"/>
                </a:solidFill>
                <a:latin typeface="Corbel" charset="0"/>
                <a:ea typeface="ＭＳ Ｐゴシック" charset="0"/>
              </a:defRPr>
            </a:lvl7pPr>
            <a:lvl8pPr marL="3429000" indent="-228600" defTabSz="508000" fontAlgn="base">
              <a:spcBef>
                <a:spcPct val="0"/>
              </a:spcBef>
              <a:spcAft>
                <a:spcPct val="0"/>
              </a:spcAft>
              <a:defRPr sz="1600">
                <a:solidFill>
                  <a:schemeClr val="tx1"/>
                </a:solidFill>
                <a:latin typeface="Corbel" charset="0"/>
                <a:ea typeface="ＭＳ Ｐゴシック" charset="0"/>
              </a:defRPr>
            </a:lvl8pPr>
            <a:lvl9pPr marL="3886200" indent="-228600" defTabSz="508000" fontAlgn="base">
              <a:spcBef>
                <a:spcPct val="0"/>
              </a:spcBef>
              <a:spcAft>
                <a:spcPct val="0"/>
              </a:spcAft>
              <a:defRPr sz="1600">
                <a:solidFill>
                  <a:schemeClr val="tx1"/>
                </a:solidFill>
                <a:latin typeface="Corbel" charset="0"/>
                <a:ea typeface="ＭＳ Ｐゴシック" charset="0"/>
              </a:defRPr>
            </a:lvl9pPr>
          </a:lstStyle>
          <a:p>
            <a:pPr>
              <a:defRPr/>
            </a:pPr>
            <a:r>
              <a:rPr lang="en-US" sz="3200" b="1" dirty="0">
                <a:solidFill>
                  <a:schemeClr val="bg1">
                    <a:lumMod val="85000"/>
                  </a:schemeClr>
                </a:solidFill>
              </a:rPr>
              <a:t>Titanium Certified Developer (TCD) Training</a:t>
            </a:r>
          </a:p>
          <a:p>
            <a:pPr>
              <a:defRPr/>
            </a:pPr>
            <a:endParaRPr lang="en-US" sz="2900" b="1" dirty="0">
              <a:solidFill>
                <a:srgbClr val="EFEEED"/>
              </a:solidFill>
              <a:cs typeface="Corbel" charset="0"/>
            </a:endParaRPr>
          </a:p>
        </p:txBody>
      </p:sp>
      <p:sp>
        <p:nvSpPr>
          <p:cNvPr id="10" name="Subtitle 2"/>
          <p:cNvSpPr txBox="1">
            <a:spLocks/>
          </p:cNvSpPr>
          <p:nvPr/>
        </p:nvSpPr>
        <p:spPr>
          <a:xfrm>
            <a:off x="495300" y="1708150"/>
            <a:ext cx="3867150"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3"/>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3"/>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3"/>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3"/>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3"/>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n-US" sz="1600" cap="all" dirty="0" smtClean="0">
                <a:solidFill>
                  <a:srgbClr val="EFEEED"/>
                </a:solidFill>
                <a:latin typeface="Corbel"/>
                <a:cs typeface="Corbel"/>
              </a:rPr>
              <a:t>Trainer Name</a:t>
            </a:r>
            <a:endParaRPr lang="en-US" sz="1600" cap="all" dirty="0">
              <a:solidFill>
                <a:srgbClr val="EFEEED"/>
              </a:solidFill>
              <a:latin typeface="Corbel"/>
              <a:cs typeface="Corbel"/>
            </a:endParaRPr>
          </a:p>
        </p:txBody>
      </p:sp>
      <p:sp>
        <p:nvSpPr>
          <p:cNvPr id="11" name="Subtitle 2"/>
          <p:cNvSpPr txBox="1">
            <a:spLocks/>
          </p:cNvSpPr>
          <p:nvPr/>
        </p:nvSpPr>
        <p:spPr>
          <a:xfrm>
            <a:off x="481013" y="1978025"/>
            <a:ext cx="3868737" cy="257175"/>
          </a:xfrm>
          <a:prstGeom prst="rect">
            <a:avLst/>
          </a:prstGeom>
        </p:spPr>
        <p:txBody>
          <a:bodyPr lIns="81620" tIns="40810" rIns="81620" bIns="40810">
            <a:normAutofit fontScale="85000" lnSpcReduction="20000"/>
          </a:bodyPr>
          <a:lstStyle>
            <a:lvl1pPr marL="0" indent="0" algn="l" defTabSz="509360" rtl="0" eaLnBrk="1" latinLnBrk="0" hangingPunct="1">
              <a:spcBef>
                <a:spcPct val="20000"/>
              </a:spcBef>
              <a:buSzPct val="75000"/>
              <a:buFontTx/>
              <a:buNone/>
              <a:defRPr sz="1600" kern="1200" cap="all">
                <a:solidFill>
                  <a:srgbClr val="FFFFFE"/>
                </a:solidFill>
                <a:latin typeface="Open Sans"/>
                <a:ea typeface="+mn-ea"/>
                <a:cs typeface="Open Sans"/>
              </a:defRPr>
            </a:lvl1pPr>
            <a:lvl2pPr marL="509360" indent="0" algn="ctr" defTabSz="509360" rtl="0" eaLnBrk="1" latinLnBrk="0" hangingPunct="1">
              <a:spcBef>
                <a:spcPct val="20000"/>
              </a:spcBef>
              <a:buSzPct val="75000"/>
              <a:buFontTx/>
              <a:buNone/>
              <a:defRPr sz="2200" kern="1200">
                <a:solidFill>
                  <a:schemeClr val="tx1">
                    <a:tint val="75000"/>
                  </a:schemeClr>
                </a:solidFill>
                <a:latin typeface="Open Sans"/>
                <a:ea typeface="+mn-ea"/>
                <a:cs typeface="Open Sans"/>
              </a:defRPr>
            </a:lvl2pPr>
            <a:lvl3pPr marL="1018720" indent="0" algn="ctr" defTabSz="509360" rtl="0" eaLnBrk="1" latinLnBrk="0" hangingPunct="1">
              <a:spcBef>
                <a:spcPct val="20000"/>
              </a:spcBef>
              <a:buSzPct val="75000"/>
              <a:buFontTx/>
              <a:buNone/>
              <a:defRPr sz="2000" kern="1200">
                <a:solidFill>
                  <a:schemeClr val="tx1">
                    <a:tint val="75000"/>
                  </a:schemeClr>
                </a:solidFill>
                <a:latin typeface="Open Sans"/>
                <a:ea typeface="+mn-ea"/>
                <a:cs typeface="Open Sans"/>
              </a:defRPr>
            </a:lvl3pPr>
            <a:lvl4pPr marL="1528080" indent="0" algn="ctr" defTabSz="509360" rtl="0" eaLnBrk="1" latinLnBrk="0" hangingPunct="1">
              <a:spcBef>
                <a:spcPct val="20000"/>
              </a:spcBef>
              <a:buSzPct val="75000"/>
              <a:buFontTx/>
              <a:buNone/>
              <a:defRPr sz="1700" kern="1200">
                <a:solidFill>
                  <a:schemeClr val="tx1">
                    <a:tint val="75000"/>
                  </a:schemeClr>
                </a:solidFill>
                <a:latin typeface="Open Sans"/>
                <a:ea typeface="+mn-ea"/>
                <a:cs typeface="Open Sans"/>
              </a:defRPr>
            </a:lvl4pPr>
            <a:lvl5pPr marL="2037440" indent="0" algn="ctr" defTabSz="509360" rtl="0" eaLnBrk="1" latinLnBrk="0" hangingPunct="1">
              <a:spcBef>
                <a:spcPct val="20000"/>
              </a:spcBef>
              <a:buSzPct val="75000"/>
              <a:buFontTx/>
              <a:buNone/>
              <a:defRPr sz="1600" kern="1200">
                <a:solidFill>
                  <a:schemeClr val="tx1">
                    <a:tint val="75000"/>
                  </a:schemeClr>
                </a:solidFill>
                <a:latin typeface="Open Sans"/>
                <a:ea typeface="+mn-ea"/>
                <a:cs typeface="Open Sans"/>
              </a:defRPr>
            </a:lvl5pPr>
            <a:lvl6pPr marL="2546800" indent="0" algn="ctr" defTabSz="509360"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56160" indent="0" algn="ctr" defTabSz="509360"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65521" indent="0" algn="ctr" defTabSz="509360"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74881" indent="0" algn="ctr" defTabSz="509360"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fontAlgn="auto">
              <a:spcAft>
                <a:spcPts val="0"/>
              </a:spcAft>
              <a:defRPr/>
            </a:pPr>
            <a:r>
              <a:rPr lang="en-US" cap="none" dirty="0" smtClean="0">
                <a:solidFill>
                  <a:srgbClr val="EFEEED"/>
                </a:solidFill>
                <a:latin typeface="Corbel"/>
                <a:cs typeface="Corbel"/>
              </a:rPr>
              <a:t>@trainer</a:t>
            </a:r>
            <a:endParaRPr lang="en-US" cap="none" dirty="0">
              <a:solidFill>
                <a:srgbClr val="EFEEED"/>
              </a:solidFill>
              <a:latin typeface="Corbel"/>
              <a:cs typeface="Corbe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smtClean="0"/>
              <a:t>Follow Along</a:t>
            </a:r>
            <a:endParaRPr lang="es-EC" dirty="0"/>
          </a:p>
        </p:txBody>
      </p:sp>
      <p:sp>
        <p:nvSpPr>
          <p:cNvPr id="24580" name="2 Marcador de contenido"/>
          <p:cNvSpPr>
            <a:spLocks noGrp="1"/>
          </p:cNvSpPr>
          <p:nvPr>
            <p:ph idx="1"/>
          </p:nvPr>
        </p:nvSpPr>
        <p:spPr>
          <a:xfrm>
            <a:off x="457200" y="1071563"/>
            <a:ext cx="4483100" cy="2065337"/>
          </a:xfrm>
        </p:spPr>
        <p:txBody>
          <a:bodyPr/>
          <a:lstStyle/>
          <a:p>
            <a:pPr eaLnBrk="1" hangingPunct="1"/>
            <a:r>
              <a:rPr lang="es-EC" dirty="0" smtClean="0">
                <a:latin typeface="Corbel" charset="0"/>
              </a:rPr>
              <a:t>TRY IT sections</a:t>
            </a:r>
            <a:endParaRPr lang="es-EC" dirty="0">
              <a:latin typeface="Corbel" charset="0"/>
            </a:endParaRPr>
          </a:p>
          <a:p>
            <a:pPr eaLnBrk="1" hangingPunct="1"/>
            <a:r>
              <a:rPr lang="es-EC" dirty="0" smtClean="0">
                <a:latin typeface="Corbel" charset="0"/>
              </a:rPr>
              <a:t>LABS</a:t>
            </a:r>
          </a:p>
          <a:p>
            <a:pPr eaLnBrk="1" hangingPunct="1"/>
            <a:r>
              <a:rPr lang="es-EC" dirty="0" smtClean="0">
                <a:latin typeface="Corbel" charset="0"/>
              </a:rPr>
              <a:t>PDF with slides</a:t>
            </a:r>
          </a:p>
          <a:p>
            <a:pPr eaLnBrk="1" hangingPunct="1"/>
            <a:r>
              <a:rPr lang="es-EC" dirty="0" smtClean="0">
                <a:latin typeface="Corbel" charset="0"/>
              </a:rPr>
              <a:t>Lab code</a:t>
            </a:r>
            <a:endParaRPr lang="es-EC" dirty="0">
              <a:latin typeface="Corbel" charset="0"/>
            </a:endParaRPr>
          </a:p>
        </p:txBody>
      </p:sp>
      <p:pic>
        <p:nvPicPr>
          <p:cNvPr id="3" name="Picture 2" descr="Screen Shot 2014-07-06 at 12.47.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300" y="1274763"/>
            <a:ext cx="2824508" cy="1570037"/>
          </a:xfrm>
          <a:prstGeom prst="rect">
            <a:avLst/>
          </a:prstGeom>
        </p:spPr>
      </p:pic>
      <p:pic>
        <p:nvPicPr>
          <p:cNvPr id="4" name="Picture 3" descr="Screen Shot 2014-07-06 at 12.48.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300" y="2953024"/>
            <a:ext cx="2824508" cy="1590995"/>
          </a:xfrm>
          <a:prstGeom prst="rect">
            <a:avLst/>
          </a:prstGeom>
        </p:spPr>
      </p:pic>
    </p:spTree>
    <p:extLst>
      <p:ext uri="{BB962C8B-B14F-4D97-AF65-F5344CB8AC3E}">
        <p14:creationId xmlns:p14="http://schemas.microsoft.com/office/powerpoint/2010/main" val="241075216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OBJECTS</a:t>
            </a:r>
            <a:endParaRPr lang="en-US" altLang="es-EC" sz="440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Object</a:t>
            </a:r>
            <a:r>
              <a:rPr lang="es-EC" cap="small" dirty="0">
                <a:ea typeface="ＭＳ Ｐゴシック" charset="0"/>
              </a:rPr>
              <a:t> </a:t>
            </a:r>
            <a:r>
              <a:rPr lang="es-EC" cap="small" dirty="0" err="1">
                <a:ea typeface="ＭＳ Ｐゴシック" charset="0"/>
              </a:rPr>
              <a:t>literals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45411" name="Content Placeholder 2"/>
          <p:cNvSpPr txBox="1">
            <a:spLocks/>
          </p:cNvSpPr>
          <p:nvPr/>
        </p:nvSpPr>
        <p:spPr bwMode="auto">
          <a:xfrm>
            <a:off x="3967163" y="1258888"/>
            <a:ext cx="4719637" cy="2881312"/>
          </a:xfrm>
          <a:prstGeom prst="rect">
            <a:avLst/>
          </a:prstGeom>
          <a:noFill/>
          <a:ln w="9525">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a:solidFill>
                  <a:schemeClr val="bg1"/>
                </a:solidFill>
                <a:latin typeface="Inconsolata" charset="0"/>
              </a:rPr>
              <a:t>var person = {}; </a:t>
            </a:r>
          </a:p>
          <a:p>
            <a:pPr eaLnBrk="1" hangingPunct="1"/>
            <a:r>
              <a:rPr lang="es-EC" altLang="es-EC">
                <a:solidFill>
                  <a:schemeClr val="bg1"/>
                </a:solidFill>
                <a:latin typeface="Inconsolata" charset="0"/>
              </a:rPr>
              <a:t>// equivalent to </a:t>
            </a:r>
          </a:p>
          <a:p>
            <a:pPr eaLnBrk="1" hangingPunct="1"/>
            <a:r>
              <a:rPr lang="es-EC" altLang="es-EC">
                <a:solidFill>
                  <a:schemeClr val="bg1"/>
                </a:solidFill>
                <a:latin typeface="Inconsolata" charset="0"/>
              </a:rPr>
              <a:t>// var person = new Object(); </a:t>
            </a:r>
          </a:p>
          <a:p>
            <a:pPr eaLnBrk="1" hangingPunct="1"/>
            <a:r>
              <a:rPr lang="es-EC" altLang="es-EC">
                <a:solidFill>
                  <a:schemeClr val="bg1"/>
                </a:solidFill>
                <a:latin typeface="Inconsolata" charset="0"/>
              </a:rPr>
              <a:t>person.name = 'Ralphie'; </a:t>
            </a:r>
          </a:p>
          <a:p>
            <a:pPr eaLnBrk="1" hangingPunct="1"/>
            <a:endParaRPr lang="es-EC" altLang="es-EC">
              <a:solidFill>
                <a:schemeClr val="bg1"/>
              </a:solidFill>
              <a:latin typeface="Inconsolata" charset="0"/>
            </a:endParaRPr>
          </a:p>
          <a:p>
            <a:pPr eaLnBrk="1" hangingPunct="1"/>
            <a:r>
              <a:rPr lang="es-EC" altLang="es-EC">
                <a:solidFill>
                  <a:schemeClr val="bg1"/>
                </a:solidFill>
                <a:latin typeface="Inconsolata" charset="0"/>
              </a:rPr>
              <a:t>var person = { </a:t>
            </a:r>
          </a:p>
          <a:p>
            <a:pPr eaLnBrk="1" hangingPunct="1"/>
            <a:r>
              <a:rPr lang="es-EC" altLang="es-EC">
                <a:solidFill>
                  <a:schemeClr val="bg1"/>
                </a:solidFill>
                <a:latin typeface="Inconsolata" charset="0"/>
              </a:rPr>
              <a:t>     name: 'Ralphie', </a:t>
            </a:r>
          </a:p>
          <a:p>
            <a:pPr eaLnBrk="1" hangingPunct="1"/>
            <a:r>
              <a:rPr lang="es-EC" altLang="es-EC">
                <a:solidFill>
                  <a:schemeClr val="bg1"/>
                </a:solidFill>
                <a:latin typeface="Inconsolata" charset="0"/>
              </a:rPr>
              <a:t>     speak: function() { </a:t>
            </a:r>
          </a:p>
          <a:p>
            <a:pPr eaLnBrk="1" hangingPunct="1"/>
            <a:r>
              <a:rPr lang="es-EC" altLang="es-EC">
                <a:solidFill>
                  <a:schemeClr val="bg1"/>
                </a:solidFill>
                <a:latin typeface="Inconsolata" charset="0"/>
              </a:rPr>
              <a:t>          console.log('You\</a:t>
            </a:r>
            <a:r>
              <a:rPr lang="es-EC" altLang="en-US">
                <a:solidFill>
                  <a:schemeClr val="bg1"/>
                </a:solidFill>
                <a:latin typeface="Inconsolata" charset="0"/>
              </a:rPr>
              <a:t>’</a:t>
            </a:r>
            <a:r>
              <a:rPr lang="es-EC" altLang="es-EC">
                <a:solidFill>
                  <a:schemeClr val="bg1"/>
                </a:solidFill>
                <a:latin typeface="Inconsolata" charset="0"/>
              </a:rPr>
              <a:t>ll shoot your eye out'); </a:t>
            </a:r>
          </a:p>
          <a:p>
            <a:pPr eaLnBrk="1" hangingPunct="1"/>
            <a:r>
              <a:rPr lang="es-EC" altLang="es-EC">
                <a:solidFill>
                  <a:schemeClr val="bg1"/>
                </a:solidFill>
                <a:latin typeface="Inconsolata" charset="0"/>
              </a:rPr>
              <a:t>     } </a:t>
            </a:r>
          </a:p>
          <a:p>
            <a:pPr eaLnBrk="1" hangingPunct="1"/>
            <a:r>
              <a:rPr lang="es-EC" altLang="es-EC">
                <a:solidFill>
                  <a:schemeClr val="bg1"/>
                </a:solidFill>
                <a:latin typeface="Inconsolata" charset="0"/>
              </a:rPr>
              <a:t>}; </a:t>
            </a:r>
            <a:br>
              <a:rPr lang="es-EC" altLang="es-EC">
                <a:solidFill>
                  <a:schemeClr val="bg1"/>
                </a:solidFill>
                <a:latin typeface="Inconsolata" charset="0"/>
              </a:rPr>
            </a:br>
            <a:endParaRPr lang="es-EC" altLang="es-EC">
              <a:solidFill>
                <a:schemeClr val="bg1"/>
              </a:solidFill>
              <a:latin typeface="Inconsolata" charset="0"/>
            </a:endParaRPr>
          </a:p>
        </p:txBody>
      </p:sp>
      <p:sp>
        <p:nvSpPr>
          <p:cNvPr id="145412" name="4 CuadroTexto"/>
          <p:cNvSpPr txBox="1">
            <a:spLocks noChangeArrowheads="1"/>
          </p:cNvSpPr>
          <p:nvPr/>
        </p:nvSpPr>
        <p:spPr bwMode="auto">
          <a:xfrm>
            <a:off x="322263" y="1123950"/>
            <a:ext cx="3221037"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Define objects with {}</a:t>
            </a:r>
          </a:p>
          <a:p>
            <a:pPr eaLnBrk="1" hangingPunct="1">
              <a:buFont typeface="Arial" pitchFamily="34" charset="0"/>
              <a:buChar char="•"/>
            </a:pPr>
            <a:r>
              <a:rPr lang="en-US" altLang="es-EC" sz="1400">
                <a:solidFill>
                  <a:schemeClr val="bg1"/>
                </a:solidFill>
                <a:latin typeface="Inconsolata" charset="0"/>
              </a:rPr>
              <a:t>Add properties later or access via dot-notation</a:t>
            </a:r>
          </a:p>
          <a:p>
            <a:pPr eaLnBrk="1" hangingPunct="1">
              <a:buFont typeface="Arial" pitchFamily="34" charset="0"/>
              <a:buChar char="•"/>
            </a:pPr>
            <a:r>
              <a:rPr lang="en-US" altLang="es-EC" sz="1400">
                <a:solidFill>
                  <a:schemeClr val="bg1"/>
                </a:solidFill>
                <a:latin typeface="Inconsolata" charset="0"/>
              </a:rPr>
              <a:t>Define properties as map during creation</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Functions</a:t>
            </a:r>
            <a:r>
              <a:rPr lang="es-EC" cap="small" dirty="0">
                <a:ea typeface="ＭＳ Ｐゴシック" charset="0"/>
              </a:rPr>
              <a:t> as </a:t>
            </a:r>
            <a:r>
              <a:rPr lang="es-EC" cap="small" dirty="0" err="1">
                <a:ea typeface="ＭＳ Ｐゴシック" charset="0"/>
              </a:rPr>
              <a:t>Constructors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46435" name="Content Placeholder 2"/>
          <p:cNvSpPr txBox="1">
            <a:spLocks/>
          </p:cNvSpPr>
          <p:nvPr/>
        </p:nvSpPr>
        <p:spPr bwMode="auto">
          <a:xfrm>
            <a:off x="227013" y="1085850"/>
            <a:ext cx="5073650" cy="3206750"/>
          </a:xfrm>
          <a:prstGeom prst="rect">
            <a:avLst/>
          </a:prstGeom>
          <a:noFill/>
          <a:ln w="9525">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500">
                <a:solidFill>
                  <a:schemeClr val="bg1"/>
                </a:solidFill>
                <a:latin typeface="Inconsolata" charset="0"/>
              </a:rPr>
              <a:t>function Person(name) { </a:t>
            </a:r>
          </a:p>
          <a:p>
            <a:pPr eaLnBrk="1" hangingPunct="1"/>
            <a:r>
              <a:rPr lang="es-EC" altLang="es-EC" sz="1500">
                <a:solidFill>
                  <a:schemeClr val="bg1"/>
                </a:solidFill>
                <a:latin typeface="Inconsolata" charset="0"/>
              </a:rPr>
              <a:t>      this.name = name; </a:t>
            </a:r>
          </a:p>
          <a:p>
            <a:pPr eaLnBrk="1" hangingPunct="1"/>
            <a:r>
              <a:rPr lang="es-EC" altLang="es-EC" sz="1500">
                <a:solidFill>
                  <a:schemeClr val="bg1"/>
                </a:solidFill>
                <a:latin typeface="Inconsolata" charset="0"/>
              </a:rPr>
              <a:t>} </a:t>
            </a:r>
          </a:p>
          <a:p>
            <a:pPr eaLnBrk="1" hangingPunct="1"/>
            <a:endParaRPr lang="es-EC" altLang="es-EC" sz="1500">
              <a:solidFill>
                <a:schemeClr val="bg1"/>
              </a:solidFill>
              <a:latin typeface="Inconsolata" charset="0"/>
            </a:endParaRPr>
          </a:p>
          <a:p>
            <a:pPr eaLnBrk="1" hangingPunct="1"/>
            <a:r>
              <a:rPr lang="es-EC" altLang="es-EC" sz="1500">
                <a:solidFill>
                  <a:schemeClr val="bg1"/>
                </a:solidFill>
                <a:latin typeface="Inconsolata" charset="0"/>
              </a:rPr>
              <a:t>var jim = new Person('Jimmy'); </a:t>
            </a:r>
          </a:p>
          <a:p>
            <a:pPr eaLnBrk="1" hangingPunct="1"/>
            <a:r>
              <a:rPr lang="es-EC" altLang="es-EC" sz="1500">
                <a:solidFill>
                  <a:schemeClr val="bg1"/>
                </a:solidFill>
                <a:latin typeface="Inconsolata" charset="0"/>
              </a:rPr>
              <a:t>console.log(jim.name); // outputs 'Jimmy' </a:t>
            </a:r>
          </a:p>
          <a:p>
            <a:pPr eaLnBrk="1" hangingPunct="1"/>
            <a:endParaRPr lang="es-EC" altLang="es-EC" sz="1500">
              <a:solidFill>
                <a:schemeClr val="bg1"/>
              </a:solidFill>
              <a:latin typeface="Inconsolata" charset="0"/>
            </a:endParaRPr>
          </a:p>
          <a:p>
            <a:pPr eaLnBrk="1" hangingPunct="1"/>
            <a:r>
              <a:rPr lang="es-EC" altLang="es-EC" sz="1500">
                <a:solidFill>
                  <a:schemeClr val="bg1"/>
                </a:solidFill>
                <a:latin typeface="Inconsolata" charset="0"/>
              </a:rPr>
              <a:t>var jane = Person('Jane'); </a:t>
            </a:r>
          </a:p>
          <a:p>
            <a:pPr eaLnBrk="1" hangingPunct="1"/>
            <a:r>
              <a:rPr lang="es-EC" altLang="es-EC" sz="1500">
                <a:solidFill>
                  <a:schemeClr val="bg1"/>
                </a:solidFill>
                <a:latin typeface="Inconsolata" charset="0"/>
              </a:rPr>
              <a:t>console.log(jane.name); // throws error </a:t>
            </a:r>
          </a:p>
          <a:p>
            <a:pPr eaLnBrk="1" hangingPunct="1"/>
            <a:endParaRPr lang="es-EC" altLang="es-EC" sz="1500">
              <a:solidFill>
                <a:schemeClr val="bg1"/>
              </a:solidFill>
              <a:latin typeface="Inconsolata" charset="0"/>
            </a:endParaRPr>
          </a:p>
          <a:p>
            <a:pPr eaLnBrk="1" hangingPunct="1"/>
            <a:r>
              <a:rPr lang="es-EC" altLang="es-EC" sz="1500">
                <a:solidFill>
                  <a:schemeClr val="bg1"/>
                </a:solidFill>
                <a:latin typeface="Inconsolata" charset="0"/>
              </a:rPr>
              <a:t>// though in browser environment: </a:t>
            </a:r>
          </a:p>
          <a:p>
            <a:pPr eaLnBrk="1" hangingPunct="1"/>
            <a:r>
              <a:rPr lang="es-EC" altLang="es-EC" sz="1500">
                <a:solidFill>
                  <a:schemeClr val="bg1"/>
                </a:solidFill>
                <a:latin typeface="Inconsolata" charset="0"/>
              </a:rPr>
              <a:t>var jane = Person('Jane'); </a:t>
            </a:r>
          </a:p>
          <a:p>
            <a:pPr eaLnBrk="1" hangingPunct="1"/>
            <a:r>
              <a:rPr lang="es-EC" altLang="es-EC" sz="1500">
                <a:solidFill>
                  <a:schemeClr val="bg1"/>
                </a:solidFill>
                <a:latin typeface="Inconsolata" charset="0"/>
              </a:rPr>
              <a:t>console.log(window.name); // outputs 'Jane' </a:t>
            </a:r>
          </a:p>
          <a:p>
            <a:pPr eaLnBrk="1" hangingPunct="1"/>
            <a:endParaRPr lang="es-EC" altLang="es-EC">
              <a:solidFill>
                <a:schemeClr val="bg1"/>
              </a:solidFill>
              <a:latin typeface="Inconsolata" charset="0"/>
            </a:endParaRPr>
          </a:p>
        </p:txBody>
      </p:sp>
      <p:sp>
        <p:nvSpPr>
          <p:cNvPr id="146436" name="4 CuadroTexto"/>
          <p:cNvSpPr txBox="1">
            <a:spLocks noChangeArrowheads="1"/>
          </p:cNvSpPr>
          <p:nvPr/>
        </p:nvSpPr>
        <p:spPr bwMode="auto">
          <a:xfrm>
            <a:off x="5600700" y="1085850"/>
            <a:ext cx="32512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Functions that create objects</a:t>
            </a:r>
          </a:p>
          <a:p>
            <a:pPr eaLnBrk="1" hangingPunct="1">
              <a:buFont typeface="Arial" pitchFamily="34" charset="0"/>
              <a:buChar char="•"/>
            </a:pPr>
            <a:r>
              <a:rPr lang="en-US" altLang="es-EC" sz="1400">
                <a:solidFill>
                  <a:schemeClr val="bg1"/>
                </a:solidFill>
                <a:latin typeface="Inconsolata" charset="0"/>
              </a:rPr>
              <a:t>Use care omitting 'new</a:t>
            </a:r>
            <a:r>
              <a:rPr lang="en-US" altLang="en-US" sz="1400">
                <a:solidFill>
                  <a:schemeClr val="bg1"/>
                </a:solidFill>
                <a:latin typeface="Inconsolata" charset="0"/>
              </a:rPr>
              <a:t>’</a:t>
            </a:r>
            <a:endParaRPr lang="en-US" altLang="es-EC" sz="1400">
              <a:solidFill>
                <a:schemeClr val="bg1"/>
              </a:solidFill>
              <a:latin typeface="Inconsolata" charset="0"/>
            </a:endParaRPr>
          </a:p>
          <a:p>
            <a:pPr eaLnBrk="1" hangingPunct="1">
              <a:buFont typeface="Arial" pitchFamily="34" charset="0"/>
              <a:buChar char="•"/>
            </a:pPr>
            <a:r>
              <a:rPr lang="en-US" altLang="es-EC" sz="1400">
                <a:solidFill>
                  <a:schemeClr val="bg1"/>
                </a:solidFill>
                <a:latin typeface="Inconsolata" charset="0"/>
              </a:rPr>
              <a:t>'this' == object being instantiated with 'new</a:t>
            </a:r>
            <a:r>
              <a:rPr lang="en-US" altLang="en-US" sz="1400">
                <a:solidFill>
                  <a:schemeClr val="bg1"/>
                </a:solidFill>
                <a:latin typeface="Inconsolata" charset="0"/>
              </a:rPr>
              <a:t>’</a:t>
            </a:r>
            <a:endParaRPr lang="en-US" altLang="es-EC" sz="1400">
              <a:solidFill>
                <a:schemeClr val="bg1"/>
              </a:solidFill>
              <a:latin typeface="Inconsolata" charset="0"/>
            </a:endParaRPr>
          </a:p>
          <a:p>
            <a:pPr eaLnBrk="1" hangingPunct="1">
              <a:buFont typeface="Arial" pitchFamily="34" charset="0"/>
              <a:buChar char="•"/>
            </a:pPr>
            <a:r>
              <a:rPr lang="en-US" altLang="es-EC" sz="1400">
                <a:solidFill>
                  <a:schemeClr val="bg1"/>
                </a:solidFill>
                <a:latin typeface="Inconsolata" charset="0"/>
              </a:rPr>
              <a:t>'this' == global object without 'new</a:t>
            </a:r>
            <a:r>
              <a:rPr lang="en-US" altLang="es-EC" sz="1400"/>
              <a:t>'</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Implicit</a:t>
            </a:r>
            <a:r>
              <a:rPr lang="es-EC" cap="small" dirty="0">
                <a:ea typeface="ＭＳ Ｐゴシック" charset="0"/>
              </a:rPr>
              <a:t> vs. </a:t>
            </a:r>
            <a:r>
              <a:rPr lang="es-EC" cap="small" dirty="0" err="1">
                <a:ea typeface="ＭＳ Ｐゴシック" charset="0"/>
              </a:rPr>
              <a:t>Explicit</a:t>
            </a:r>
            <a:r>
              <a:rPr lang="es-EC" cap="small" dirty="0">
                <a:ea typeface="ＭＳ Ｐゴシック" charset="0"/>
              </a:rPr>
              <a:t> </a:t>
            </a:r>
            <a:r>
              <a:rPr lang="es-EC" cap="small" dirty="0" err="1">
                <a:ea typeface="ＭＳ Ｐゴシック" charset="0"/>
              </a:rPr>
              <a:t>Returns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47459" name="Content Placeholder 2"/>
          <p:cNvSpPr txBox="1">
            <a:spLocks/>
          </p:cNvSpPr>
          <p:nvPr/>
        </p:nvSpPr>
        <p:spPr bwMode="auto">
          <a:xfrm>
            <a:off x="347663" y="1057275"/>
            <a:ext cx="3805237" cy="3590925"/>
          </a:xfrm>
          <a:prstGeom prst="rect">
            <a:avLst/>
          </a:prstGeom>
          <a:noFill/>
          <a:ln w="9525">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200">
                <a:solidFill>
                  <a:schemeClr val="bg1"/>
                </a:solidFill>
                <a:latin typeface="Inconsolata" charset="0"/>
              </a:rPr>
              <a:t>function Person(name) { </a:t>
            </a:r>
          </a:p>
          <a:p>
            <a:pPr eaLnBrk="1" hangingPunct="1"/>
            <a:r>
              <a:rPr lang="es-EC" altLang="es-EC" sz="1200">
                <a:solidFill>
                  <a:schemeClr val="bg1"/>
                </a:solidFill>
                <a:latin typeface="Inconsolata" charset="0"/>
              </a:rPr>
              <a:t>this.name = name; </a:t>
            </a:r>
          </a:p>
          <a:p>
            <a:pPr eaLnBrk="1" hangingPunct="1"/>
            <a:r>
              <a:rPr lang="es-EC" altLang="es-EC" sz="1200">
                <a:solidFill>
                  <a:schemeClr val="bg1"/>
                </a:solidFill>
                <a:latin typeface="Inconsolata" charset="0"/>
              </a:rPr>
              <a:t>} </a:t>
            </a:r>
          </a:p>
          <a:p>
            <a:pPr eaLnBrk="1" hangingPunct="1"/>
            <a:r>
              <a:rPr lang="es-EC" altLang="es-EC" sz="1200">
                <a:solidFill>
                  <a:schemeClr val="bg1"/>
                </a:solidFill>
                <a:latin typeface="Inconsolata" charset="0"/>
              </a:rPr>
              <a:t>function Android(name) { </a:t>
            </a:r>
          </a:p>
          <a:p>
            <a:pPr eaLnBrk="1" hangingPunct="1"/>
            <a:r>
              <a:rPr lang="es-EC" altLang="es-EC" sz="1200">
                <a:solidFill>
                  <a:schemeClr val="bg1"/>
                </a:solidFill>
                <a:latin typeface="Inconsolata" charset="0"/>
              </a:rPr>
              <a:t>     return { </a:t>
            </a:r>
          </a:p>
          <a:p>
            <a:pPr eaLnBrk="1" hangingPunct="1"/>
            <a:r>
              <a:rPr lang="es-EC" altLang="es-EC" sz="1200">
                <a:solidFill>
                  <a:schemeClr val="bg1"/>
                </a:solidFill>
                <a:latin typeface="Inconsolata" charset="0"/>
              </a:rPr>
              <a:t>          name: name </a:t>
            </a:r>
          </a:p>
          <a:p>
            <a:pPr eaLnBrk="1" hangingPunct="1"/>
            <a:r>
              <a:rPr lang="es-EC" altLang="es-EC" sz="1200">
                <a:solidFill>
                  <a:schemeClr val="bg1"/>
                </a:solidFill>
                <a:latin typeface="Inconsolata" charset="0"/>
              </a:rPr>
              <a:t>     }; </a:t>
            </a:r>
          </a:p>
          <a:p>
            <a:pPr eaLnBrk="1" hangingPunct="1"/>
            <a:r>
              <a:rPr lang="es-EC" altLang="es-EC" sz="1200">
                <a:solidFill>
                  <a:schemeClr val="bg1"/>
                </a:solidFill>
                <a:latin typeface="Inconsolata" charset="0"/>
              </a:rPr>
              <a:t>} </a:t>
            </a:r>
          </a:p>
          <a:p>
            <a:pPr eaLnBrk="1" hangingPunct="1"/>
            <a:endParaRPr lang="es-EC" altLang="es-EC" sz="1200">
              <a:solidFill>
                <a:schemeClr val="bg1"/>
              </a:solidFill>
              <a:latin typeface="Inconsolata" charset="0"/>
            </a:endParaRPr>
          </a:p>
          <a:p>
            <a:pPr eaLnBrk="1" hangingPunct="1"/>
            <a:r>
              <a:rPr lang="es-EC" altLang="es-EC" sz="1200">
                <a:solidFill>
                  <a:schemeClr val="bg1"/>
                </a:solidFill>
                <a:latin typeface="Inconsolata" charset="0"/>
              </a:rPr>
              <a:t>var jim = new Person('Jimmy'); </a:t>
            </a:r>
          </a:p>
          <a:p>
            <a:pPr eaLnBrk="1" hangingPunct="1"/>
            <a:r>
              <a:rPr lang="es-EC" altLang="es-EC" sz="1200">
                <a:solidFill>
                  <a:schemeClr val="bg1"/>
                </a:solidFill>
                <a:latin typeface="Inconsolata" charset="0"/>
              </a:rPr>
              <a:t>alert(jim.name); // =&gt; Jimmy </a:t>
            </a:r>
          </a:p>
          <a:p>
            <a:pPr eaLnBrk="1" hangingPunct="1"/>
            <a:r>
              <a:rPr lang="es-EC" altLang="es-EC" sz="1200">
                <a:solidFill>
                  <a:schemeClr val="bg1"/>
                </a:solidFill>
                <a:latin typeface="Inconsolata" charset="0"/>
              </a:rPr>
              <a:t>var jane = Person('Jane'); </a:t>
            </a:r>
          </a:p>
          <a:p>
            <a:pPr eaLnBrk="1" hangingPunct="1"/>
            <a:r>
              <a:rPr lang="es-EC" altLang="es-EC" sz="1200">
                <a:solidFill>
                  <a:schemeClr val="bg1"/>
                </a:solidFill>
                <a:latin typeface="Inconsolata" charset="0"/>
              </a:rPr>
              <a:t>alert(jane.name); // =&gt; undefined! </a:t>
            </a:r>
          </a:p>
          <a:p>
            <a:pPr eaLnBrk="1" hangingPunct="1"/>
            <a:r>
              <a:rPr lang="es-EC" altLang="es-EC" sz="1200">
                <a:solidFill>
                  <a:schemeClr val="bg1"/>
                </a:solidFill>
                <a:latin typeface="Inconsolata" charset="0"/>
              </a:rPr>
              <a:t>alert(window.name); // =&gt; 'Jane' </a:t>
            </a:r>
          </a:p>
          <a:p>
            <a:pPr eaLnBrk="1" hangingPunct="1"/>
            <a:endParaRPr lang="es-EC" altLang="es-EC" sz="1200">
              <a:solidFill>
                <a:schemeClr val="bg1"/>
              </a:solidFill>
              <a:latin typeface="Inconsolata" charset="0"/>
            </a:endParaRPr>
          </a:p>
          <a:p>
            <a:pPr eaLnBrk="1" hangingPunct="1"/>
            <a:r>
              <a:rPr lang="es-EC" altLang="es-EC" sz="1200">
                <a:solidFill>
                  <a:schemeClr val="bg1"/>
                </a:solidFill>
                <a:latin typeface="Inconsolata" charset="0"/>
              </a:rPr>
              <a:t>var data = new Android('Cmdr Data'); </a:t>
            </a:r>
          </a:p>
          <a:p>
            <a:pPr eaLnBrk="1" hangingPunct="1"/>
            <a:r>
              <a:rPr lang="es-EC" altLang="es-EC" sz="1200">
                <a:solidFill>
                  <a:schemeClr val="bg1"/>
                </a:solidFill>
                <a:latin typeface="Inconsolata" charset="0"/>
              </a:rPr>
              <a:t>console.log(data.name); // =&gt; Cmdr Data </a:t>
            </a:r>
          </a:p>
          <a:p>
            <a:pPr eaLnBrk="1" hangingPunct="1"/>
            <a:r>
              <a:rPr lang="es-EC" altLang="es-EC" sz="1200">
                <a:solidFill>
                  <a:schemeClr val="bg1"/>
                </a:solidFill>
                <a:latin typeface="Inconsolata" charset="0"/>
              </a:rPr>
              <a:t>var lore = Android('Lore'); </a:t>
            </a:r>
          </a:p>
          <a:p>
            <a:pPr eaLnBrk="1" hangingPunct="1"/>
            <a:r>
              <a:rPr lang="es-EC" altLang="es-EC" sz="1200">
                <a:solidFill>
                  <a:schemeClr val="bg1"/>
                </a:solidFill>
                <a:latin typeface="Inconsolata" charset="0"/>
              </a:rPr>
              <a:t>console.log(lore.name); // =&gt; Lore </a:t>
            </a:r>
          </a:p>
        </p:txBody>
      </p:sp>
      <p:sp>
        <p:nvSpPr>
          <p:cNvPr id="147460" name="4 CuadroTexto"/>
          <p:cNvSpPr txBox="1">
            <a:spLocks noChangeArrowheads="1"/>
          </p:cNvSpPr>
          <p:nvPr/>
        </p:nvSpPr>
        <p:spPr bwMode="auto">
          <a:xfrm>
            <a:off x="4991100" y="1190625"/>
            <a:ext cx="36957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Implicit = no </a:t>
            </a:r>
            <a:r>
              <a:rPr lang="en-US" altLang="es-EC" sz="1400" b="1">
                <a:solidFill>
                  <a:schemeClr val="bg1"/>
                </a:solidFill>
                <a:latin typeface="Inconsolata" charset="0"/>
              </a:rPr>
              <a:t>return</a:t>
            </a:r>
            <a:r>
              <a:rPr lang="en-US" altLang="es-EC" sz="1400">
                <a:solidFill>
                  <a:schemeClr val="bg1"/>
                </a:solidFill>
                <a:latin typeface="Inconsolata" charset="0"/>
              </a:rPr>
              <a:t> statement</a:t>
            </a:r>
          </a:p>
          <a:p>
            <a:pPr eaLnBrk="1" hangingPunct="1">
              <a:buFont typeface="Arial" pitchFamily="34" charset="0"/>
              <a:buChar char="•"/>
            </a:pPr>
            <a:r>
              <a:rPr lang="en-US" altLang="es-EC" sz="1400">
                <a:solidFill>
                  <a:schemeClr val="bg1"/>
                </a:solidFill>
                <a:latin typeface="Inconsolata" charset="0"/>
              </a:rPr>
              <a:t>Used with a constructor, returns the object that was created</a:t>
            </a:r>
          </a:p>
          <a:p>
            <a:pPr eaLnBrk="1" hangingPunct="1">
              <a:buFont typeface="Arial" pitchFamily="34" charset="0"/>
              <a:buChar char="•"/>
            </a:pPr>
            <a:r>
              <a:rPr lang="en-US" altLang="es-EC" sz="1400">
                <a:solidFill>
                  <a:schemeClr val="bg1"/>
                </a:solidFill>
                <a:latin typeface="Inconsolata" charset="0"/>
              </a:rPr>
              <a:t>Implicit returns can cause problems — if you later forget 'new'</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5"/>
          <p:cNvSpPr>
            <a:spLocks noGrp="1"/>
          </p:cNvSpPr>
          <p:nvPr>
            <p:ph sz="half" idx="2"/>
          </p:nvPr>
        </p:nvSpPr>
        <p:spPr>
          <a:xfrm>
            <a:off x="5075238" y="996950"/>
            <a:ext cx="4041775" cy="2952750"/>
          </a:xfrm>
        </p:spPr>
        <p:txBody>
          <a:bodyPr/>
          <a:lstStyle/>
          <a:p>
            <a:pPr eaLnBrk="1" hangingPunct="1">
              <a:lnSpc>
                <a:spcPct val="80000"/>
              </a:lnSpc>
            </a:pPr>
            <a:r>
              <a:rPr lang="en-US" altLang="es-EC" sz="1900" smtClean="0">
                <a:latin typeface="Corbel" pitchFamily="34" charset="0"/>
              </a:rPr>
              <a:t>JavaScript is a class-free, object oriented language</a:t>
            </a:r>
          </a:p>
          <a:p>
            <a:pPr eaLnBrk="1" hangingPunct="1">
              <a:lnSpc>
                <a:spcPct val="80000"/>
              </a:lnSpc>
            </a:pPr>
            <a:r>
              <a:rPr lang="en-US" altLang="es-EC" sz="1900" smtClean="0">
                <a:latin typeface="Corbel" pitchFamily="34" charset="0"/>
              </a:rPr>
              <a:t>Inheritance is via prototypes, not classes</a:t>
            </a:r>
          </a:p>
          <a:p>
            <a:pPr eaLnBrk="1" hangingPunct="1">
              <a:lnSpc>
                <a:spcPct val="80000"/>
              </a:lnSpc>
            </a:pPr>
            <a:r>
              <a:rPr lang="en-US" altLang="es-EC" sz="1900" smtClean="0">
                <a:latin typeface="Corbel" pitchFamily="34" charset="0"/>
              </a:rPr>
              <a:t>A prototype is an object from which other objects inherit properties</a:t>
            </a:r>
          </a:p>
          <a:p>
            <a:pPr eaLnBrk="1" hangingPunct="1">
              <a:lnSpc>
                <a:spcPct val="80000"/>
              </a:lnSpc>
            </a:pPr>
            <a:r>
              <a:rPr lang="en-US" altLang="es-EC" sz="1900" smtClean="0">
                <a:latin typeface="Corbel" pitchFamily="34" charset="0"/>
              </a:rPr>
              <a:t>Any object can be a prototype</a:t>
            </a:r>
          </a:p>
          <a:p>
            <a:pPr eaLnBrk="1" hangingPunct="1">
              <a:lnSpc>
                <a:spcPct val="80000"/>
              </a:lnSpc>
            </a:pPr>
            <a:r>
              <a:rPr lang="en-US" altLang="es-EC" sz="1900" smtClean="0">
                <a:latin typeface="Corbel" pitchFamily="34" charset="0"/>
              </a:rPr>
              <a:t>Every object has a prototype except the top-level Object</a:t>
            </a:r>
          </a:p>
          <a:p>
            <a:pPr eaLnBrk="1" hangingPunct="1">
              <a:lnSpc>
                <a:spcPct val="80000"/>
              </a:lnSpc>
            </a:pPr>
            <a:r>
              <a:rPr lang="en-US" altLang="es-EC" sz="1900" b="1" smtClean="0">
                <a:latin typeface="Corbel" pitchFamily="34" charset="0"/>
              </a:rPr>
              <a:t>__proto__</a:t>
            </a:r>
            <a:r>
              <a:rPr lang="en-US" altLang="es-EC" sz="1900" smtClean="0">
                <a:latin typeface="Corbel" pitchFamily="34" charset="0"/>
              </a:rPr>
              <a:t> is a way to access an object's prototype</a:t>
            </a:r>
          </a:p>
        </p:txBody>
      </p:sp>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err="1">
                <a:ea typeface="ＭＳ Ｐゴシック" charset="0"/>
              </a:rPr>
              <a:t>Prototypal</a:t>
            </a:r>
            <a:r>
              <a:rPr lang="es-EC" cap="small" dirty="0">
                <a:ea typeface="ＭＳ Ｐゴシック" charset="0"/>
              </a:rPr>
              <a:t> </a:t>
            </a:r>
            <a:r>
              <a:rPr lang="es-EC" cap="small" dirty="0" err="1">
                <a:ea typeface="ＭＳ Ｐゴシック" charset="0"/>
              </a:rPr>
              <a:t>Inheritance</a:t>
            </a:r>
            <a:endParaRPr lang="en-US" dirty="0">
              <a:ea typeface="+mj-ea"/>
            </a:endParaRPr>
          </a:p>
        </p:txBody>
      </p:sp>
      <p:pic>
        <p:nvPicPr>
          <p:cNvPr id="148483" name="4 Imagen"/>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88925" y="1176338"/>
            <a:ext cx="4646613"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4" name="Rectangle 1"/>
          <p:cNvSpPr>
            <a:spLocks noChangeArrowheads="1"/>
          </p:cNvSpPr>
          <p:nvPr/>
        </p:nvSpPr>
        <p:spPr bwMode="auto">
          <a:xfrm>
            <a:off x="288925" y="2765425"/>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algn="ctr" eaLnBrk="1" hangingPunct="1"/>
            <a:r>
              <a:rPr lang="en-US" altLang="es-EC" dirty="0"/>
              <a:t>"</a:t>
            </a:r>
            <a:r>
              <a:rPr lang="en-US" altLang="es-EC" i="1" dirty="0"/>
              <a:t>I have learned to fully embrace </a:t>
            </a:r>
            <a:r>
              <a:rPr lang="en-US" altLang="es-EC" i="1" dirty="0" err="1"/>
              <a:t>prototypalism</a:t>
            </a:r>
            <a:r>
              <a:rPr lang="en-US" altLang="es-EC" i="1" dirty="0"/>
              <a:t>, and have liberated myself from the confines of the classical model.</a:t>
            </a:r>
            <a:r>
              <a:rPr lang="en-US" altLang="es-EC" dirty="0"/>
              <a:t>" -- Douglas </a:t>
            </a:r>
            <a:r>
              <a:rPr lang="en-US" altLang="es-EC" dirty="0" err="1"/>
              <a:t>Crockford</a:t>
            </a:r>
            <a:endParaRPr lang="en-US" altLang="es-EC" dirty="0"/>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Prototype</a:t>
            </a:r>
            <a:r>
              <a:rPr lang="es-EC" cap="small" dirty="0">
                <a:ea typeface="ＭＳ Ｐゴシック" charset="0"/>
              </a:rPr>
              <a:t> </a:t>
            </a:r>
            <a:r>
              <a:rPr lang="es-EC" cap="small" dirty="0" err="1">
                <a:ea typeface="ＭＳ Ｐゴシック" charset="0"/>
              </a:rPr>
              <a:t>Example</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49507" name="Content Placeholder 2"/>
          <p:cNvSpPr txBox="1">
            <a:spLocks/>
          </p:cNvSpPr>
          <p:nvPr/>
        </p:nvSpPr>
        <p:spPr bwMode="auto">
          <a:xfrm>
            <a:off x="457200" y="882650"/>
            <a:ext cx="4481513" cy="4102100"/>
          </a:xfrm>
          <a:prstGeom prst="rect">
            <a:avLst/>
          </a:prstGeom>
          <a:noFill/>
          <a:ln w="9525">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300">
                <a:solidFill>
                  <a:schemeClr val="bg1"/>
                </a:solidFill>
                <a:latin typeface="Inconsolata" charset="0"/>
              </a:rPr>
              <a:t>function Parent() { </a:t>
            </a:r>
          </a:p>
          <a:p>
            <a:pPr eaLnBrk="1" hangingPunct="1"/>
            <a:r>
              <a:rPr lang="es-EC" altLang="es-EC" sz="1300">
                <a:solidFill>
                  <a:schemeClr val="bg1"/>
                </a:solidFill>
                <a:latin typeface="Inconsolata" charset="0"/>
              </a:rPr>
              <a:t>      this.whoami = 'parent'; </a:t>
            </a:r>
          </a:p>
          <a:p>
            <a:pPr eaLnBrk="1" hangingPunct="1"/>
            <a:r>
              <a:rPr lang="es-EC" altLang="es-EC" sz="1300">
                <a:solidFill>
                  <a:schemeClr val="bg1"/>
                </a:solidFill>
                <a:latin typeface="Inconsolata" charset="0"/>
              </a:rPr>
              <a:t>} </a:t>
            </a:r>
          </a:p>
          <a:p>
            <a:pPr eaLnBrk="1" hangingPunct="1"/>
            <a:r>
              <a:rPr lang="es-EC" altLang="es-EC" sz="1300">
                <a:solidFill>
                  <a:schemeClr val="bg1"/>
                </a:solidFill>
                <a:latin typeface="Inconsolata" charset="0"/>
              </a:rPr>
              <a:t>Parent.prototype = { </a:t>
            </a:r>
          </a:p>
          <a:p>
            <a:pPr eaLnBrk="1" hangingPunct="1"/>
            <a:r>
              <a:rPr lang="es-EC" altLang="es-EC" sz="1300">
                <a:solidFill>
                  <a:schemeClr val="bg1"/>
                </a:solidFill>
                <a:latin typeface="Inconsolata" charset="0"/>
              </a:rPr>
              <a:t>          speak: function() { </a:t>
            </a:r>
          </a:p>
          <a:p>
            <a:pPr eaLnBrk="1" hangingPunct="1"/>
            <a:r>
              <a:rPr lang="es-EC" altLang="es-EC" sz="1300">
                <a:solidFill>
                  <a:schemeClr val="bg1"/>
                </a:solidFill>
                <a:latin typeface="Inconsolata" charset="0"/>
              </a:rPr>
              <a:t>              console.log('Hello'); </a:t>
            </a:r>
          </a:p>
          <a:p>
            <a:pPr eaLnBrk="1" hangingPunct="1"/>
            <a:r>
              <a:rPr lang="es-EC" altLang="es-EC" sz="1300">
                <a:solidFill>
                  <a:schemeClr val="bg1"/>
                </a:solidFill>
                <a:latin typeface="Inconsolata" charset="0"/>
              </a:rPr>
              <a:t>          } </a:t>
            </a:r>
          </a:p>
          <a:p>
            <a:pPr eaLnBrk="1" hangingPunct="1"/>
            <a:r>
              <a:rPr lang="es-EC" altLang="es-EC" sz="1300">
                <a:solidFill>
                  <a:schemeClr val="bg1"/>
                </a:solidFill>
                <a:latin typeface="Inconsolata" charset="0"/>
              </a:rPr>
              <a:t>}; </a:t>
            </a:r>
          </a:p>
          <a:p>
            <a:pPr eaLnBrk="1" hangingPunct="1"/>
            <a:r>
              <a:rPr lang="es-EC" altLang="es-EC" sz="1300">
                <a:solidFill>
                  <a:schemeClr val="bg1"/>
                </a:solidFill>
                <a:latin typeface="Inconsolata" charset="0"/>
              </a:rPr>
              <a:t>// Child will inherit from Parent </a:t>
            </a:r>
          </a:p>
          <a:p>
            <a:pPr eaLnBrk="1" hangingPunct="1"/>
            <a:r>
              <a:rPr lang="es-EC" altLang="es-EC" sz="1300">
                <a:solidFill>
                  <a:schemeClr val="bg1"/>
                </a:solidFill>
                <a:latin typeface="Inconsolata" charset="0"/>
              </a:rPr>
              <a:t>function Child() {} </a:t>
            </a:r>
          </a:p>
          <a:p>
            <a:pPr eaLnBrk="1" hangingPunct="1"/>
            <a:endParaRPr lang="es-EC" altLang="es-EC" sz="1300">
              <a:solidFill>
                <a:schemeClr val="bg1"/>
              </a:solidFill>
              <a:latin typeface="Inconsolata" charset="0"/>
            </a:endParaRPr>
          </a:p>
          <a:p>
            <a:pPr eaLnBrk="1" hangingPunct="1"/>
            <a:r>
              <a:rPr lang="es-EC" altLang="es-EC" sz="1300" i="1">
                <a:solidFill>
                  <a:srgbClr val="BFBFBF"/>
                </a:solidFill>
                <a:latin typeface="Inconsolata" charset="0"/>
              </a:rPr>
              <a:t>// Set Child's prototype to a new instance of Parent </a:t>
            </a:r>
          </a:p>
          <a:p>
            <a:pPr eaLnBrk="1" hangingPunct="1"/>
            <a:r>
              <a:rPr lang="es-EC" altLang="es-EC" sz="1300">
                <a:solidFill>
                  <a:schemeClr val="bg1"/>
                </a:solidFill>
                <a:latin typeface="Inconsolata" charset="0"/>
              </a:rPr>
              <a:t>Child.prototype = new Parent(); </a:t>
            </a:r>
          </a:p>
          <a:p>
            <a:pPr eaLnBrk="1" hangingPunct="1"/>
            <a:r>
              <a:rPr lang="es-EC" altLang="es-EC" sz="1300">
                <a:solidFill>
                  <a:schemeClr val="bg1"/>
                </a:solidFill>
                <a:latin typeface="Inconsolata" charset="0"/>
              </a:rPr>
              <a:t>Child.prototype.bye = 'Goodbye'; </a:t>
            </a:r>
          </a:p>
          <a:p>
            <a:pPr eaLnBrk="1" hangingPunct="1"/>
            <a:endParaRPr lang="es-EC" altLang="es-EC" sz="1300">
              <a:solidFill>
                <a:schemeClr val="bg1"/>
              </a:solidFill>
              <a:latin typeface="Inconsolata" charset="0"/>
            </a:endParaRPr>
          </a:p>
          <a:p>
            <a:pPr eaLnBrk="1" hangingPunct="1"/>
            <a:r>
              <a:rPr lang="es-EC" altLang="es-EC" sz="1300">
                <a:solidFill>
                  <a:schemeClr val="bg1"/>
                </a:solidFill>
                <a:latin typeface="Inconsolata" charset="0"/>
              </a:rPr>
              <a:t>var son = new Child(); </a:t>
            </a:r>
            <a:r>
              <a:rPr lang="es-EC" altLang="es-EC" sz="1300" i="1">
                <a:solidFill>
                  <a:srgbClr val="BFBFBF"/>
                </a:solidFill>
                <a:latin typeface="Inconsolata" charset="0"/>
              </a:rPr>
              <a:t>// create an instance</a:t>
            </a:r>
            <a:r>
              <a:rPr lang="es-EC" altLang="es-EC" sz="1300">
                <a:solidFill>
                  <a:schemeClr val="bg1"/>
                </a:solidFill>
                <a:latin typeface="Inconsolata" charset="0"/>
              </a:rPr>
              <a:t> </a:t>
            </a:r>
          </a:p>
          <a:p>
            <a:pPr eaLnBrk="1" hangingPunct="1"/>
            <a:r>
              <a:rPr lang="es-EC" altLang="es-EC" sz="1300">
                <a:solidFill>
                  <a:schemeClr val="bg1"/>
                </a:solidFill>
                <a:latin typeface="Inconsolata" charset="0"/>
              </a:rPr>
              <a:t>console.log(son instanceof Child); </a:t>
            </a:r>
            <a:r>
              <a:rPr lang="es-EC" altLang="es-EC" sz="1300" i="1">
                <a:solidFill>
                  <a:srgbClr val="BFBFBF"/>
                </a:solidFill>
                <a:latin typeface="Inconsolata" charset="0"/>
              </a:rPr>
              <a:t>// true </a:t>
            </a:r>
          </a:p>
          <a:p>
            <a:pPr eaLnBrk="1" hangingPunct="1"/>
            <a:r>
              <a:rPr lang="es-EC" altLang="es-EC" sz="1300">
                <a:solidFill>
                  <a:schemeClr val="bg1"/>
                </a:solidFill>
                <a:latin typeface="Inconsolata" charset="0"/>
              </a:rPr>
              <a:t>console.log(son instanceof Parent); </a:t>
            </a:r>
            <a:r>
              <a:rPr lang="es-EC" altLang="es-EC" sz="1300" i="1">
                <a:solidFill>
                  <a:srgbClr val="BFBFBF"/>
                </a:solidFill>
                <a:latin typeface="Inconsolata" charset="0"/>
              </a:rPr>
              <a:t>// true </a:t>
            </a:r>
          </a:p>
          <a:p>
            <a:pPr eaLnBrk="1" hangingPunct="1"/>
            <a:r>
              <a:rPr lang="es-EC" altLang="es-EC" sz="1300">
                <a:solidFill>
                  <a:schemeClr val="bg1"/>
                </a:solidFill>
                <a:latin typeface="Inconsolata" charset="0"/>
              </a:rPr>
              <a:t>son.speak(); </a:t>
            </a:r>
            <a:r>
              <a:rPr lang="es-EC" altLang="es-EC" sz="1300" i="1">
                <a:solidFill>
                  <a:srgbClr val="BFBFBF"/>
                </a:solidFill>
                <a:latin typeface="Inconsolata" charset="0"/>
              </a:rPr>
              <a:t>// says 'Hello' </a:t>
            </a:r>
          </a:p>
          <a:p>
            <a:pPr eaLnBrk="1" hangingPunct="1"/>
            <a:r>
              <a:rPr lang="es-EC" altLang="es-EC" sz="1300">
                <a:solidFill>
                  <a:schemeClr val="bg1"/>
                </a:solidFill>
                <a:latin typeface="Inconsolata" charset="0"/>
              </a:rPr>
              <a:t>console.log(son.whoami); </a:t>
            </a:r>
            <a:r>
              <a:rPr lang="es-EC" altLang="es-EC" sz="1300" i="1">
                <a:solidFill>
                  <a:srgbClr val="BFBFBF"/>
                </a:solidFill>
                <a:latin typeface="Inconsolata" charset="0"/>
              </a:rPr>
              <a:t>// 'parent' </a:t>
            </a:r>
            <a:r>
              <a:rPr lang="es-EC" altLang="es-EC" sz="1100">
                <a:solidFill>
                  <a:schemeClr val="bg1"/>
                </a:solidFill>
                <a:latin typeface="Inconsolata" charset="0"/>
              </a:rPr>
              <a:t/>
            </a:r>
            <a:br>
              <a:rPr lang="es-EC" altLang="es-EC" sz="1100">
                <a:solidFill>
                  <a:schemeClr val="bg1"/>
                </a:solidFill>
                <a:latin typeface="Inconsolata" charset="0"/>
              </a:rPr>
            </a:br>
            <a:endParaRPr lang="es-EC" altLang="es-EC" sz="11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Inheritance</a:t>
            </a:r>
            <a:r>
              <a:rPr lang="es-EC" cap="small" dirty="0">
                <a:ea typeface="ＭＳ Ｐゴシック" charset="0"/>
              </a:rPr>
              <a:t> - </a:t>
            </a:r>
            <a:r>
              <a:rPr lang="es-EC" cap="small" dirty="0" err="1">
                <a:ea typeface="ＭＳ Ｐゴシック" charset="0"/>
              </a:rPr>
              <a:t>Property</a:t>
            </a:r>
            <a:r>
              <a:rPr lang="es-EC" cap="small" dirty="0">
                <a:ea typeface="ＭＳ Ｐゴシック" charset="0"/>
              </a:rPr>
              <a:t>/</a:t>
            </a:r>
            <a:r>
              <a:rPr lang="es-EC" cap="small" dirty="0" err="1">
                <a:ea typeface="ＭＳ Ｐゴシック" charset="0"/>
              </a:rPr>
              <a:t>Method</a:t>
            </a:r>
            <a:r>
              <a:rPr lang="es-EC" cap="small" dirty="0">
                <a:ea typeface="ＭＳ Ｐゴシック" charset="0"/>
              </a:rPr>
              <a:t> </a:t>
            </a:r>
            <a:r>
              <a:rPr lang="es-EC" cap="small" dirty="0" err="1">
                <a:ea typeface="ＭＳ Ｐゴシック" charset="0"/>
              </a:rPr>
              <a:t>Lookup</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50531" name="Content Placeholder 2"/>
          <p:cNvSpPr txBox="1">
            <a:spLocks/>
          </p:cNvSpPr>
          <p:nvPr/>
        </p:nvSpPr>
        <p:spPr bwMode="auto">
          <a:xfrm>
            <a:off x="5010150" y="1182688"/>
            <a:ext cx="3357563" cy="2957512"/>
          </a:xfrm>
          <a:prstGeom prst="rect">
            <a:avLst/>
          </a:prstGeom>
          <a:noFill/>
          <a:ln w="9525">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200">
                <a:solidFill>
                  <a:schemeClr val="bg1"/>
                </a:solidFill>
                <a:latin typeface="Inconsolata" charset="0"/>
              </a:rPr>
              <a:t>function Parent() { </a:t>
            </a:r>
          </a:p>
          <a:p>
            <a:pPr eaLnBrk="1" hangingPunct="1"/>
            <a:r>
              <a:rPr lang="es-EC" altLang="es-EC" sz="1200">
                <a:solidFill>
                  <a:schemeClr val="bg1"/>
                </a:solidFill>
                <a:latin typeface="Inconsolata" charset="0"/>
              </a:rPr>
              <a:t>     this.whoami = 'parent'; </a:t>
            </a:r>
          </a:p>
          <a:p>
            <a:pPr eaLnBrk="1" hangingPunct="1"/>
            <a:r>
              <a:rPr lang="es-EC" altLang="es-EC" sz="1200">
                <a:solidFill>
                  <a:schemeClr val="bg1"/>
                </a:solidFill>
                <a:latin typeface="Inconsolata" charset="0"/>
              </a:rPr>
              <a:t>} </a:t>
            </a:r>
          </a:p>
          <a:p>
            <a:pPr eaLnBrk="1" hangingPunct="1"/>
            <a:r>
              <a:rPr lang="es-EC" altLang="es-EC" sz="1200">
                <a:solidFill>
                  <a:schemeClr val="bg1"/>
                </a:solidFill>
                <a:latin typeface="Inconsolata" charset="0"/>
              </a:rPr>
              <a:t>Parent.prototype = { </a:t>
            </a:r>
          </a:p>
          <a:p>
            <a:pPr eaLnBrk="1" hangingPunct="1"/>
            <a:r>
              <a:rPr lang="es-EC" altLang="es-EC" sz="1200">
                <a:solidFill>
                  <a:schemeClr val="bg1"/>
                </a:solidFill>
                <a:latin typeface="Inconsolata" charset="0"/>
              </a:rPr>
              <a:t>     speak: function() { </a:t>
            </a:r>
          </a:p>
          <a:p>
            <a:pPr eaLnBrk="1" hangingPunct="1"/>
            <a:r>
              <a:rPr lang="es-EC" altLang="es-EC" sz="1200">
                <a:solidFill>
                  <a:schemeClr val="bg1"/>
                </a:solidFill>
                <a:latin typeface="Inconsolata" charset="0"/>
              </a:rPr>
              <a:t>          console.log('Hello'); </a:t>
            </a:r>
          </a:p>
          <a:p>
            <a:pPr eaLnBrk="1" hangingPunct="1"/>
            <a:r>
              <a:rPr lang="es-EC" altLang="es-EC" sz="1200">
                <a:solidFill>
                  <a:schemeClr val="bg1"/>
                </a:solidFill>
                <a:latin typeface="Inconsolata" charset="0"/>
              </a:rPr>
              <a:t>     } </a:t>
            </a:r>
          </a:p>
          <a:p>
            <a:pPr eaLnBrk="1" hangingPunct="1"/>
            <a:r>
              <a:rPr lang="es-EC" altLang="es-EC" sz="1200">
                <a:solidFill>
                  <a:schemeClr val="bg1"/>
                </a:solidFill>
                <a:latin typeface="Inconsolata" charset="0"/>
              </a:rPr>
              <a:t>}; </a:t>
            </a:r>
          </a:p>
          <a:p>
            <a:pPr eaLnBrk="1" hangingPunct="1"/>
            <a:r>
              <a:rPr lang="es-EC" altLang="es-EC" sz="1200">
                <a:solidFill>
                  <a:schemeClr val="bg1"/>
                </a:solidFill>
                <a:latin typeface="Inconsolata" charset="0"/>
              </a:rPr>
              <a:t>function Child() {} </a:t>
            </a:r>
          </a:p>
          <a:p>
            <a:pPr eaLnBrk="1" hangingPunct="1"/>
            <a:r>
              <a:rPr lang="es-EC" altLang="es-EC" sz="1200">
                <a:solidFill>
                  <a:schemeClr val="bg1"/>
                </a:solidFill>
                <a:latin typeface="Inconsolata" charset="0"/>
              </a:rPr>
              <a:t>Child.prototype = new Parent(); </a:t>
            </a:r>
          </a:p>
          <a:p>
            <a:pPr eaLnBrk="1" hangingPunct="1"/>
            <a:endParaRPr lang="es-EC" altLang="es-EC" sz="1200">
              <a:solidFill>
                <a:schemeClr val="bg1"/>
              </a:solidFill>
              <a:latin typeface="Inconsolata" charset="0"/>
            </a:endParaRPr>
          </a:p>
          <a:p>
            <a:pPr eaLnBrk="1" hangingPunct="1"/>
            <a:r>
              <a:rPr lang="es-EC" altLang="es-EC" sz="1200">
                <a:solidFill>
                  <a:schemeClr val="bg1"/>
                </a:solidFill>
                <a:latin typeface="Inconsolata" charset="0"/>
              </a:rPr>
              <a:t>var son = new Child(); </a:t>
            </a:r>
          </a:p>
          <a:p>
            <a:pPr eaLnBrk="1" hangingPunct="1"/>
            <a:r>
              <a:rPr lang="es-EC" altLang="es-EC" sz="1200">
                <a:solidFill>
                  <a:schemeClr val="bg1"/>
                </a:solidFill>
                <a:latin typeface="Inconsolata" charset="0"/>
              </a:rPr>
              <a:t>console.log(son.whoami); </a:t>
            </a:r>
          </a:p>
          <a:p>
            <a:pPr eaLnBrk="1" hangingPunct="1"/>
            <a:r>
              <a:rPr lang="es-EC" altLang="es-EC" sz="1200">
                <a:solidFill>
                  <a:schemeClr val="bg1"/>
                </a:solidFill>
                <a:latin typeface="Inconsolata" charset="0"/>
              </a:rPr>
              <a:t>console.log(son.foo); // undefined </a:t>
            </a:r>
          </a:p>
        </p:txBody>
      </p:sp>
      <p:sp>
        <p:nvSpPr>
          <p:cNvPr id="150532" name="4 CuadroTexto"/>
          <p:cNvSpPr txBox="1">
            <a:spLocks noChangeArrowheads="1"/>
          </p:cNvSpPr>
          <p:nvPr/>
        </p:nvSpPr>
        <p:spPr bwMode="auto">
          <a:xfrm>
            <a:off x="457200" y="1182688"/>
            <a:ext cx="37973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Looks first at specific object</a:t>
            </a:r>
            <a:br>
              <a:rPr lang="en-US" altLang="es-EC" sz="1400">
                <a:solidFill>
                  <a:schemeClr val="bg1"/>
                </a:solidFill>
                <a:latin typeface="Inconsolata" charset="0"/>
              </a:rPr>
            </a:br>
            <a:r>
              <a:rPr lang="en-US" altLang="es-EC" sz="1400" i="1">
                <a:solidFill>
                  <a:schemeClr val="bg1"/>
                </a:solidFill>
                <a:latin typeface="Inconsolata" charset="0"/>
              </a:rPr>
              <a:t>son.hasOwnProperty(whoami)==false</a:t>
            </a:r>
          </a:p>
          <a:p>
            <a:pPr eaLnBrk="1" hangingPunct="1">
              <a:buFont typeface="Arial" pitchFamily="34" charset="0"/>
              <a:buChar char="•"/>
            </a:pPr>
            <a:endParaRPr lang="en-US" altLang="es-EC" sz="1400">
              <a:solidFill>
                <a:schemeClr val="bg1"/>
              </a:solidFill>
              <a:latin typeface="Inconsolata" charset="0"/>
            </a:endParaRPr>
          </a:p>
          <a:p>
            <a:pPr eaLnBrk="1" hangingPunct="1">
              <a:buFont typeface="Arial" pitchFamily="34" charset="0"/>
              <a:buChar char="•"/>
            </a:pPr>
            <a:r>
              <a:rPr lang="en-US" altLang="es-EC" sz="1400">
                <a:solidFill>
                  <a:schemeClr val="bg1"/>
                </a:solidFill>
                <a:latin typeface="Inconsolata" charset="0"/>
              </a:rPr>
              <a:t>Looks to up the prototype chain</a:t>
            </a:r>
            <a:br>
              <a:rPr lang="en-US" altLang="es-EC" sz="1400">
                <a:solidFill>
                  <a:schemeClr val="bg1"/>
                </a:solidFill>
                <a:latin typeface="Inconsolata" charset="0"/>
              </a:rPr>
            </a:br>
            <a:r>
              <a:rPr lang="en-US" altLang="es-EC" sz="1400" i="1">
                <a:solidFill>
                  <a:schemeClr val="bg1"/>
                </a:solidFill>
                <a:latin typeface="Inconsolata" charset="0"/>
              </a:rPr>
              <a:t>Child.hasOwnProperty(whoami)==false</a:t>
            </a:r>
            <a:br>
              <a:rPr lang="en-US" altLang="es-EC" sz="1400" i="1">
                <a:solidFill>
                  <a:schemeClr val="bg1"/>
                </a:solidFill>
                <a:latin typeface="Inconsolata" charset="0"/>
              </a:rPr>
            </a:br>
            <a:r>
              <a:rPr lang="en-US" altLang="es-EC" sz="1400" i="1">
                <a:solidFill>
                  <a:schemeClr val="bg1"/>
                </a:solidFill>
                <a:latin typeface="Inconsolata" charset="0"/>
              </a:rPr>
              <a:t>Parent.hasOwnProperty(whoami)==true</a:t>
            </a:r>
          </a:p>
          <a:p>
            <a:pPr eaLnBrk="1" hangingPunct="1">
              <a:buFont typeface="Arial" pitchFamily="34" charset="0"/>
              <a:buChar char="•"/>
            </a:pPr>
            <a:endParaRPr lang="en-US" altLang="es-EC" sz="1400">
              <a:solidFill>
                <a:schemeClr val="bg1"/>
              </a:solidFill>
              <a:latin typeface="Inconsolata" charset="0"/>
            </a:endParaRPr>
          </a:p>
          <a:p>
            <a:pPr eaLnBrk="1" hangingPunct="1">
              <a:buFont typeface="Arial" pitchFamily="34" charset="0"/>
              <a:buChar char="•"/>
            </a:pPr>
            <a:r>
              <a:rPr lang="en-US" altLang="es-EC" sz="1400">
                <a:solidFill>
                  <a:schemeClr val="bg1"/>
                </a:solidFill>
                <a:latin typeface="Inconsolata" charset="0"/>
              </a:rPr>
              <a:t>Continues till it reaches Object, the prototype of all objects. If not there, returns </a:t>
            </a:r>
            <a:r>
              <a:rPr lang="en-US" altLang="es-EC" sz="1400" b="1">
                <a:solidFill>
                  <a:schemeClr val="bg1"/>
                </a:solidFill>
                <a:latin typeface="Inconsolata" charset="0"/>
              </a:rPr>
              <a:t>undefined</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Parasitic</a:t>
            </a:r>
            <a:r>
              <a:rPr lang="es-EC" cap="small" dirty="0">
                <a:ea typeface="ＭＳ Ｐゴシック" charset="0"/>
              </a:rPr>
              <a:t> </a:t>
            </a:r>
            <a:r>
              <a:rPr lang="es-EC" cap="small" dirty="0" err="1">
                <a:ea typeface="ＭＳ Ｐゴシック" charset="0"/>
              </a:rPr>
              <a:t>Inheritance</a:t>
            </a:r>
            <a:r>
              <a:rPr lang="es-EC" sz="1200" cap="small" dirty="0">
                <a:ea typeface="ＭＳ Ｐゴシック" charset="0"/>
              </a:rPr>
              <a:t/>
            </a:r>
            <a:br>
              <a:rPr lang="es-EC" sz="1200" cap="small" dirty="0">
                <a:ea typeface="ＭＳ Ｐゴシック" charset="0"/>
              </a:rPr>
            </a:b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51555" name="Content Placeholder 2"/>
          <p:cNvSpPr txBox="1">
            <a:spLocks/>
          </p:cNvSpPr>
          <p:nvPr/>
        </p:nvSpPr>
        <p:spPr bwMode="auto">
          <a:xfrm>
            <a:off x="407988" y="1006475"/>
            <a:ext cx="5281612" cy="3070225"/>
          </a:xfrm>
          <a:prstGeom prst="rect">
            <a:avLst/>
          </a:prstGeom>
          <a:noFill/>
          <a:ln w="9525">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a:solidFill>
                  <a:schemeClr val="bg1"/>
                </a:solidFill>
                <a:latin typeface="Inconsolata" charset="0"/>
              </a:rPr>
              <a:t/>
            </a:r>
            <a:br>
              <a:rPr lang="es-EC" altLang="es-EC">
                <a:solidFill>
                  <a:schemeClr val="bg1"/>
                </a:solidFill>
                <a:latin typeface="Inconsolata" charset="0"/>
              </a:rPr>
            </a:br>
            <a:r>
              <a:rPr lang="es-EC" altLang="es-EC">
                <a:solidFill>
                  <a:schemeClr val="bg1"/>
                </a:solidFill>
                <a:latin typeface="Inconsolata" charset="0"/>
              </a:rPr>
              <a:t>var Person = function(name, age) { </a:t>
            </a:r>
          </a:p>
          <a:p>
            <a:pPr eaLnBrk="1" hangingPunct="1"/>
            <a:r>
              <a:rPr lang="es-EC" altLang="es-EC">
                <a:solidFill>
                  <a:schemeClr val="bg1"/>
                </a:solidFill>
                <a:latin typeface="Inconsolata" charset="0"/>
              </a:rPr>
              <a:t>     this.name = name; </a:t>
            </a:r>
          </a:p>
          <a:p>
            <a:pPr eaLnBrk="1" hangingPunct="1"/>
            <a:r>
              <a:rPr lang="es-EC" altLang="es-EC">
                <a:solidFill>
                  <a:schemeClr val="bg1"/>
                </a:solidFill>
                <a:latin typeface="Inconsolata" charset="0"/>
              </a:rPr>
              <a:t>     this.age = age; </a:t>
            </a:r>
          </a:p>
          <a:p>
            <a:pPr eaLnBrk="1" hangingPunct="1"/>
            <a:r>
              <a:rPr lang="es-EC" altLang="es-EC">
                <a:solidFill>
                  <a:schemeClr val="bg1"/>
                </a:solidFill>
                <a:latin typeface="Inconsolata" charset="0"/>
              </a:rPr>
              <a:t>}; </a:t>
            </a:r>
          </a:p>
          <a:p>
            <a:pPr eaLnBrk="1" hangingPunct="1"/>
            <a:r>
              <a:rPr lang="es-EC" altLang="es-EC">
                <a:solidFill>
                  <a:schemeClr val="bg1"/>
                </a:solidFill>
                <a:latin typeface="Inconsolata" charset="0"/>
              </a:rPr>
              <a:t>var Employee = function(name, age, group) { </a:t>
            </a:r>
          </a:p>
          <a:p>
            <a:pPr eaLnBrk="1" hangingPunct="1"/>
            <a:r>
              <a:rPr lang="es-EC" altLang="es-EC">
                <a:solidFill>
                  <a:schemeClr val="bg1"/>
                </a:solidFill>
                <a:latin typeface="Inconsolata" charset="0"/>
              </a:rPr>
              <a:t>     var e = new Person(name, age); </a:t>
            </a:r>
          </a:p>
          <a:p>
            <a:pPr eaLnBrk="1" hangingPunct="1"/>
            <a:r>
              <a:rPr lang="es-EC" altLang="es-EC">
                <a:solidFill>
                  <a:schemeClr val="bg1"/>
                </a:solidFill>
                <a:latin typeface="Inconsolata" charset="0"/>
              </a:rPr>
              <a:t>     e.group = group; </a:t>
            </a:r>
          </a:p>
          <a:p>
            <a:pPr eaLnBrk="1" hangingPunct="1"/>
            <a:r>
              <a:rPr lang="es-EC" altLang="es-EC">
                <a:solidFill>
                  <a:schemeClr val="bg1"/>
                </a:solidFill>
                <a:latin typeface="Inconsolata" charset="0"/>
              </a:rPr>
              <a:t>     return e; </a:t>
            </a:r>
          </a:p>
          <a:p>
            <a:pPr eaLnBrk="1" hangingPunct="1"/>
            <a:r>
              <a:rPr lang="es-EC" altLang="es-EC">
                <a:solidFill>
                  <a:schemeClr val="bg1"/>
                </a:solidFill>
                <a:latin typeface="Inconsolata" charset="0"/>
              </a:rPr>
              <a:t>}; </a:t>
            </a:r>
          </a:p>
          <a:p>
            <a:pPr eaLnBrk="1" hangingPunct="1"/>
            <a:r>
              <a:rPr lang="es-EC" altLang="es-EC">
                <a:solidFill>
                  <a:schemeClr val="bg1"/>
                </a:solidFill>
                <a:latin typeface="Inconsolata" charset="0"/>
              </a:rPr>
              <a:t>var alex = new Employee('Alejandro', 25, 'Developer'); </a:t>
            </a:r>
          </a:p>
        </p:txBody>
      </p:sp>
      <p:sp>
        <p:nvSpPr>
          <p:cNvPr id="5" name="Subtitle 2"/>
          <p:cNvSpPr txBox="1">
            <a:spLocks/>
          </p:cNvSpPr>
          <p:nvPr/>
        </p:nvSpPr>
        <p:spPr>
          <a:xfrm>
            <a:off x="407988" y="4389438"/>
            <a:ext cx="3249612" cy="398462"/>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2"/>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2"/>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2"/>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2"/>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2"/>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n-US" sz="1200" dirty="0">
                <a:solidFill>
                  <a:srgbClr val="EFEEED"/>
                </a:solidFill>
              </a:rPr>
              <a:t>S</a:t>
            </a:r>
            <a:r>
              <a:rPr lang="en-US" sz="1200" dirty="0" smtClean="0">
                <a:solidFill>
                  <a:srgbClr val="EFEEED"/>
                </a:solidFill>
              </a:rPr>
              <a:t>imple pattern for inheritance in JavaScript</a:t>
            </a:r>
            <a:endParaRPr lang="en-US" sz="1200" cap="all" dirty="0">
              <a:solidFill>
                <a:srgbClr val="EFEEED"/>
              </a:solidFil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78"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MODULES</a:t>
            </a:r>
            <a:endParaRPr lang="en-US"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CommonJS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eaLnBrk="1" hangingPunct="1">
              <a:lnSpc>
                <a:spcPct val="80000"/>
              </a:lnSpc>
            </a:pPr>
            <a:r>
              <a:rPr lang="en-US" altLang="es-EC" sz="2200" smtClean="0">
                <a:latin typeface="Corbel" pitchFamily="34" charset="0"/>
              </a:rPr>
              <a:t>Standard way to create self-contained, exportable functionality. See commonjs.org for the spec.</a:t>
            </a:r>
          </a:p>
          <a:p>
            <a:pPr eaLnBrk="1" hangingPunct="1">
              <a:lnSpc>
                <a:spcPct val="80000"/>
              </a:lnSpc>
            </a:pPr>
            <a:r>
              <a:rPr lang="en-US" altLang="es-EC" sz="2200" smtClean="0">
                <a:latin typeface="Corbel" pitchFamily="34" charset="0"/>
              </a:rPr>
              <a:t>Goals:</a:t>
            </a:r>
          </a:p>
          <a:p>
            <a:pPr lvl="1" eaLnBrk="1" hangingPunct="1">
              <a:lnSpc>
                <a:spcPct val="80000"/>
              </a:lnSpc>
            </a:pPr>
            <a:r>
              <a:rPr lang="en-US" altLang="es-EC" sz="2200" smtClean="0">
                <a:latin typeface="Corbel" pitchFamily="34" charset="0"/>
              </a:rPr>
              <a:t>Private scope within the module</a:t>
            </a:r>
          </a:p>
          <a:p>
            <a:pPr lvl="1" eaLnBrk="1" hangingPunct="1">
              <a:lnSpc>
                <a:spcPct val="80000"/>
              </a:lnSpc>
            </a:pPr>
            <a:r>
              <a:rPr lang="en-US" altLang="es-EC" sz="2200" smtClean="0">
                <a:latin typeface="Corbel" pitchFamily="34" charset="0"/>
              </a:rPr>
              <a:t>Explicitly exported API</a:t>
            </a:r>
          </a:p>
          <a:p>
            <a:pPr lvl="1" eaLnBrk="1" hangingPunct="1">
              <a:lnSpc>
                <a:spcPct val="80000"/>
              </a:lnSpc>
            </a:pPr>
            <a:r>
              <a:rPr lang="en-US" altLang="es-EC" sz="2200" smtClean="0">
                <a:latin typeface="Corbel" pitchFamily="34" charset="0"/>
              </a:rPr>
              <a:t>Decoupling and reusability</a:t>
            </a:r>
          </a:p>
          <a:p>
            <a:pPr eaLnBrk="1" hangingPunct="1">
              <a:lnSpc>
                <a:spcPct val="80000"/>
              </a:lnSpc>
            </a:pPr>
            <a:r>
              <a:rPr lang="en-US" altLang="es-EC" sz="2200" smtClean="0">
                <a:latin typeface="Corbel" pitchFamily="34" charset="0"/>
              </a:rPr>
              <a:t>Inside a module, exports is an object to which you can attach properties</a:t>
            </a:r>
          </a:p>
          <a:p>
            <a:pPr eaLnBrk="1" hangingPunct="1">
              <a:lnSpc>
                <a:spcPct val="80000"/>
              </a:lnSpc>
            </a:pPr>
            <a:r>
              <a:rPr lang="en-US" altLang="es-EC" sz="2200" smtClean="0">
                <a:latin typeface="Corbel" pitchFamily="34" charset="0"/>
              </a:rPr>
              <a:t>You can replace that object by setting module.exports</a:t>
            </a:r>
          </a:p>
          <a:p>
            <a:pPr eaLnBrk="1" hangingPunct="1">
              <a:lnSpc>
                <a:spcPct val="80000"/>
              </a:lnSpc>
            </a:pPr>
            <a:r>
              <a:rPr lang="en-US" altLang="es-EC" sz="2200" smtClean="0">
                <a:latin typeface="Corbel" pitchFamily="34" charset="0"/>
              </a:rPr>
              <a:t>Modules "imported" with the require() global function</a:t>
            </a:r>
            <a:endParaRPr lang="es-EC" altLang="es-EC" sz="22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endParaRPr lang="es-EC" dirty="0">
              <a:ea typeface="ＭＳ Ｐゴシック" charset="0"/>
            </a:endParaRPr>
          </a:p>
        </p:txBody>
      </p:sp>
      <p:sp>
        <p:nvSpPr>
          <p:cNvPr id="25602" name="2 Marcador de contenido"/>
          <p:cNvSpPr>
            <a:spLocks noGrp="1"/>
          </p:cNvSpPr>
          <p:nvPr>
            <p:ph idx="1"/>
          </p:nvPr>
        </p:nvSpPr>
        <p:spPr>
          <a:xfrm>
            <a:off x="457200" y="1681163"/>
            <a:ext cx="8229600" cy="2913062"/>
          </a:xfrm>
        </p:spPr>
        <p:txBody>
          <a:bodyPr/>
          <a:lstStyle/>
          <a:p>
            <a:pPr eaLnBrk="1" hangingPunct="1"/>
            <a:endParaRPr lang="es-EC" altLang="es-EC" dirty="0" smtClean="0">
              <a:latin typeface="Corbel" pitchFamily="34" charset="0"/>
            </a:endParaRPr>
          </a:p>
          <a:p>
            <a:pPr eaLnBrk="1" hangingPunct="1"/>
            <a:r>
              <a:rPr lang="es-EC" altLang="es-EC" dirty="0" err="1" smtClean="0">
                <a:latin typeface="Corbel" pitchFamily="34" charset="0"/>
              </a:rPr>
              <a:t>Pagers</a:t>
            </a:r>
            <a:r>
              <a:rPr lang="es-EC" altLang="es-EC" dirty="0" smtClean="0">
                <a:latin typeface="Corbel" pitchFamily="34" charset="0"/>
              </a:rPr>
              <a:t>?</a:t>
            </a:r>
          </a:p>
          <a:p>
            <a:pPr eaLnBrk="1" hangingPunct="1"/>
            <a:r>
              <a:rPr lang="es-EC" altLang="es-EC" dirty="0" smtClean="0">
                <a:latin typeface="Corbel" pitchFamily="34" charset="0"/>
              </a:rPr>
              <a:t>Am I </a:t>
            </a:r>
            <a:r>
              <a:rPr lang="es-EC" altLang="es-EC" dirty="0" err="1" smtClean="0">
                <a:latin typeface="Corbel" pitchFamily="34" charset="0"/>
              </a:rPr>
              <a:t>supposed</a:t>
            </a:r>
            <a:r>
              <a:rPr lang="es-EC" altLang="es-EC" dirty="0" smtClean="0">
                <a:latin typeface="Corbel" pitchFamily="34" charset="0"/>
              </a:rPr>
              <a:t> to </a:t>
            </a:r>
            <a:r>
              <a:rPr lang="es-EC" altLang="es-EC" dirty="0" err="1" smtClean="0">
                <a:latin typeface="Corbel" pitchFamily="34" charset="0"/>
              </a:rPr>
              <a:t>know</a:t>
            </a:r>
            <a:r>
              <a:rPr lang="es-EC" altLang="es-EC" dirty="0" smtClean="0">
                <a:latin typeface="Corbel" pitchFamily="34" charset="0"/>
              </a:rPr>
              <a:t> </a:t>
            </a:r>
            <a:r>
              <a:rPr lang="es-EC" altLang="es-EC" dirty="0" err="1" smtClean="0">
                <a:latin typeface="Corbel" pitchFamily="34" charset="0"/>
              </a:rPr>
              <a:t>Javascript</a:t>
            </a:r>
            <a:r>
              <a:rPr lang="es-EC" altLang="es-EC" dirty="0" smtClean="0">
                <a:latin typeface="Corbel" pitchFamily="34" charset="0"/>
              </a:rPr>
              <a:t>?</a:t>
            </a:r>
          </a:p>
        </p:txBody>
      </p:sp>
      <p:sp>
        <p:nvSpPr>
          <p:cNvPr id="25603" name="TextBox 3"/>
          <p:cNvSpPr txBox="1">
            <a:spLocks noChangeArrowheads="1"/>
          </p:cNvSpPr>
          <p:nvPr/>
        </p:nvSpPr>
        <p:spPr bwMode="auto">
          <a:xfrm>
            <a:off x="2754313" y="1109663"/>
            <a:ext cx="27542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400" dirty="0">
                <a:solidFill>
                  <a:srgbClr val="2D2D2B"/>
                </a:solidFill>
                <a:cs typeface="Corbel"/>
              </a:rPr>
              <a:t>Here are some ideas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Helper</a:t>
            </a:r>
            <a:r>
              <a:rPr lang="es-EC" cap="small" dirty="0">
                <a:ea typeface="ＭＳ Ｐゴシック" charset="0"/>
              </a:rPr>
              <a:t> / Library </a:t>
            </a:r>
            <a:r>
              <a:rPr lang="es-EC" cap="small" dirty="0" err="1">
                <a:ea typeface="ＭＳ Ｐゴシック" charset="0"/>
              </a:rPr>
              <a:t>Pattern</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47459" name="Content Placeholder 2"/>
          <p:cNvSpPr txBox="1">
            <a:spLocks/>
          </p:cNvSpPr>
          <p:nvPr/>
        </p:nvSpPr>
        <p:spPr bwMode="auto">
          <a:xfrm>
            <a:off x="457200" y="1014413"/>
            <a:ext cx="3433763" cy="24304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defRPr/>
            </a:pPr>
            <a:endParaRPr lang="es-EC" dirty="0" smtClean="0">
              <a:solidFill>
                <a:schemeClr val="bg1"/>
              </a:solidFill>
              <a:latin typeface="Inconsolata" charset="0"/>
              <a:cs typeface="Inconsolata" charset="0"/>
            </a:endParaRPr>
          </a:p>
          <a:p>
            <a:pPr eaLnBrk="1" hangingPunct="1">
              <a:defRPr/>
            </a:pPr>
            <a:r>
              <a:rPr lang="es-EC" i="1" dirty="0" smtClean="0">
                <a:solidFill>
                  <a:srgbClr val="BFBFBF"/>
                </a:solidFill>
                <a:latin typeface="Inconsolata" charset="0"/>
                <a:cs typeface="Inconsolata" charset="0"/>
              </a:rPr>
              <a:t>// file is network.js </a:t>
            </a:r>
          </a:p>
          <a:p>
            <a:pPr eaLnBrk="1" hangingPunct="1">
              <a:defRPr/>
            </a:pPr>
            <a:r>
              <a:rPr lang="es-EC" dirty="0" smtClean="0">
                <a:solidFill>
                  <a:schemeClr val="bg1"/>
                </a:solidFill>
                <a:latin typeface="Inconsolata" charset="0"/>
                <a:cs typeface="Inconsolata" charset="0"/>
              </a:rPr>
              <a:t>exports.getData = function() { </a:t>
            </a:r>
          </a:p>
          <a:p>
            <a:pPr eaLnBrk="1" hangingPunct="1">
              <a:defRPr/>
            </a:pPr>
            <a:r>
              <a:rPr lang="es-EC" dirty="0" smtClean="0">
                <a:solidFill>
                  <a:schemeClr val="bg1"/>
                </a:solidFill>
                <a:latin typeface="Inconsolata" charset="0"/>
                <a:cs typeface="Inconsolata" charset="0"/>
              </a:rPr>
              <a:t>    </a:t>
            </a:r>
            <a:r>
              <a:rPr lang="es-EC" i="1" dirty="0" smtClean="0">
                <a:solidFill>
                  <a:srgbClr val="BFBFBF"/>
                </a:solidFill>
                <a:latin typeface="Inconsolata" charset="0"/>
                <a:cs typeface="Inconsolata" charset="0"/>
              </a:rPr>
              <a:t> // get data from the network </a:t>
            </a:r>
          </a:p>
          <a:p>
            <a:pPr eaLnBrk="1" hangingPunct="1">
              <a:defRPr/>
            </a:pPr>
            <a:r>
              <a:rPr lang="es-EC" dirty="0" smtClean="0">
                <a:solidFill>
                  <a:schemeClr val="bg1"/>
                </a:solidFill>
                <a:latin typeface="Inconsolata" charset="0"/>
                <a:cs typeface="Inconsolata" charset="0"/>
              </a:rPr>
              <a:t>}; </a:t>
            </a:r>
          </a:p>
          <a:p>
            <a:pPr eaLnBrk="1" hangingPunct="1">
              <a:defRPr/>
            </a:pPr>
            <a:r>
              <a:rPr lang="es-EC" dirty="0" smtClean="0">
                <a:solidFill>
                  <a:schemeClr val="bg1"/>
                </a:solidFill>
                <a:latin typeface="Inconsolata" charset="0"/>
                <a:cs typeface="Inconsolata" charset="0"/>
              </a:rPr>
              <a:t>exports.postData = function() { </a:t>
            </a:r>
          </a:p>
          <a:p>
            <a:pPr eaLnBrk="1" hangingPunct="1">
              <a:defRPr/>
            </a:pPr>
            <a:r>
              <a:rPr lang="es-EC" dirty="0" smtClean="0">
                <a:solidFill>
                  <a:schemeClr val="bg1"/>
                </a:solidFill>
                <a:latin typeface="Inconsolata" charset="0"/>
                <a:cs typeface="Inconsolata" charset="0"/>
              </a:rPr>
              <a:t>    </a:t>
            </a:r>
            <a:r>
              <a:rPr lang="es-EC" i="1" dirty="0" smtClean="0">
                <a:solidFill>
                  <a:schemeClr val="bg1">
                    <a:lumMod val="75000"/>
                  </a:schemeClr>
                </a:solidFill>
                <a:latin typeface="Inconsolata" charset="0"/>
                <a:cs typeface="Inconsolata" charset="0"/>
              </a:rPr>
              <a:t> // post data to the network </a:t>
            </a:r>
          </a:p>
          <a:p>
            <a:pPr eaLnBrk="1" hangingPunct="1">
              <a:defRPr/>
            </a:pPr>
            <a:r>
              <a:rPr lang="es-EC" dirty="0" smtClean="0">
                <a:solidFill>
                  <a:schemeClr val="bg1"/>
                </a:solidFill>
              </a:rPr>
              <a:t>};</a:t>
            </a:r>
          </a:p>
        </p:txBody>
      </p:sp>
      <p:sp>
        <p:nvSpPr>
          <p:cNvPr id="154628" name="Content Placeholder 2"/>
          <p:cNvSpPr txBox="1">
            <a:spLocks/>
          </p:cNvSpPr>
          <p:nvPr/>
        </p:nvSpPr>
        <p:spPr bwMode="auto">
          <a:xfrm>
            <a:off x="4130675" y="1009650"/>
            <a:ext cx="4078288" cy="24352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i="1">
                <a:solidFill>
                  <a:srgbClr val="BFBFBF"/>
                </a:solidFill>
                <a:latin typeface="Inconsolata" charset="0"/>
              </a:rPr>
              <a:t>// how to use it </a:t>
            </a:r>
          </a:p>
          <a:p>
            <a:pPr eaLnBrk="1" hangingPunct="1"/>
            <a:endParaRPr lang="es-EC" altLang="es-EC">
              <a:solidFill>
                <a:schemeClr val="bg1"/>
              </a:solidFill>
              <a:latin typeface="Inconsolata" charset="0"/>
            </a:endParaRPr>
          </a:p>
          <a:p>
            <a:pPr eaLnBrk="1" hangingPunct="1"/>
            <a:r>
              <a:rPr lang="es-EC" altLang="es-EC">
                <a:solidFill>
                  <a:schemeClr val="bg1"/>
                </a:solidFill>
                <a:latin typeface="Inconsolata" charset="0"/>
              </a:rPr>
              <a:t>var net = require('network');</a:t>
            </a:r>
            <a:r>
              <a:rPr lang="es-EC" altLang="es-EC" i="1">
                <a:solidFill>
                  <a:srgbClr val="BFBFBF"/>
                </a:solidFill>
                <a:latin typeface="Inconsolata" charset="0"/>
              </a:rPr>
              <a:t> // no '.js'!! </a:t>
            </a:r>
          </a:p>
          <a:p>
            <a:pPr eaLnBrk="1" hangingPunct="1"/>
            <a:endParaRPr lang="es-EC" altLang="es-EC">
              <a:solidFill>
                <a:schemeClr val="bg1"/>
              </a:solidFill>
              <a:latin typeface="Inconsolata" charset="0"/>
            </a:endParaRPr>
          </a:p>
          <a:p>
            <a:pPr eaLnBrk="1" hangingPunct="1"/>
            <a:r>
              <a:rPr lang="es-EC" altLang="es-EC">
                <a:solidFill>
                  <a:schemeClr val="bg1"/>
                </a:solidFill>
                <a:latin typeface="Inconsolata" charset="0"/>
              </a:rPr>
              <a:t>var someData = net.getData(); </a:t>
            </a:r>
          </a:p>
          <a:p>
            <a:pPr eaLnBrk="1" hangingPunct="1"/>
            <a:r>
              <a:rPr lang="es-EC" altLang="es-EC">
                <a:solidFill>
                  <a:schemeClr val="bg1"/>
                </a:solidFill>
                <a:latin typeface="Inconsolata" charset="0"/>
              </a:rPr>
              <a:t>button.addEventListener('click', function() { </a:t>
            </a:r>
          </a:p>
          <a:p>
            <a:pPr eaLnBrk="1" hangingPunct="1"/>
            <a:r>
              <a:rPr lang="es-EC" altLang="es-EC">
                <a:solidFill>
                  <a:schemeClr val="bg1"/>
                </a:solidFill>
                <a:latin typeface="Inconsolata" charset="0"/>
              </a:rPr>
              <a:t>     net.postData(someData); </a:t>
            </a:r>
          </a:p>
          <a:p>
            <a:pPr eaLnBrk="1" hangingPunct="1"/>
            <a:r>
              <a:rPr lang="es-EC" altLang="es-EC">
                <a:solidFill>
                  <a:schemeClr val="bg1"/>
                </a:solidFill>
                <a:latin typeface="Inconsolata" charset="0"/>
              </a:rPr>
              <a:t>}); </a:t>
            </a:r>
            <a:br>
              <a:rPr lang="es-EC" altLang="es-EC">
                <a:solidFill>
                  <a:schemeClr val="bg1"/>
                </a:solidFill>
                <a:latin typeface="Inconsolata" charset="0"/>
              </a:rPr>
            </a:br>
            <a:endParaRPr lang="es-EC" altLang="es-EC">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Factory </a:t>
            </a:r>
            <a:r>
              <a:rPr lang="es-EC" cap="small" dirty="0" err="1">
                <a:ea typeface="ＭＳ Ｐゴシック" charset="0"/>
              </a:rPr>
              <a:t>Pattern</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55651" name="Content Placeholder 2"/>
          <p:cNvSpPr txBox="1">
            <a:spLocks/>
          </p:cNvSpPr>
          <p:nvPr/>
        </p:nvSpPr>
        <p:spPr bwMode="auto">
          <a:xfrm>
            <a:off x="360363" y="1014413"/>
            <a:ext cx="8326437" cy="17414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i="1">
                <a:solidFill>
                  <a:srgbClr val="BFBFBF"/>
                </a:solidFill>
                <a:latin typeface="Inconsolata" charset="0"/>
              </a:rPr>
              <a:t>// file is Button.js </a:t>
            </a:r>
          </a:p>
          <a:p>
            <a:pPr eaLnBrk="1" hangingPunct="1"/>
            <a:endParaRPr lang="es-EC" altLang="es-EC" sz="1400">
              <a:solidFill>
                <a:schemeClr val="bg1"/>
              </a:solidFill>
              <a:latin typeface="Inconsolata" charset="0"/>
            </a:endParaRPr>
          </a:p>
          <a:p>
            <a:pPr eaLnBrk="1" hangingPunct="1"/>
            <a:r>
              <a:rPr lang="es-EC" altLang="es-EC" sz="1400">
                <a:solidFill>
                  <a:schemeClr val="bg1"/>
                </a:solidFill>
                <a:latin typeface="Inconsolata" charset="0"/>
              </a:rPr>
              <a:t>// creates a UI component we'll need many copies of </a:t>
            </a:r>
          </a:p>
          <a:p>
            <a:pPr eaLnBrk="1" hangingPunct="1"/>
            <a:r>
              <a:rPr lang="es-EC" altLang="es-EC" sz="1400">
                <a:solidFill>
                  <a:schemeClr val="bg1"/>
                </a:solidFill>
                <a:latin typeface="Inconsolata" charset="0"/>
              </a:rPr>
              <a:t>var Button = function(title) { </a:t>
            </a:r>
          </a:p>
          <a:p>
            <a:pPr eaLnBrk="1" hangingPunct="1"/>
            <a:r>
              <a:rPr lang="es-EC" altLang="es-EC" sz="1400">
                <a:solidFill>
                  <a:schemeClr val="bg1"/>
                </a:solidFill>
                <a:latin typeface="Inconsolata" charset="0"/>
              </a:rPr>
              <a:t>               return Ti.UI.createButton({ title: title }); </a:t>
            </a:r>
          </a:p>
          <a:p>
            <a:pPr eaLnBrk="1" hangingPunct="1"/>
            <a:r>
              <a:rPr lang="es-EC" altLang="es-EC" sz="1400">
                <a:solidFill>
                  <a:schemeClr val="bg1"/>
                </a:solidFill>
                <a:latin typeface="Inconsolata" charset="0"/>
              </a:rPr>
              <a:t>}; </a:t>
            </a:r>
          </a:p>
          <a:p>
            <a:pPr eaLnBrk="1" hangingPunct="1"/>
            <a:r>
              <a:rPr lang="es-EC" altLang="es-EC" sz="1400">
                <a:solidFill>
                  <a:schemeClr val="bg1"/>
                </a:solidFill>
                <a:latin typeface="Inconsolata" charset="0"/>
              </a:rPr>
              <a:t>module.exports = Button; </a:t>
            </a:r>
            <a:r>
              <a:rPr lang="es-EC" altLang="es-EC" sz="1400" i="1">
                <a:solidFill>
                  <a:srgbClr val="BFBFBF"/>
                </a:solidFill>
                <a:latin typeface="Inconsolata" charset="0"/>
              </a:rPr>
              <a:t>// return the constructor </a:t>
            </a:r>
            <a:r>
              <a:rPr lang="es-EC" altLang="es-EC" sz="1400">
                <a:solidFill>
                  <a:schemeClr val="bg1"/>
                </a:solidFill>
                <a:latin typeface="Inconsolata" charset="0"/>
              </a:rPr>
              <a:t/>
            </a:r>
            <a:br>
              <a:rPr lang="es-EC" altLang="es-EC" sz="1400">
                <a:solidFill>
                  <a:schemeClr val="bg1"/>
                </a:solidFill>
                <a:latin typeface="Inconsolata" charset="0"/>
              </a:rPr>
            </a:br>
            <a:endParaRPr lang="es-EC" altLang="es-EC" sz="1400">
              <a:solidFill>
                <a:schemeClr val="bg1"/>
              </a:solidFill>
              <a:latin typeface="Inconsolata" charset="0"/>
            </a:endParaRPr>
          </a:p>
        </p:txBody>
      </p:sp>
      <p:sp>
        <p:nvSpPr>
          <p:cNvPr id="155652" name="Content Placeholder 2"/>
          <p:cNvSpPr txBox="1">
            <a:spLocks/>
          </p:cNvSpPr>
          <p:nvPr/>
        </p:nvSpPr>
        <p:spPr bwMode="auto">
          <a:xfrm>
            <a:off x="360363" y="2917825"/>
            <a:ext cx="8326437" cy="19970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chemeClr val="bg1"/>
                </a:solidFill>
                <a:latin typeface="Inconsolata" charset="0"/>
              </a:rPr>
              <a:t/>
            </a:r>
            <a:br>
              <a:rPr lang="en-US" altLang="es-EC" sz="1400">
                <a:solidFill>
                  <a:schemeClr val="bg1"/>
                </a:solidFill>
                <a:latin typeface="Inconsolata" charset="0"/>
              </a:rPr>
            </a:br>
            <a:r>
              <a:rPr lang="en-US" altLang="es-EC" sz="1400" i="1">
                <a:solidFill>
                  <a:srgbClr val="BFBFBF"/>
                </a:solidFill>
                <a:latin typeface="Inconsolata" charset="0"/>
              </a:rPr>
              <a:t>// how to use it </a:t>
            </a:r>
          </a:p>
          <a:p>
            <a:pPr eaLnBrk="1" hangingPunct="1"/>
            <a:r>
              <a:rPr lang="en-US" altLang="es-EC" sz="1400">
                <a:solidFill>
                  <a:schemeClr val="bg1"/>
                </a:solidFill>
                <a:latin typeface="Inconsolata" charset="0"/>
              </a:rPr>
              <a:t>var Button = require('ui/Button'); </a:t>
            </a:r>
          </a:p>
          <a:p>
            <a:pPr eaLnBrk="1" hangingPunct="1"/>
            <a:endParaRPr lang="en-US" altLang="es-EC" sz="1400">
              <a:solidFill>
                <a:schemeClr val="bg1"/>
              </a:solidFill>
              <a:latin typeface="Inconsolata" charset="0"/>
            </a:endParaRPr>
          </a:p>
          <a:p>
            <a:pPr eaLnBrk="1" hangingPunct="1"/>
            <a:r>
              <a:rPr lang="en-US" altLang="es-EC" sz="1400" i="1">
                <a:solidFill>
                  <a:srgbClr val="BFBFBF"/>
                </a:solidFill>
                <a:latin typeface="Inconsolata" charset="0"/>
              </a:rPr>
              <a:t>// now make some instances </a:t>
            </a:r>
          </a:p>
          <a:p>
            <a:pPr eaLnBrk="1" hangingPunct="1"/>
            <a:r>
              <a:rPr lang="en-US" altLang="es-EC" sz="1400">
                <a:solidFill>
                  <a:schemeClr val="bg1"/>
                </a:solidFill>
                <a:latin typeface="Inconsolata" charset="0"/>
              </a:rPr>
              <a:t>var button1 = new Button('foo'); </a:t>
            </a:r>
          </a:p>
          <a:p>
            <a:pPr eaLnBrk="1" hangingPunct="1"/>
            <a:r>
              <a:rPr lang="en-US" altLang="es-EC" sz="1400">
                <a:solidFill>
                  <a:schemeClr val="bg1"/>
                </a:solidFill>
                <a:latin typeface="Inconsolata" charset="0"/>
              </a:rPr>
              <a:t>var button2 = new Button('bar'); </a:t>
            </a:r>
            <a:br>
              <a:rPr lang="en-US" altLang="es-EC" sz="1400">
                <a:solidFill>
                  <a:schemeClr val="bg1"/>
                </a:solidFill>
                <a:latin typeface="Inconsolata" charset="0"/>
              </a:rPr>
            </a:br>
            <a:endParaRPr lang="es-EC"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Modules in </a:t>
            </a:r>
            <a:r>
              <a:rPr lang="es-EC" cap="small" dirty="0" err="1">
                <a:ea typeface="ＭＳ Ｐゴシック" charset="0"/>
              </a:rPr>
              <a:t>Titanium</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eaLnBrk="1" hangingPunct="1">
              <a:lnSpc>
                <a:spcPct val="80000"/>
              </a:lnSpc>
            </a:pPr>
            <a:r>
              <a:rPr lang="en-US" altLang="es-EC" sz="2600" smtClean="0">
                <a:latin typeface="Corbel" pitchFamily="34" charset="0"/>
              </a:rPr>
              <a:t>Caching — module isn't re-evaluated with subsequent require()'s</a:t>
            </a:r>
          </a:p>
          <a:p>
            <a:pPr eaLnBrk="1" hangingPunct="1">
              <a:lnSpc>
                <a:spcPct val="80000"/>
              </a:lnSpc>
            </a:pPr>
            <a:r>
              <a:rPr lang="en-US" altLang="es-EC" sz="2600" smtClean="0">
                <a:latin typeface="Corbel" pitchFamily="34" charset="0"/>
              </a:rPr>
              <a:t>Omit leading '/' </a:t>
            </a:r>
            <a:r>
              <a:rPr lang="en-US" altLang="es-EC" sz="2600" b="1" smtClean="0">
                <a:latin typeface="Corbel" pitchFamily="34" charset="0"/>
              </a:rPr>
              <a:t>... require('ui/somemodule')</a:t>
            </a:r>
          </a:p>
          <a:p>
            <a:pPr eaLnBrk="1" hangingPunct="1">
              <a:lnSpc>
                <a:spcPct val="80000"/>
              </a:lnSpc>
            </a:pPr>
            <a:r>
              <a:rPr lang="en-US" altLang="es-EC" sz="2600" smtClean="0">
                <a:latin typeface="Corbel" pitchFamily="34" charset="0"/>
              </a:rPr>
              <a:t>Paths are relative to Resources directory</a:t>
            </a:r>
          </a:p>
          <a:p>
            <a:pPr eaLnBrk="1" hangingPunct="1">
              <a:lnSpc>
                <a:spcPct val="80000"/>
              </a:lnSpc>
            </a:pPr>
            <a:r>
              <a:rPr lang="en-US" altLang="es-EC" sz="2600" smtClean="0">
                <a:latin typeface="Corbel" pitchFamily="34" charset="0"/>
              </a:rPr>
              <a:t>Pass in live data the module will need (e.g. a user object)</a:t>
            </a:r>
          </a:p>
          <a:p>
            <a:pPr eaLnBrk="1" hangingPunct="1">
              <a:lnSpc>
                <a:spcPct val="80000"/>
              </a:lnSpc>
            </a:pPr>
            <a:r>
              <a:rPr lang="en-US" altLang="es-EC" sz="2600" smtClean="0">
                <a:latin typeface="Corbel" pitchFamily="34" charset="0"/>
              </a:rPr>
              <a:t>Require in any libraries/modules the module will need (e.g. your database module)</a:t>
            </a:r>
          </a:p>
          <a:p>
            <a:pPr eaLnBrk="1" hangingPunct="1">
              <a:lnSpc>
                <a:spcPct val="80000"/>
              </a:lnSpc>
            </a:pPr>
            <a:r>
              <a:rPr lang="en-US" altLang="es-EC" sz="2600" smtClean="0">
                <a:latin typeface="Corbel" pitchFamily="34" charset="0"/>
              </a:rPr>
              <a:t>In Titanium, a module has access to its parent's global object -- but don't count on it</a:t>
            </a:r>
            <a:endParaRPr lang="es-EC" altLang="es-EC" sz="26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BEST PRACTICES</a:t>
            </a:r>
            <a:endParaRPr lang="en-US" altLang="es-EC" sz="4400" dirty="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Code</a:t>
            </a:r>
            <a:r>
              <a:rPr lang="es-EC" cap="small" dirty="0">
                <a:ea typeface="ＭＳ Ｐゴシック" charset="0"/>
              </a:rPr>
              <a:t> </a:t>
            </a:r>
            <a:r>
              <a:rPr lang="es-EC" cap="small" dirty="0" err="1">
                <a:ea typeface="ＭＳ Ｐゴシック" charset="0"/>
              </a:rPr>
              <a:t>for</a:t>
            </a:r>
            <a:r>
              <a:rPr lang="es-EC" cap="small" dirty="0">
                <a:ea typeface="ＭＳ Ｐゴシック" charset="0"/>
              </a:rPr>
              <a:t> </a:t>
            </a:r>
            <a:r>
              <a:rPr lang="es-EC" cap="small" dirty="0" err="1">
                <a:ea typeface="ＭＳ Ｐゴシック" charset="0"/>
              </a:rPr>
              <a:t>Readability</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58723" name="Content Placeholder 2"/>
          <p:cNvSpPr txBox="1">
            <a:spLocks/>
          </p:cNvSpPr>
          <p:nvPr/>
        </p:nvSpPr>
        <p:spPr bwMode="auto">
          <a:xfrm>
            <a:off x="4292600" y="1409700"/>
            <a:ext cx="4271963" cy="255746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a:solidFill>
                  <a:schemeClr val="bg1"/>
                </a:solidFill>
                <a:latin typeface="Inconsolata" charset="0"/>
              </a:rPr>
              <a:t>var a; </a:t>
            </a:r>
            <a:r>
              <a:rPr lang="es-EC" altLang="es-EC" i="1">
                <a:solidFill>
                  <a:srgbClr val="BFBFBF"/>
                </a:solidFill>
                <a:latin typeface="Inconsolata" charset="0"/>
              </a:rPr>
              <a:t>// not so good </a:t>
            </a:r>
          </a:p>
          <a:p>
            <a:pPr eaLnBrk="1" hangingPunct="1"/>
            <a:r>
              <a:rPr lang="es-EC" altLang="es-EC">
                <a:solidFill>
                  <a:schemeClr val="bg1"/>
                </a:solidFill>
                <a:latin typeface="Inconsolata" charset="0"/>
              </a:rPr>
              <a:t>var object_user_level_superadmin; // ugh </a:t>
            </a:r>
          </a:p>
          <a:p>
            <a:pPr eaLnBrk="1" hangingPunct="1"/>
            <a:r>
              <a:rPr lang="es-EC" altLang="es-EC">
                <a:solidFill>
                  <a:schemeClr val="bg1"/>
                </a:solidFill>
                <a:latin typeface="Inconsolata" charset="0"/>
              </a:rPr>
              <a:t>var admin; </a:t>
            </a:r>
            <a:r>
              <a:rPr lang="es-EC" altLang="es-EC" i="1">
                <a:solidFill>
                  <a:srgbClr val="BFBFBF"/>
                </a:solidFill>
                <a:latin typeface="Inconsolata" charset="0"/>
              </a:rPr>
              <a:t>// Goldilocks! </a:t>
            </a:r>
          </a:p>
          <a:p>
            <a:pPr eaLnBrk="1" hangingPunct="1"/>
            <a:endParaRPr lang="es-EC" altLang="es-EC">
              <a:solidFill>
                <a:schemeClr val="bg1"/>
              </a:solidFill>
              <a:latin typeface="Inconsolata" charset="0"/>
            </a:endParaRPr>
          </a:p>
          <a:p>
            <a:pPr eaLnBrk="1" hangingPunct="1"/>
            <a:r>
              <a:rPr lang="es-EC" altLang="es-EC">
                <a:solidFill>
                  <a:schemeClr val="bg1"/>
                </a:solidFill>
                <a:latin typeface="Inconsolata" charset="0"/>
              </a:rPr>
              <a:t>myFunc(1, 2, 1, 3); </a:t>
            </a:r>
            <a:r>
              <a:rPr lang="es-EC" altLang="es-EC" i="1">
                <a:solidFill>
                  <a:srgbClr val="BFBFBF"/>
                </a:solidFill>
                <a:latin typeface="Inconsolata" charset="0"/>
              </a:rPr>
              <a:t>// unclear </a:t>
            </a:r>
          </a:p>
          <a:p>
            <a:pPr eaLnBrk="1" hangingPunct="1"/>
            <a:r>
              <a:rPr lang="es-EC" altLang="es-EC">
                <a:solidFill>
                  <a:schemeClr val="bg1"/>
                </a:solidFill>
                <a:latin typeface="Inconsolata" charset="0"/>
              </a:rPr>
              <a:t>myFunc({ </a:t>
            </a:r>
          </a:p>
          <a:p>
            <a:pPr eaLnBrk="1" hangingPunct="1"/>
            <a:r>
              <a:rPr lang="es-EC" altLang="es-EC">
                <a:solidFill>
                  <a:schemeClr val="bg1"/>
                </a:solidFill>
                <a:latin typeface="Inconsolata" charset="0"/>
              </a:rPr>
              <a:t>     height: 1, width: 2, left: 1, right: 3 </a:t>
            </a:r>
          </a:p>
          <a:p>
            <a:pPr eaLnBrk="1" hangingPunct="1"/>
            <a:r>
              <a:rPr lang="es-EC" altLang="es-EC">
                <a:solidFill>
                  <a:schemeClr val="bg1"/>
                </a:solidFill>
                <a:latin typeface="Inconsolata" charset="0"/>
              </a:rPr>
              <a:t>}); </a:t>
            </a:r>
            <a:r>
              <a:rPr lang="es-EC" altLang="es-EC" i="1">
                <a:solidFill>
                  <a:srgbClr val="BFBFBF"/>
                </a:solidFill>
                <a:latin typeface="Inconsolata" charset="0"/>
              </a:rPr>
              <a:t>// much clearer </a:t>
            </a:r>
          </a:p>
          <a:p>
            <a:pPr eaLnBrk="1" hangingPunct="1"/>
            <a:endParaRPr lang="es-EC" altLang="es-EC">
              <a:solidFill>
                <a:schemeClr val="bg1"/>
              </a:solidFill>
              <a:latin typeface="Inconsolata" charset="0"/>
            </a:endParaRPr>
          </a:p>
        </p:txBody>
      </p:sp>
      <p:sp>
        <p:nvSpPr>
          <p:cNvPr id="158724" name="4 CuadroTexto"/>
          <p:cNvSpPr txBox="1">
            <a:spLocks noChangeArrowheads="1"/>
          </p:cNvSpPr>
          <p:nvPr/>
        </p:nvSpPr>
        <p:spPr bwMode="auto">
          <a:xfrm>
            <a:off x="360363" y="1416050"/>
            <a:ext cx="3683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a:solidFill>
                  <a:schemeClr val="bg1"/>
                </a:solidFill>
                <a:latin typeface="Inconsolata" charset="0"/>
              </a:rPr>
              <a:t>Naming variables and objects</a:t>
            </a:r>
          </a:p>
          <a:p>
            <a:pPr eaLnBrk="1" hangingPunct="1"/>
            <a:r>
              <a:rPr lang="en-US" altLang="es-EC">
                <a:solidFill>
                  <a:schemeClr val="bg1"/>
                </a:solidFill>
                <a:latin typeface="Inconsolata" charset="0"/>
              </a:rPr>
              <a:t>Spacing and indentation</a:t>
            </a:r>
          </a:p>
          <a:p>
            <a:pPr eaLnBrk="1" hangingPunct="1"/>
            <a:r>
              <a:rPr lang="en-US" altLang="es-EC">
                <a:solidFill>
                  <a:schemeClr val="bg1"/>
                </a:solidFill>
                <a:latin typeface="Inconsolata" charset="0"/>
              </a:rPr>
              <a:t>Pass {} rather than a list of arguments</a:t>
            </a:r>
          </a:p>
          <a:p>
            <a:pPr eaLnBrk="1" hangingPunct="1"/>
            <a:r>
              <a:rPr lang="en-US" altLang="es-EC">
                <a:solidFill>
                  <a:schemeClr val="bg1"/>
                </a:solidFill>
                <a:latin typeface="Inconsolata" charset="0"/>
              </a:rPr>
              <a:t>Comments</a:t>
            </a:r>
          </a:p>
          <a:p>
            <a:pPr eaLnBrk="1" hangingPunct="1"/>
            <a:r>
              <a:rPr lang="en-US" altLang="es-EC" sz="1200"/>
              <a:t>'</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Garbage</a:t>
            </a:r>
            <a:r>
              <a:rPr lang="es-EC" cap="small" dirty="0">
                <a:ea typeface="ＭＳ Ｐゴシック" charset="0"/>
              </a:rPr>
              <a:t> </a:t>
            </a:r>
            <a:r>
              <a:rPr lang="es-EC" cap="small" dirty="0" err="1">
                <a:ea typeface="ＭＳ Ｐゴシック" charset="0"/>
              </a:rPr>
              <a:t>Collection</a:t>
            </a:r>
            <a:endParaRPr lang="es-EC" dirty="0">
              <a:ea typeface="ＭＳ Ｐゴシック" charset="0"/>
            </a:endParaRPr>
          </a:p>
        </p:txBody>
      </p:sp>
      <p:sp>
        <p:nvSpPr>
          <p:cNvPr id="15974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Automatic via "mark &amp; sweep</a:t>
            </a:r>
            <a:r>
              <a:rPr lang="en-US" altLang="en-US" smtClean="0">
                <a:latin typeface="Corbel" pitchFamily="34" charset="0"/>
              </a:rPr>
              <a:t>“</a:t>
            </a:r>
            <a:endParaRPr lang="en-US" altLang="es-EC" smtClean="0">
              <a:latin typeface="Corbel" pitchFamily="34" charset="0"/>
            </a:endParaRPr>
          </a:p>
          <a:p>
            <a:pPr eaLnBrk="1" hangingPunct="1"/>
            <a:r>
              <a:rPr lang="en-US" altLang="es-EC" smtClean="0">
                <a:latin typeface="Corbel" pitchFamily="34" charset="0"/>
              </a:rPr>
              <a:t>Objects collected when no references remain</a:t>
            </a:r>
          </a:p>
          <a:p>
            <a:pPr eaLnBrk="1" hangingPunct="1"/>
            <a:r>
              <a:rPr lang="en-US" altLang="es-EC" smtClean="0">
                <a:latin typeface="Corbel" pitchFamily="34" charset="0"/>
              </a:rPr>
              <a:t>Nothing in the global space is ever collected!</a:t>
            </a:r>
          </a:p>
          <a:p>
            <a:pPr eaLnBrk="1" hangingPunct="1"/>
            <a:r>
              <a:rPr lang="en-US" altLang="es-EC" smtClean="0">
                <a:latin typeface="Corbel" pitchFamily="34" charset="0"/>
              </a:rPr>
              <a:t>"Force" collection by encapsulating within functions or modules that will go out of scope</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Avoiding</a:t>
            </a:r>
            <a:r>
              <a:rPr lang="es-EC" cap="small" dirty="0">
                <a:ea typeface="ＭＳ Ｐゴシック" charset="0"/>
              </a:rPr>
              <a:t> </a:t>
            </a:r>
            <a:r>
              <a:rPr lang="es-EC" cap="small" dirty="0" err="1">
                <a:ea typeface="ＭＳ Ｐゴシック" charset="0"/>
              </a:rPr>
              <a:t>Memory</a:t>
            </a:r>
            <a:r>
              <a:rPr lang="es-EC" cap="small" dirty="0">
                <a:ea typeface="ＭＳ Ｐゴシック" charset="0"/>
              </a:rPr>
              <a:t> </a:t>
            </a:r>
            <a:r>
              <a:rPr lang="es-EC" cap="small" dirty="0" err="1">
                <a:ea typeface="ＭＳ Ｐゴシック" charset="0"/>
              </a:rPr>
              <a:t>Leaks</a:t>
            </a:r>
            <a:endParaRPr lang="es-EC" dirty="0">
              <a:ea typeface="ＭＳ Ｐゴシック" charset="0"/>
            </a:endParaRPr>
          </a:p>
        </p:txBody>
      </p:sp>
      <p:sp>
        <p:nvSpPr>
          <p:cNvPr id="16077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Don't store variables in the global scope</a:t>
            </a:r>
          </a:p>
          <a:p>
            <a:pPr eaLnBrk="1" hangingPunct="1"/>
            <a:r>
              <a:rPr lang="en-US" altLang="es-EC" smtClean="0">
                <a:latin typeface="Corbel" pitchFamily="34" charset="0"/>
              </a:rPr>
              <a:t>Set objects = null when no longer needed</a:t>
            </a:r>
          </a:p>
          <a:p>
            <a:pPr eaLnBrk="1" hangingPunct="1"/>
            <a:r>
              <a:rPr lang="en-US" altLang="es-EC" smtClean="0">
                <a:latin typeface="Corbel" pitchFamily="34" charset="0"/>
              </a:rPr>
              <a:t>Watch for "hidden" references in functions, closures, event listeners, accidental global assignments</a:t>
            </a:r>
          </a:p>
          <a:p>
            <a:pPr eaLnBrk="1" hangingPunct="1"/>
            <a:r>
              <a:rPr lang="en-US" altLang="es-EC" smtClean="0">
                <a:latin typeface="Corbel" pitchFamily="34" charset="0"/>
              </a:rPr>
              <a:t>Profile your app</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Performant</a:t>
            </a:r>
            <a:r>
              <a:rPr lang="es-EC" cap="small" dirty="0">
                <a:ea typeface="ＭＳ Ｐゴシック" charset="0"/>
              </a:rPr>
              <a:t> </a:t>
            </a:r>
            <a:r>
              <a:rPr lang="es-EC" cap="small" dirty="0" err="1">
                <a:ea typeface="ＭＳ Ｐゴシック" charset="0"/>
              </a:rPr>
              <a:t>Coding</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eaLnBrk="1" hangingPunct="1">
              <a:lnSpc>
                <a:spcPct val="90000"/>
              </a:lnSpc>
            </a:pPr>
            <a:r>
              <a:rPr lang="en-US" altLang="es-EC" smtClean="0">
                <a:latin typeface="Corbel" pitchFamily="34" charset="0"/>
              </a:rPr>
              <a:t>Defer execution — load modules as needed &amp; don't Ti.include() code</a:t>
            </a:r>
          </a:p>
          <a:p>
            <a:pPr eaLnBrk="1" hangingPunct="1">
              <a:lnSpc>
                <a:spcPct val="90000"/>
              </a:lnSpc>
            </a:pPr>
            <a:r>
              <a:rPr lang="en-US" altLang="es-EC" smtClean="0">
                <a:latin typeface="Corbel" pitchFamily="34" charset="0"/>
              </a:rPr>
              <a:t>Modules cache code so it's not re-evaluated</a:t>
            </a:r>
          </a:p>
          <a:p>
            <a:pPr eaLnBrk="1" hangingPunct="1">
              <a:lnSpc>
                <a:spcPct val="90000"/>
              </a:lnSpc>
            </a:pPr>
            <a:r>
              <a:rPr lang="en-US" altLang="es-EC" smtClean="0">
                <a:latin typeface="Corbel" pitchFamily="34" charset="0"/>
              </a:rPr>
              <a:t>Avoid the global scope</a:t>
            </a:r>
          </a:p>
          <a:p>
            <a:pPr eaLnBrk="1" hangingPunct="1">
              <a:lnSpc>
                <a:spcPct val="90000"/>
              </a:lnSpc>
            </a:pPr>
            <a:r>
              <a:rPr lang="en-US" altLang="es-EC" smtClean="0">
                <a:latin typeface="Corbel" pitchFamily="34" charset="0"/>
              </a:rPr>
              <a:t>Use closures sparingly</a:t>
            </a:r>
          </a:p>
          <a:p>
            <a:pPr eaLnBrk="1" hangingPunct="1">
              <a:lnSpc>
                <a:spcPct val="90000"/>
              </a:lnSpc>
            </a:pPr>
            <a:r>
              <a:rPr lang="en-US" altLang="es-EC" smtClean="0">
                <a:latin typeface="Corbel" pitchFamily="34" charset="0"/>
              </a:rPr>
              <a:t>Avoid eval() and implicit evals</a:t>
            </a:r>
          </a:p>
          <a:p>
            <a:pPr eaLnBrk="1" hangingPunct="1">
              <a:lnSpc>
                <a:spcPct val="90000"/>
              </a:lnSpc>
            </a:pPr>
            <a:r>
              <a:rPr lang="en-US" altLang="es-EC" smtClean="0">
                <a:latin typeface="Corbel" pitchFamily="34" charset="0"/>
              </a:rPr>
              <a:t>Don't change data types stored in a variable</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Performant</a:t>
            </a:r>
            <a:r>
              <a:rPr lang="es-EC" cap="small" dirty="0">
                <a:ea typeface="ＭＳ Ｐゴシック" charset="0"/>
              </a:rPr>
              <a:t> </a:t>
            </a:r>
            <a:r>
              <a:rPr lang="es-EC" cap="small" dirty="0" err="1">
                <a:ea typeface="ＭＳ Ｐゴシック" charset="0"/>
              </a:rPr>
              <a:t>Loops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62819" name="Content Placeholder 2"/>
          <p:cNvSpPr txBox="1">
            <a:spLocks/>
          </p:cNvSpPr>
          <p:nvPr/>
        </p:nvSpPr>
        <p:spPr bwMode="auto">
          <a:xfrm>
            <a:off x="2874963" y="908050"/>
            <a:ext cx="4705350" cy="41306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i="1">
                <a:solidFill>
                  <a:srgbClr val="BFBFBF"/>
                </a:solidFill>
                <a:latin typeface="Inconsolata" charset="0"/>
              </a:rPr>
              <a:t>// with arr.length = 10000 </a:t>
            </a:r>
          </a:p>
          <a:p>
            <a:pPr eaLnBrk="1" hangingPunct="1"/>
            <a:r>
              <a:rPr lang="es-EC" altLang="es-EC" sz="1400">
                <a:solidFill>
                  <a:schemeClr val="bg1"/>
                </a:solidFill>
                <a:latin typeface="Inconsolata" charset="0"/>
              </a:rPr>
              <a:t>for(var i=0, j=arr.length; i &lt; j; i++) {} </a:t>
            </a:r>
          </a:p>
          <a:p>
            <a:pPr eaLnBrk="1" hangingPunct="1"/>
            <a:r>
              <a:rPr lang="es-EC" altLang="es-EC" sz="1400">
                <a:solidFill>
                  <a:schemeClr val="bg1"/>
                </a:solidFill>
                <a:latin typeface="Inconsolata" charset="0"/>
              </a:rPr>
              <a:t>// is faster than </a:t>
            </a:r>
          </a:p>
          <a:p>
            <a:pPr eaLnBrk="1" hangingPunct="1"/>
            <a:r>
              <a:rPr lang="es-EC" altLang="es-EC" sz="1400">
                <a:solidFill>
                  <a:schemeClr val="bg1"/>
                </a:solidFill>
                <a:latin typeface="Inconsolata" charset="0"/>
              </a:rPr>
              <a:t>for(var i=0; i &lt; arr.length; i++) {} </a:t>
            </a:r>
          </a:p>
          <a:p>
            <a:pPr eaLnBrk="1" hangingPunct="1"/>
            <a:endParaRPr lang="es-EC" altLang="es-EC" sz="1400">
              <a:solidFill>
                <a:schemeClr val="bg1"/>
              </a:solidFill>
              <a:latin typeface="Inconsolata" charset="0"/>
            </a:endParaRPr>
          </a:p>
          <a:p>
            <a:pPr eaLnBrk="1" hangingPunct="1"/>
            <a:r>
              <a:rPr lang="es-EC" altLang="es-EC" sz="1400">
                <a:solidFill>
                  <a:schemeClr val="bg1"/>
                </a:solidFill>
                <a:latin typeface="Inconsolata" charset="0"/>
              </a:rPr>
              <a:t>var foo = bar.someproperty.anotherproperty </a:t>
            </a:r>
          </a:p>
          <a:p>
            <a:pPr eaLnBrk="1" hangingPunct="1"/>
            <a:r>
              <a:rPr lang="es-EC" altLang="es-EC" sz="1400">
                <a:solidFill>
                  <a:schemeClr val="bg1"/>
                </a:solidFill>
                <a:latin typeface="Inconsolata" charset="0"/>
              </a:rPr>
              <a:t>while(foo &lt; 10) { } </a:t>
            </a:r>
          </a:p>
          <a:p>
            <a:pPr eaLnBrk="1" hangingPunct="1"/>
            <a:r>
              <a:rPr lang="es-EC" altLang="es-EC" sz="1400" i="1">
                <a:solidFill>
                  <a:srgbClr val="BFBFBF"/>
                </a:solidFill>
                <a:latin typeface="Inconsolata" charset="0"/>
              </a:rPr>
              <a:t>// faster than </a:t>
            </a:r>
          </a:p>
          <a:p>
            <a:pPr eaLnBrk="1" hangingPunct="1"/>
            <a:r>
              <a:rPr lang="es-EC" altLang="es-EC" sz="1400">
                <a:solidFill>
                  <a:schemeClr val="bg1"/>
                </a:solidFill>
                <a:latin typeface="Inconsolata" charset="0"/>
              </a:rPr>
              <a:t>while(bar.someproperty.anotherproperty &lt; 10) { } </a:t>
            </a:r>
          </a:p>
          <a:p>
            <a:pPr eaLnBrk="1" hangingPunct="1"/>
            <a:endParaRPr lang="es-EC" altLang="es-EC" sz="1400">
              <a:solidFill>
                <a:schemeClr val="bg1"/>
              </a:solidFill>
              <a:latin typeface="Inconsolata" charset="0"/>
            </a:endParaRPr>
          </a:p>
          <a:p>
            <a:pPr eaLnBrk="1" hangingPunct="1"/>
            <a:r>
              <a:rPr lang="es-EC" altLang="es-EC" sz="1400">
                <a:solidFill>
                  <a:schemeClr val="bg1"/>
                </a:solidFill>
                <a:latin typeface="Inconsolata" charset="0"/>
              </a:rPr>
              <a:t>for(var i=0; i &lt; 100; i++) { </a:t>
            </a:r>
          </a:p>
          <a:p>
            <a:pPr eaLnBrk="1" hangingPunct="1"/>
            <a:r>
              <a:rPr lang="es-EC" altLang="es-EC" sz="1400">
                <a:solidFill>
                  <a:schemeClr val="bg1"/>
                </a:solidFill>
                <a:latin typeface="Inconsolata" charset="0"/>
              </a:rPr>
              <a:t>     someVal = (a &lt; b) ? a : b; </a:t>
            </a:r>
          </a:p>
          <a:p>
            <a:pPr eaLnBrk="1" hangingPunct="1"/>
            <a:r>
              <a:rPr lang="es-EC" altLang="es-EC" sz="1400">
                <a:solidFill>
                  <a:schemeClr val="bg1"/>
                </a:solidFill>
                <a:latin typeface="Inconsolata" charset="0"/>
              </a:rPr>
              <a:t>     </a:t>
            </a:r>
            <a:r>
              <a:rPr lang="es-EC" altLang="es-EC" sz="1400" i="1">
                <a:solidFill>
                  <a:srgbClr val="BFBFBF"/>
                </a:solidFill>
                <a:latin typeface="Inconsolata" charset="0"/>
              </a:rPr>
              <a:t>// is a tiny bit faster than </a:t>
            </a:r>
          </a:p>
          <a:p>
            <a:pPr eaLnBrk="1" hangingPunct="1"/>
            <a:r>
              <a:rPr lang="es-EC" altLang="es-EC" sz="1400">
                <a:solidFill>
                  <a:schemeClr val="bg1"/>
                </a:solidFill>
                <a:latin typeface="Inconsolata" charset="0"/>
              </a:rPr>
              <a:t>     someVal = Math.min(a,b); </a:t>
            </a:r>
          </a:p>
          <a:p>
            <a:pPr eaLnBrk="1" hangingPunct="1"/>
            <a:endParaRPr lang="es-EC" altLang="es-EC" sz="1400">
              <a:solidFill>
                <a:schemeClr val="bg1"/>
              </a:solidFill>
              <a:latin typeface="Inconsolata" charset="0"/>
            </a:endParaRPr>
          </a:p>
          <a:p>
            <a:pPr eaLnBrk="1" hangingPunct="1"/>
            <a:r>
              <a:rPr lang="es-EC" altLang="es-EC" sz="1400">
                <a:solidFill>
                  <a:schemeClr val="bg1"/>
                </a:solidFill>
                <a:latin typeface="Inconsolata" charset="0"/>
              </a:rPr>
              <a:t>      arr[arr.length] = newMember </a:t>
            </a:r>
          </a:p>
          <a:p>
            <a:pPr eaLnBrk="1" hangingPunct="1"/>
            <a:r>
              <a:rPr lang="es-EC" altLang="es-EC" sz="1400">
                <a:solidFill>
                  <a:schemeClr val="bg1"/>
                </a:solidFill>
                <a:latin typeface="Inconsolata" charset="0"/>
              </a:rPr>
              <a:t>      </a:t>
            </a:r>
            <a:r>
              <a:rPr lang="es-EC" altLang="es-EC" sz="1400" i="1">
                <a:solidFill>
                  <a:srgbClr val="BFBFBF"/>
                </a:solidFill>
                <a:latin typeface="Inconsolata" charset="0"/>
              </a:rPr>
              <a:t>// is faster than </a:t>
            </a:r>
          </a:p>
          <a:p>
            <a:pPr eaLnBrk="1" hangingPunct="1"/>
            <a:r>
              <a:rPr lang="es-EC" altLang="es-EC" sz="1400">
                <a:solidFill>
                  <a:schemeClr val="bg1"/>
                </a:solidFill>
                <a:latin typeface="Inconsolata" charset="0"/>
              </a:rPr>
              <a:t>      arr.push(newMember) </a:t>
            </a:r>
          </a:p>
          <a:p>
            <a:pPr eaLnBrk="1" hangingPunct="1"/>
            <a:r>
              <a:rPr lang="es-EC" altLang="es-EC" sz="1400">
                <a:solidFill>
                  <a:schemeClr val="bg1"/>
                </a:solidFill>
                <a:latin typeface="Inconsolata" charset="0"/>
              </a:rPr>
              <a:t>} </a:t>
            </a:r>
          </a:p>
        </p:txBody>
      </p:sp>
      <p:sp>
        <p:nvSpPr>
          <p:cNvPr id="162820" name="4 CuadroTexto"/>
          <p:cNvSpPr txBox="1">
            <a:spLocks noChangeArrowheads="1"/>
          </p:cNvSpPr>
          <p:nvPr/>
        </p:nvSpPr>
        <p:spPr bwMode="auto">
          <a:xfrm>
            <a:off x="0" y="908050"/>
            <a:ext cx="28035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Set upper bound before loop</a:t>
            </a:r>
          </a:p>
          <a:p>
            <a:pPr eaLnBrk="1" hangingPunct="1">
              <a:buFont typeface="Arial" pitchFamily="34" charset="0"/>
              <a:buChar char="•"/>
            </a:pPr>
            <a:r>
              <a:rPr lang="en-US" altLang="es-EC" sz="1400">
                <a:solidFill>
                  <a:schemeClr val="bg1"/>
                </a:solidFill>
                <a:latin typeface="Inconsolata" charset="0"/>
              </a:rPr>
              <a:t>For/in loops slower than for or while</a:t>
            </a:r>
          </a:p>
          <a:p>
            <a:pPr eaLnBrk="1" hangingPunct="1">
              <a:buFont typeface="Arial" pitchFamily="34" charset="0"/>
              <a:buChar char="•"/>
            </a:pPr>
            <a:r>
              <a:rPr lang="en-US" altLang="es-EC" sz="1400">
                <a:solidFill>
                  <a:schemeClr val="bg1"/>
                </a:solidFill>
                <a:latin typeface="Inconsolata" charset="0"/>
              </a:rPr>
              <a:t>Define local references</a:t>
            </a:r>
          </a:p>
          <a:p>
            <a:pPr eaLnBrk="1" hangingPunct="1">
              <a:buFont typeface="Arial" pitchFamily="34" charset="0"/>
              <a:buChar char="•"/>
            </a:pPr>
            <a:r>
              <a:rPr lang="en-US" altLang="es-EC" sz="1400">
                <a:solidFill>
                  <a:schemeClr val="bg1"/>
                </a:solidFill>
                <a:latin typeface="Inconsolata" charset="0"/>
              </a:rPr>
              <a:t>Operators a little faster than functions'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85000" lnSpcReduction="20000"/>
          </a:bodyPr>
          <a:lstStyle/>
          <a:p>
            <a:pPr marL="0" indent="0" algn="ctr" eaLnBrk="1" hangingPunct="1">
              <a:buFontTx/>
              <a:buNone/>
              <a:defRPr/>
            </a:pPr>
            <a:r>
              <a:rPr lang="en-US" dirty="0">
                <a:ea typeface="ＭＳ Ｐゴシック" charset="0"/>
              </a:rPr>
              <a:t>In this lesson, you:</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Examined JavaScript language basics</a:t>
            </a:r>
          </a:p>
          <a:p>
            <a:pPr eaLnBrk="1" hangingPunct="1">
              <a:defRPr/>
            </a:pPr>
            <a:r>
              <a:rPr lang="en-US" dirty="0">
                <a:ea typeface="ＭＳ Ｐゴシック" charset="0"/>
              </a:rPr>
              <a:t>Gained an understanding of variables and scope</a:t>
            </a:r>
          </a:p>
          <a:p>
            <a:pPr eaLnBrk="1" hangingPunct="1">
              <a:defRPr/>
            </a:pPr>
            <a:r>
              <a:rPr lang="en-US" dirty="0">
                <a:ea typeface="ＭＳ Ｐゴシック" charset="0"/>
              </a:rPr>
              <a:t>Learned how to create and use functions</a:t>
            </a:r>
          </a:p>
          <a:p>
            <a:pPr eaLnBrk="1" hangingPunct="1">
              <a:defRPr/>
            </a:pPr>
            <a:r>
              <a:rPr lang="en-US" dirty="0">
                <a:ea typeface="ＭＳ Ｐゴシック" charset="0"/>
              </a:rPr>
              <a:t>Learned how to create and use objects and manage inheritance</a:t>
            </a:r>
          </a:p>
          <a:p>
            <a:pPr eaLnBrk="1" hangingPunct="1">
              <a:defRPr/>
            </a:pPr>
            <a:r>
              <a:rPr lang="en-US" dirty="0">
                <a:ea typeface="ＭＳ Ｐゴシック" charset="0"/>
              </a:rPr>
              <a:t>Examined </a:t>
            </a:r>
            <a:r>
              <a:rPr lang="en-US" dirty="0" err="1">
                <a:ea typeface="ＭＳ Ｐゴシック" charset="0"/>
              </a:rPr>
              <a:t>CommonJS</a:t>
            </a:r>
            <a:r>
              <a:rPr lang="en-US" dirty="0">
                <a:ea typeface="ＭＳ Ｐゴシック" charset="0"/>
              </a:rPr>
              <a:t> modules</a:t>
            </a:r>
          </a:p>
          <a:p>
            <a:pPr eaLnBrk="1" hangingPunct="1">
              <a:defRPr/>
            </a:pPr>
            <a:r>
              <a:rPr lang="en-US" dirty="0">
                <a:ea typeface="ＭＳ Ｐゴシック" charset="0"/>
              </a:rPr>
              <a:t>Examined code that implements JavaScript best </a:t>
            </a:r>
            <a:r>
              <a:rPr lang="en-US" dirty="0" smtClean="0">
                <a:ea typeface="ＭＳ Ｐゴシック" charset="0"/>
              </a:rPr>
              <a:t>practices</a:t>
            </a:r>
            <a:endParaRPr lang="en-US"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GETTING STARTED</a:t>
            </a:r>
            <a:endParaRPr lang="en-US" cap="small" dirty="0">
              <a:ea typeface="ＭＳ Ｐゴシック"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6875" y="184150"/>
            <a:ext cx="8229600" cy="363538"/>
          </a:xfrm>
        </p:spPr>
        <p:txBody>
          <a:bodyPr/>
          <a:lstStyle/>
          <a:p>
            <a:pPr eaLnBrk="1" hangingPunct="1">
              <a:defRPr/>
            </a:pPr>
            <a:r>
              <a:rPr lang="es-EC" cap="small" dirty="0">
                <a:ea typeface="ＭＳ Ｐゴシック" charset="0"/>
              </a:rPr>
              <a:t>Q&amp;A</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Lab</a:t>
            </a:r>
            <a:r>
              <a:rPr lang="es-EC" cap="small" dirty="0">
                <a:ea typeface="ＭＳ Ｐゴシック" charset="0"/>
              </a:rPr>
              <a:t> </a:t>
            </a:r>
            <a:r>
              <a:rPr lang="es-EC" cap="small" dirty="0" err="1">
                <a:ea typeface="ＭＳ Ｐゴシック" charset="0"/>
              </a:rPr>
              <a:t>Objectives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lnSpc>
                <a:spcPct val="80000"/>
              </a:lnSpc>
              <a:buFontTx/>
              <a:buNone/>
            </a:pPr>
            <a:r>
              <a:rPr lang="en-US" altLang="es-EC" sz="1800" smtClean="0">
                <a:latin typeface="Corbel" pitchFamily="34" charset="0"/>
              </a:rPr>
              <a:t>In this lab, you will:</a:t>
            </a:r>
          </a:p>
          <a:p>
            <a:pPr marL="0" indent="0" algn="ctr" eaLnBrk="1" hangingPunct="1">
              <a:lnSpc>
                <a:spcPct val="80000"/>
              </a:lnSpc>
              <a:buFontTx/>
              <a:buNone/>
            </a:pPr>
            <a:endParaRPr lang="en-US" altLang="es-EC" sz="1800" smtClean="0">
              <a:latin typeface="Corbel" pitchFamily="34" charset="0"/>
            </a:endParaRPr>
          </a:p>
          <a:p>
            <a:pPr marL="0" indent="0" eaLnBrk="1" hangingPunct="1">
              <a:lnSpc>
                <a:spcPct val="80000"/>
              </a:lnSpc>
            </a:pPr>
            <a:r>
              <a:rPr lang="en-US" altLang="es-EC" sz="1800" smtClean="0">
                <a:latin typeface="Corbel" pitchFamily="34" charset="0"/>
              </a:rPr>
              <a:t>Take the "JavaScript Scope Quiz"</a:t>
            </a:r>
            <a:br>
              <a:rPr lang="en-US" altLang="es-EC" sz="1800" smtClean="0">
                <a:latin typeface="Corbel" pitchFamily="34" charset="0"/>
              </a:rPr>
            </a:br>
            <a:r>
              <a:rPr lang="en-US" altLang="es-EC" sz="1800" smtClean="0">
                <a:latin typeface="Corbel" pitchFamily="34" charset="0"/>
              </a:rPr>
              <a:t>    </a:t>
            </a:r>
            <a:r>
              <a:rPr lang="en-US" altLang="es-EC" sz="1800" smtClean="0">
                <a:latin typeface="Corbel" pitchFamily="34" charset="0"/>
                <a:hlinkClick r:id="rId2"/>
              </a:rPr>
              <a:t>http://madebyknight.com/javascript-scope/</a:t>
            </a:r>
            <a:endParaRPr lang="en-US" altLang="es-EC" sz="1800" smtClean="0">
              <a:latin typeface="Corbel" pitchFamily="34" charset="0"/>
            </a:endParaRPr>
          </a:p>
          <a:p>
            <a:pPr marL="0" indent="0" eaLnBrk="1" hangingPunct="1">
              <a:lnSpc>
                <a:spcPct val="80000"/>
              </a:lnSpc>
            </a:pPr>
            <a:r>
              <a:rPr lang="en-US" altLang="es-EC" sz="1800" smtClean="0">
                <a:latin typeface="Corbel" pitchFamily="34" charset="0"/>
              </a:rPr>
              <a:t>Homework: Take Baranovskiy</a:t>
            </a:r>
            <a:r>
              <a:rPr lang="en-US" altLang="en-US" sz="1800" smtClean="0">
                <a:latin typeface="Corbel" pitchFamily="34" charset="0"/>
              </a:rPr>
              <a:t>’</a:t>
            </a:r>
            <a:r>
              <a:rPr lang="en-US" altLang="es-EC" sz="1800" smtClean="0">
                <a:latin typeface="Corbel" pitchFamily="34" charset="0"/>
              </a:rPr>
              <a:t>s JavaScript quiz</a:t>
            </a:r>
            <a:br>
              <a:rPr lang="en-US" altLang="es-EC" sz="1800" smtClean="0">
                <a:latin typeface="Corbel" pitchFamily="34" charset="0"/>
              </a:rPr>
            </a:br>
            <a:r>
              <a:rPr lang="en-US" altLang="es-EC" sz="1800" smtClean="0">
                <a:latin typeface="Corbel" pitchFamily="34" charset="0"/>
              </a:rPr>
              <a:t>    </a:t>
            </a:r>
            <a:r>
              <a:rPr lang="en-US" altLang="es-EC" sz="1800" smtClean="0">
                <a:latin typeface="Corbel" pitchFamily="34" charset="0"/>
                <a:hlinkClick r:id="rId3"/>
              </a:rPr>
              <a:t>http://dmitry.baranovskiy.com/post/91403200</a:t>
            </a:r>
            <a:r>
              <a:rPr lang="en-US" altLang="es-EC" sz="1800" smtClean="0">
                <a:latin typeface="Corbel" pitchFamily="34" charset="0"/>
              </a:rPr>
              <a:t/>
            </a:r>
            <a:br>
              <a:rPr lang="en-US" altLang="es-EC" sz="1800" smtClean="0">
                <a:latin typeface="Corbel" pitchFamily="34" charset="0"/>
              </a:rPr>
            </a:br>
            <a:r>
              <a:rPr lang="en-US" altLang="es-EC" sz="1800" smtClean="0">
                <a:latin typeface="Corbel" pitchFamily="34" charset="0"/>
              </a:rPr>
              <a:t>    See </a:t>
            </a:r>
            <a:r>
              <a:rPr lang="en-US" altLang="es-EC" sz="1800" smtClean="0">
                <a:latin typeface="Corbel" pitchFamily="34" charset="0"/>
                <a:hlinkClick r:id="rId4"/>
              </a:rPr>
              <a:t>www.nczonline.net/blog/2010/01/26/answering-</a:t>
            </a:r>
            <a:r>
              <a:rPr lang="en-US" altLang="es-EC" sz="1800" smtClean="0">
                <a:latin typeface="Corbel" pitchFamily="34" charset="0"/>
              </a:rPr>
              <a:t>  </a:t>
            </a:r>
          </a:p>
          <a:p>
            <a:pPr marL="0" indent="0" eaLnBrk="1" hangingPunct="1">
              <a:lnSpc>
                <a:spcPct val="80000"/>
              </a:lnSpc>
              <a:buFontTx/>
              <a:buNone/>
            </a:pPr>
            <a:r>
              <a:rPr lang="en-US" altLang="es-EC" sz="1800" smtClean="0">
                <a:latin typeface="Corbel" pitchFamily="34" charset="0"/>
              </a:rPr>
              <a:t>         baranovskiys-javascript-quiz/ for answers</a:t>
            </a:r>
          </a:p>
          <a:p>
            <a:pPr marL="0" indent="0" eaLnBrk="1" hangingPunct="1">
              <a:lnSpc>
                <a:spcPct val="80000"/>
              </a:lnSpc>
            </a:pPr>
            <a:r>
              <a:rPr lang="en-US" altLang="es-EC" sz="1800" smtClean="0">
                <a:latin typeface="Corbel" pitchFamily="34" charset="0"/>
              </a:rPr>
              <a:t>Homework: Work through John Resig's Learning JavaScript tutorial</a:t>
            </a:r>
            <a:br>
              <a:rPr lang="en-US" altLang="es-EC" sz="1800" smtClean="0">
                <a:latin typeface="Corbel" pitchFamily="34" charset="0"/>
              </a:rPr>
            </a:br>
            <a:r>
              <a:rPr lang="en-US" altLang="es-EC" sz="1800" smtClean="0">
                <a:latin typeface="Corbel" pitchFamily="34" charset="0"/>
              </a:rPr>
              <a:t>    </a:t>
            </a:r>
            <a:r>
              <a:rPr lang="en-US" altLang="es-EC" sz="1800" smtClean="0">
                <a:latin typeface="Corbel" pitchFamily="34" charset="0"/>
                <a:hlinkClick r:id="rId5"/>
              </a:rPr>
              <a:t>http://ejohn.org/apps/learn/</a:t>
            </a:r>
            <a:endParaRPr lang="en-US" altLang="es-EC" sz="1800" smtClean="0">
              <a:latin typeface="Corbel" pitchFamily="34" charset="0"/>
            </a:endParaRPr>
          </a:p>
          <a:p>
            <a:pPr marL="0" indent="0" eaLnBrk="1" hangingPunct="1">
              <a:lnSpc>
                <a:spcPct val="80000"/>
              </a:lnSpc>
              <a:buFontTx/>
              <a:buNone/>
            </a:pPr>
            <a:endParaRPr lang="en-US" altLang="es-EC" sz="1800" smtClean="0">
              <a:latin typeface="Corbel" pitchFamily="34" charset="0"/>
            </a:endParaRPr>
          </a:p>
          <a:p>
            <a:pPr marL="0" indent="0" algn="ctr" eaLnBrk="1" hangingPunct="1">
              <a:lnSpc>
                <a:spcPct val="80000"/>
              </a:lnSpc>
              <a:buFontTx/>
              <a:buNone/>
            </a:pPr>
            <a:r>
              <a:rPr lang="en-US" altLang="es-EC" sz="1800" smtClean="0">
                <a:latin typeface="Corbel" pitchFamily="34" charset="0"/>
              </a:rPr>
              <a:t>Tips: Use http://jsbin.com/ with the HTML pane off; and JavaScript, Console, &amp; Output panes on to test code</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User</a:t>
            </a:r>
            <a:r>
              <a:rPr lang="es-EC" cap="small" dirty="0">
                <a:ea typeface="ＭＳ Ｐゴシック" charset="0"/>
              </a:rPr>
              <a:t> Interface</a:t>
            </a:r>
            <a:endParaRPr lang="en-US" dirty="0">
              <a:latin typeface="Corbel" charset="0"/>
              <a:ea typeface="ＭＳ Ｐゴシック" charset="0"/>
              <a:cs typeface="Corbel"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endParaRPr lang="es-EC" dirty="0">
              <a:ea typeface="ＭＳ Ｐゴシック" charset="0"/>
            </a:endParaRPr>
          </a:p>
        </p:txBody>
      </p:sp>
      <p:sp>
        <p:nvSpPr>
          <p:cNvPr id="167938"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Explore the components used to create your UI</a:t>
            </a:r>
          </a:p>
          <a:p>
            <a:pPr eaLnBrk="1" hangingPunct="1"/>
            <a:r>
              <a:rPr lang="en-US" altLang="es-EC" smtClean="0">
                <a:latin typeface="Corbel" pitchFamily="34" charset="0"/>
              </a:rPr>
              <a:t>Learn your options for UI layout and component positioning</a:t>
            </a:r>
          </a:p>
          <a:p>
            <a:pPr eaLnBrk="1" hangingPunct="1"/>
            <a:r>
              <a:rPr lang="en-US" altLang="es-EC" smtClean="0">
                <a:latin typeface="Corbel" pitchFamily="34" charset="0"/>
              </a:rPr>
              <a:t>Handle user and non-user generated events</a:t>
            </a:r>
          </a:p>
          <a:p>
            <a:pPr eaLnBrk="1" hangingPunct="1"/>
            <a:r>
              <a:rPr lang="en-US" altLang="es-EC" smtClean="0">
                <a:latin typeface="Corbel" pitchFamily="34" charset="0"/>
              </a:rPr>
              <a:t>Learn how to set your app's icon &amp; splash screens, and internationalize your app</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UI COMPONENTS</a:t>
            </a:r>
            <a:r>
              <a:rPr lang="en-US" altLang="es-EC" sz="4400" smtClean="0">
                <a:latin typeface="Open Sans" charset="0"/>
              </a:rPr>
              <a:t/>
            </a:r>
            <a:br>
              <a:rPr lang="en-US" altLang="es-EC" sz="4400" smtClean="0">
                <a:latin typeface="Open Sans" charset="0"/>
              </a:rPr>
            </a:br>
            <a:endParaRPr lang="en-US"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Controls</a:t>
            </a:r>
            <a:endParaRPr lang="es-EC" dirty="0">
              <a:ea typeface="ＭＳ Ｐゴシック" charset="0"/>
            </a:endParaRPr>
          </a:p>
        </p:txBody>
      </p:sp>
      <p:sp>
        <p:nvSpPr>
          <p:cNvPr id="16998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Windows and Views</a:t>
            </a:r>
          </a:p>
          <a:p>
            <a:pPr eaLnBrk="1" hangingPunct="1"/>
            <a:r>
              <a:rPr lang="en-US" altLang="es-EC" smtClean="0">
                <a:latin typeface="Corbel" pitchFamily="34" charset="0"/>
              </a:rPr>
              <a:t>Labels</a:t>
            </a:r>
          </a:p>
          <a:p>
            <a:pPr eaLnBrk="1" hangingPunct="1"/>
            <a:r>
              <a:rPr lang="en-US" altLang="es-EC" smtClean="0">
                <a:latin typeface="Corbel" pitchFamily="34" charset="0"/>
              </a:rPr>
              <a:t>ImageViews</a:t>
            </a:r>
          </a:p>
          <a:p>
            <a:pPr eaLnBrk="1" hangingPunct="1"/>
            <a:r>
              <a:rPr lang="en-US" altLang="es-EC" smtClean="0">
                <a:latin typeface="Corbel" pitchFamily="34" charset="0"/>
              </a:rPr>
              <a:t>Buttons, Text Fields, Text Areas</a:t>
            </a:r>
          </a:p>
          <a:p>
            <a:pPr eaLnBrk="1" hangingPunct="1"/>
            <a:r>
              <a:rPr lang="en-US" altLang="es-EC" smtClean="0">
                <a:latin typeface="Corbel" pitchFamily="34" charset="0"/>
              </a:rPr>
              <a:t>Navigation controls -- tabs, split windows, etc.</a:t>
            </a:r>
          </a:p>
          <a:p>
            <a:pPr eaLnBrk="1" hangingPunct="1"/>
            <a:r>
              <a:rPr lang="en-US" altLang="es-EC" smtClean="0">
                <a:latin typeface="Corbel" pitchFamily="34" charset="0"/>
              </a:rPr>
              <a:t>Media-related (video or audio players)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Windows &amp; </a:t>
            </a:r>
            <a:r>
              <a:rPr lang="es-EC" cap="small" dirty="0" err="1">
                <a:ea typeface="ＭＳ Ｐゴシック" charset="0"/>
              </a:rPr>
              <a:t>Views</a:t>
            </a:r>
            <a:endParaRPr lang="es-EC" dirty="0">
              <a:ea typeface="ＭＳ Ｐゴシック" charset="0"/>
            </a:endParaRPr>
          </a:p>
        </p:txBody>
      </p:sp>
      <p:sp>
        <p:nvSpPr>
          <p:cNvPr id="17101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'Containers' to hold other components</a:t>
            </a:r>
          </a:p>
          <a:p>
            <a:pPr eaLnBrk="1" hangingPunct="1"/>
            <a:r>
              <a:rPr lang="en-US" altLang="es-EC" smtClean="0">
                <a:latin typeface="Corbel" pitchFamily="34" charset="0"/>
              </a:rPr>
              <a:t>Windows = full screen (usually)</a:t>
            </a:r>
          </a:p>
          <a:p>
            <a:pPr eaLnBrk="1" hangingPunct="1"/>
            <a:r>
              <a:rPr lang="en-US" altLang="es-EC" smtClean="0">
                <a:latin typeface="Corbel" pitchFamily="34" charset="0"/>
              </a:rPr>
              <a:t>Views = portion of the screen (like a </a:t>
            </a:r>
            <a:r>
              <a:rPr lang="en-US" altLang="es-EC" b="1" smtClean="0">
                <a:latin typeface="Corbel" pitchFamily="34" charset="0"/>
              </a:rPr>
              <a:t>&lt;div&gt;</a:t>
            </a:r>
            <a:r>
              <a:rPr lang="en-US" altLang="es-EC" smtClean="0">
                <a:latin typeface="Corbel" pitchFamily="34" charset="0"/>
              </a:rPr>
              <a:t>)</a:t>
            </a:r>
          </a:p>
          <a:p>
            <a:pPr eaLnBrk="1" hangingPunct="1"/>
            <a:r>
              <a:rPr lang="en-US" altLang="es-EC" smtClean="0">
                <a:latin typeface="Corbel" pitchFamily="34" charset="0"/>
              </a:rPr>
              <a:t>Every app has at least one window</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View </a:t>
            </a:r>
            <a:r>
              <a:rPr lang="es-EC" cap="small" dirty="0" err="1">
                <a:ea typeface="ＭＳ Ｐゴシック" charset="0"/>
              </a:rPr>
              <a:t>Hierarchy</a:t>
            </a:r>
            <a:r>
              <a:rPr lang="es-EC" cap="small" dirty="0">
                <a:ea typeface="ＭＳ Ｐゴシック" charset="0"/>
              </a:rPr>
              <a:t> - </a:t>
            </a:r>
            <a:r>
              <a:rPr lang="es-EC" cap="small" dirty="0" err="1">
                <a:ea typeface="ＭＳ Ｐゴシック" charset="0"/>
              </a:rPr>
              <a:t>Window-based</a:t>
            </a:r>
            <a:r>
              <a:rPr lang="es-EC" cap="small" dirty="0">
                <a:ea typeface="ＭＳ Ｐゴシック" charset="0"/>
              </a:rPr>
              <a:t> apps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72035" name="4 CuadroTexto"/>
          <p:cNvSpPr txBox="1">
            <a:spLocks noChangeArrowheads="1"/>
          </p:cNvSpPr>
          <p:nvPr/>
        </p:nvSpPr>
        <p:spPr bwMode="auto">
          <a:xfrm>
            <a:off x="4291013" y="1084263"/>
            <a:ext cx="33877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a:solidFill>
                  <a:schemeClr val="bg1"/>
                </a:solidFill>
                <a:latin typeface="Inconsolata" charset="0"/>
              </a:rPr>
              <a:t>Single window (no tabs)</a:t>
            </a:r>
          </a:p>
          <a:p>
            <a:pPr eaLnBrk="1" hangingPunct="1"/>
            <a:r>
              <a:rPr lang="en-US" altLang="es-EC">
                <a:solidFill>
                  <a:schemeClr val="bg1"/>
                </a:solidFill>
                <a:latin typeface="Inconsolata" charset="0"/>
              </a:rPr>
              <a:t>Views inside window or other views</a:t>
            </a:r>
          </a:p>
        </p:txBody>
      </p:sp>
      <p:sp>
        <p:nvSpPr>
          <p:cNvPr id="172036" name="Content Placeholder 2"/>
          <p:cNvSpPr txBox="1">
            <a:spLocks/>
          </p:cNvSpPr>
          <p:nvPr/>
        </p:nvSpPr>
        <p:spPr bwMode="auto">
          <a:xfrm>
            <a:off x="4425950" y="2070100"/>
            <a:ext cx="3252788" cy="18716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a:solidFill>
                  <a:schemeClr val="bg1"/>
                </a:solidFill>
                <a:latin typeface="Inconsolata" charset="0"/>
              </a:rPr>
              <a:t>&lt;Alloy&gt;</a:t>
            </a:r>
          </a:p>
          <a:p>
            <a:pPr eaLnBrk="1" hangingPunct="1"/>
            <a:r>
              <a:rPr lang="en-US" altLang="es-EC">
                <a:solidFill>
                  <a:schemeClr val="bg1"/>
                </a:solidFill>
                <a:latin typeface="Inconsolata" charset="0"/>
              </a:rPr>
              <a:t>     &lt;Window&gt; </a:t>
            </a:r>
          </a:p>
          <a:p>
            <a:pPr eaLnBrk="1" hangingPunct="1"/>
            <a:r>
              <a:rPr lang="en-US" altLang="es-EC">
                <a:solidFill>
                  <a:schemeClr val="bg1"/>
                </a:solidFill>
                <a:latin typeface="Inconsolata" charset="0"/>
              </a:rPr>
              <a:t>            &lt;View&gt;</a:t>
            </a:r>
          </a:p>
          <a:p>
            <a:pPr eaLnBrk="1" hangingPunct="1"/>
            <a:r>
              <a:rPr lang="en-US" altLang="es-EC">
                <a:solidFill>
                  <a:schemeClr val="bg1"/>
                </a:solidFill>
                <a:latin typeface="Inconsolata" charset="0"/>
              </a:rPr>
              <a:t>		&lt;Button /&gt;</a:t>
            </a:r>
          </a:p>
          <a:p>
            <a:pPr eaLnBrk="1" hangingPunct="1"/>
            <a:r>
              <a:rPr lang="en-US" altLang="es-EC">
                <a:solidFill>
                  <a:schemeClr val="bg1"/>
                </a:solidFill>
                <a:latin typeface="Inconsolata" charset="0"/>
              </a:rPr>
              <a:t>	    &lt;/View&gt; </a:t>
            </a:r>
          </a:p>
          <a:p>
            <a:pPr eaLnBrk="1" hangingPunct="1"/>
            <a:r>
              <a:rPr lang="en-US" altLang="es-EC">
                <a:solidFill>
                  <a:schemeClr val="bg1"/>
                </a:solidFill>
                <a:latin typeface="Inconsolata" charset="0"/>
              </a:rPr>
              <a:t>     &lt;/Window&gt; </a:t>
            </a:r>
          </a:p>
          <a:p>
            <a:pPr eaLnBrk="1" hangingPunct="1"/>
            <a:r>
              <a:rPr lang="en-US" altLang="es-EC">
                <a:solidFill>
                  <a:schemeClr val="bg1"/>
                </a:solidFill>
                <a:latin typeface="Inconsolata" charset="0"/>
              </a:rPr>
              <a:t>&lt;/Alloy&gt; </a:t>
            </a:r>
            <a:r>
              <a:rPr lang="en-US" altLang="es-EC" sz="1100">
                <a:solidFill>
                  <a:schemeClr val="bg1"/>
                </a:solidFill>
                <a:latin typeface="Inconsolata" charset="0"/>
              </a:rPr>
              <a:t/>
            </a:r>
            <a:br>
              <a:rPr lang="en-US" altLang="es-EC" sz="1100">
                <a:solidFill>
                  <a:schemeClr val="bg1"/>
                </a:solidFill>
                <a:latin typeface="Inconsolata" charset="0"/>
              </a:rPr>
            </a:br>
            <a:endParaRPr lang="es-EC" altLang="es-EC" sz="1100">
              <a:solidFill>
                <a:schemeClr val="bg1"/>
              </a:solidFill>
              <a:latin typeface="Inconsolata" charset="0"/>
            </a:endParaRPr>
          </a:p>
        </p:txBody>
      </p:sp>
      <p:pic>
        <p:nvPicPr>
          <p:cNvPr id="172037" name="Picture 2" descr="Screen_Shot_2014-07-08_at_12_14_58_PM.p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00138" y="1000125"/>
            <a:ext cx="1998662"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View </a:t>
            </a:r>
            <a:r>
              <a:rPr lang="es-EC" cap="small" dirty="0" err="1">
                <a:ea typeface="ＭＳ Ｐゴシック" charset="0"/>
              </a:rPr>
              <a:t>Hierarchy</a:t>
            </a:r>
            <a:r>
              <a:rPr lang="es-EC" cap="small" dirty="0">
                <a:ea typeface="ＭＳ Ｐゴシック" charset="0"/>
              </a:rPr>
              <a:t> - </a:t>
            </a:r>
            <a:r>
              <a:rPr lang="es-EC" cap="small" dirty="0" err="1">
                <a:ea typeface="ＭＳ Ｐゴシック" charset="0"/>
              </a:rPr>
              <a:t>Tab-based</a:t>
            </a:r>
            <a:r>
              <a:rPr lang="es-EC" cap="small" dirty="0">
                <a:ea typeface="ＭＳ Ｐゴシック" charset="0"/>
              </a:rPr>
              <a:t> apps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73059" name="4 CuadroTexto"/>
          <p:cNvSpPr txBox="1">
            <a:spLocks noChangeArrowheads="1"/>
          </p:cNvSpPr>
          <p:nvPr/>
        </p:nvSpPr>
        <p:spPr bwMode="auto">
          <a:xfrm>
            <a:off x="4278313" y="963613"/>
            <a:ext cx="338613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a:solidFill>
                  <a:schemeClr val="bg1"/>
                </a:solidFill>
                <a:latin typeface="Inconsolata" charset="0"/>
              </a:rPr>
              <a:t>Tab group with 1+ tabs</a:t>
            </a:r>
          </a:p>
          <a:p>
            <a:pPr eaLnBrk="1" hangingPunct="1">
              <a:buFont typeface="Arial" pitchFamily="34" charset="0"/>
              <a:buChar char="•"/>
            </a:pPr>
            <a:r>
              <a:rPr lang="en-US" altLang="es-EC">
                <a:solidFill>
                  <a:schemeClr val="bg1"/>
                </a:solidFill>
                <a:latin typeface="Inconsolata" charset="0"/>
              </a:rPr>
              <a:t>Each tab has one window</a:t>
            </a:r>
          </a:p>
          <a:p>
            <a:pPr eaLnBrk="1" hangingPunct="1">
              <a:buFont typeface="Arial" pitchFamily="34" charset="0"/>
              <a:buChar char="•"/>
            </a:pPr>
            <a:r>
              <a:rPr lang="en-US" altLang="es-EC">
                <a:solidFill>
                  <a:schemeClr val="bg1"/>
                </a:solidFill>
                <a:latin typeface="Inconsolata" charset="0"/>
              </a:rPr>
              <a:t>Views inside window or other views</a:t>
            </a:r>
          </a:p>
        </p:txBody>
      </p:sp>
      <p:sp>
        <p:nvSpPr>
          <p:cNvPr id="173060" name="Content Placeholder 2"/>
          <p:cNvSpPr txBox="1">
            <a:spLocks/>
          </p:cNvSpPr>
          <p:nvPr/>
        </p:nvSpPr>
        <p:spPr bwMode="auto">
          <a:xfrm>
            <a:off x="4278313" y="2019300"/>
            <a:ext cx="4089400" cy="22177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chemeClr val="bg1"/>
                </a:solidFill>
                <a:latin typeface="Inconsolata" charset="0"/>
              </a:rPr>
              <a:t>&lt;Alloy&gt;</a:t>
            </a:r>
          </a:p>
          <a:p>
            <a:pPr eaLnBrk="1" hangingPunct="1"/>
            <a:r>
              <a:rPr lang="en-US" altLang="es-EC" sz="1400">
                <a:solidFill>
                  <a:schemeClr val="bg1"/>
                </a:solidFill>
                <a:latin typeface="Inconsolata" charset="0"/>
              </a:rPr>
              <a:t>      &lt;TabGroup&gt;</a:t>
            </a:r>
          </a:p>
          <a:p>
            <a:pPr eaLnBrk="1" hangingPunct="1"/>
            <a:r>
              <a:rPr lang="en-US" altLang="es-EC" sz="1400">
                <a:solidFill>
                  <a:schemeClr val="bg1"/>
                </a:solidFill>
                <a:latin typeface="Inconsolata" charset="0"/>
              </a:rPr>
              <a:t>           &lt;Tab&gt; </a:t>
            </a:r>
          </a:p>
          <a:p>
            <a:pPr eaLnBrk="1" hangingPunct="1"/>
            <a:r>
              <a:rPr lang="en-US" altLang="es-EC" sz="1400">
                <a:solidFill>
                  <a:schemeClr val="bg1"/>
                </a:solidFill>
                <a:latin typeface="Inconsolata" charset="0"/>
              </a:rPr>
              <a:t>                &lt;Window&gt;&lt;View&gt;&lt;/View&gt;&lt;/Window&gt;</a:t>
            </a:r>
          </a:p>
          <a:p>
            <a:pPr eaLnBrk="1" hangingPunct="1"/>
            <a:r>
              <a:rPr lang="en-US" altLang="es-EC" sz="1400">
                <a:solidFill>
                  <a:schemeClr val="bg1"/>
                </a:solidFill>
                <a:latin typeface="Inconsolata" charset="0"/>
              </a:rPr>
              <a:t>           &lt;/Tab&gt;   </a:t>
            </a:r>
          </a:p>
          <a:p>
            <a:pPr eaLnBrk="1" hangingPunct="1"/>
            <a:r>
              <a:rPr lang="en-US" altLang="es-EC" sz="1400">
                <a:solidFill>
                  <a:schemeClr val="bg1"/>
                </a:solidFill>
                <a:latin typeface="Inconsolata" charset="0"/>
              </a:rPr>
              <a:t>      &lt;/TabGroup&gt;</a:t>
            </a:r>
          </a:p>
          <a:p>
            <a:pPr eaLnBrk="1" hangingPunct="1"/>
            <a:r>
              <a:rPr lang="en-US" altLang="es-EC" sz="1400">
                <a:solidFill>
                  <a:schemeClr val="bg1"/>
                </a:solidFill>
                <a:latin typeface="Inconsolata" charset="0"/>
              </a:rPr>
              <a:t> &lt;/Alloy&gt; </a:t>
            </a:r>
            <a:endParaRPr lang="es-EC" altLang="es-EC" sz="1400">
              <a:solidFill>
                <a:schemeClr val="bg1"/>
              </a:solidFill>
              <a:latin typeface="Inconsolata" charset="0"/>
            </a:endParaRPr>
          </a:p>
        </p:txBody>
      </p:sp>
      <p:pic>
        <p:nvPicPr>
          <p:cNvPr id="173061" name="Picture 1" descr="Screen_Shot_2014-07-08_at_12_31_40_PM.png"/>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989013" y="963613"/>
            <a:ext cx="1982787"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iOS</a:t>
            </a:r>
            <a:r>
              <a:rPr lang="es-EC" cap="small" dirty="0">
                <a:ea typeface="ＭＳ Ｐゴシック" charset="0"/>
              </a:rPr>
              <a:t> 6 UI </a:t>
            </a:r>
            <a:r>
              <a:rPr lang="es-EC" cap="small" dirty="0" err="1">
                <a:ea typeface="ＭＳ Ｐゴシック" charset="0"/>
              </a:rPr>
              <a:t>Components</a:t>
            </a:r>
            <a:endParaRPr lang="en-US" dirty="0">
              <a:latin typeface="Corbel" charset="0"/>
              <a:ea typeface="ＭＳ Ｐゴシック" charset="0"/>
              <a:cs typeface="Corbel" charset="0"/>
            </a:endParaRPr>
          </a:p>
        </p:txBody>
      </p:sp>
      <p:pic>
        <p:nvPicPr>
          <p:cNvPr id="175106"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2233613" y="1154113"/>
            <a:ext cx="4676775"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endParaRPr lang="es-EC" dirty="0">
              <a:ea typeface="ＭＳ Ｐゴシック" charset="0"/>
            </a:endParaRPr>
          </a:p>
        </p:txBody>
      </p:sp>
      <p:sp>
        <p:nvSpPr>
          <p:cNvPr id="2867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Explore the market, features, and typical use-cases for Appcelerator Titanium</a:t>
            </a:r>
          </a:p>
          <a:p>
            <a:pPr eaLnBrk="1" hangingPunct="1"/>
            <a:r>
              <a:rPr lang="en-US" altLang="es-EC" smtClean="0">
                <a:latin typeface="Corbel" pitchFamily="34" charset="0"/>
              </a:rPr>
              <a:t>Examine the basic Titanium architecture</a:t>
            </a:r>
          </a:p>
          <a:p>
            <a:pPr eaLnBrk="1" hangingPunct="1"/>
            <a:r>
              <a:rPr lang="en-US" altLang="es-EC" smtClean="0">
                <a:latin typeface="Corbel" pitchFamily="34" charset="0"/>
              </a:rPr>
              <a:t>List the steps in the app development process</a:t>
            </a:r>
          </a:p>
          <a:p>
            <a:pPr eaLnBrk="1" hangingPunct="1"/>
            <a:r>
              <a:rPr lang="en-US" altLang="es-EC" smtClean="0">
                <a:latin typeface="Corbel" pitchFamily="34" charset="0"/>
              </a:rPr>
              <a:t>List the resources available to help developers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iOS</a:t>
            </a:r>
            <a:r>
              <a:rPr lang="es-EC" cap="small" dirty="0">
                <a:ea typeface="ＭＳ Ｐゴシック" charset="0"/>
              </a:rPr>
              <a:t> 7 UI </a:t>
            </a:r>
            <a:r>
              <a:rPr lang="es-EC" cap="small" dirty="0" err="1">
                <a:ea typeface="ＭＳ Ｐゴシック" charset="0"/>
              </a:rPr>
              <a:t>Components</a:t>
            </a:r>
            <a:endParaRPr lang="en-US" dirty="0">
              <a:latin typeface="Corbel" charset="0"/>
              <a:ea typeface="ＭＳ Ｐゴシック" charset="0"/>
              <a:cs typeface="Corbel" charset="0"/>
            </a:endParaRPr>
          </a:p>
        </p:txBody>
      </p:sp>
      <p:pic>
        <p:nvPicPr>
          <p:cNvPr id="176130" name="2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2174875" y="796925"/>
            <a:ext cx="4400550" cy="434657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fr-FR" cap="small" dirty="0">
                <a:ea typeface="ＭＳ Ｐゴシック" charset="0"/>
              </a:rPr>
              <a:t>Android 2.x User Interface Components</a:t>
            </a:r>
            <a:endParaRPr lang="es-EC" dirty="0">
              <a:ea typeface="ＭＳ Ｐゴシック" charset="0"/>
            </a:endParaRPr>
          </a:p>
        </p:txBody>
      </p:sp>
      <p:pic>
        <p:nvPicPr>
          <p:cNvPr id="177154"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1857375" y="1154113"/>
            <a:ext cx="542925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fr-FR" cap="small" dirty="0">
                <a:ea typeface="ＭＳ Ｐゴシック" charset="0"/>
              </a:rPr>
              <a:t>Android 4.x User Interface Components</a:t>
            </a:r>
            <a:endParaRPr lang="es-EC" dirty="0">
              <a:ea typeface="ＭＳ Ｐゴシック" charset="0"/>
            </a:endParaRPr>
          </a:p>
        </p:txBody>
      </p:sp>
      <p:pic>
        <p:nvPicPr>
          <p:cNvPr id="178178"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2101850" y="1154113"/>
            <a:ext cx="1955800" cy="3440112"/>
          </a:xfrm>
        </p:spPr>
      </p:pic>
      <p:pic>
        <p:nvPicPr>
          <p:cNvPr id="178179" name="7 Imagen"/>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154613" y="1103313"/>
            <a:ext cx="1971675" cy="349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2"/>
          <p:cNvGrpSpPr>
            <a:grpSpLocks/>
          </p:cNvGrpSpPr>
          <p:nvPr/>
        </p:nvGrpSpPr>
        <p:grpSpPr bwMode="auto">
          <a:xfrm>
            <a:off x="-50800" y="0"/>
            <a:ext cx="9309100" cy="5143500"/>
            <a:chOff x="0" y="0"/>
            <a:chExt cx="9309154" cy="5143500"/>
          </a:xfrm>
        </p:grpSpPr>
        <p:pic>
          <p:nvPicPr>
            <p:cNvPr id="92165" name="Picture 1" descr="icons-background-image-titanium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icons-background-image-titanium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820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2" name="Title 1"/>
          <p:cNvSpPr txBox="1">
            <a:spLocks/>
          </p:cNvSpPr>
          <p:nvPr/>
        </p:nvSpPr>
        <p:spPr bwMode="auto">
          <a:xfrm>
            <a:off x="5781675" y="477838"/>
            <a:ext cx="19812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6600" b="1">
                <a:latin typeface="Open Sans" charset="0"/>
              </a:rPr>
              <a:t>TRY</a:t>
            </a:r>
            <a:endParaRPr lang="en-US" altLang="es-EC" sz="6600" b="1">
              <a:latin typeface="Open Sans" charset="0"/>
            </a:endParaRPr>
          </a:p>
        </p:txBody>
      </p:sp>
      <p:pic>
        <p:nvPicPr>
          <p:cNvPr id="92163" name="Picture 6" descr="Slide designs images_Building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36688"/>
            <a:ext cx="21732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4987925" y="1792288"/>
            <a:ext cx="3790950" cy="3074987"/>
          </a:xfrm>
          <a:prstGeom prst="rect">
            <a:avLst/>
          </a:prstGeom>
        </p:spPr>
        <p:txBody>
          <a:bodyPr>
            <a:normAutofit fontScale="85000" lnSpcReduction="10000"/>
          </a:bodyPr>
          <a:lstStyle>
            <a:lvl1pPr marL="304800" indent="-3048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n-US" dirty="0" smtClean="0"/>
              <a:t>In </a:t>
            </a:r>
            <a:r>
              <a:rPr lang="en-US" dirty="0"/>
              <a:t>Studio, create a new Titanium Mobile project.</a:t>
            </a:r>
          </a:p>
          <a:p>
            <a:pPr eaLnBrk="1" hangingPunct="1">
              <a:defRPr/>
            </a:pPr>
            <a:r>
              <a:rPr lang="en-US" dirty="0"/>
              <a:t>Examine the view hierarchy in app/views/index.xml</a:t>
            </a:r>
          </a:p>
          <a:p>
            <a:pPr eaLnBrk="1" hangingPunct="1">
              <a:defRPr/>
            </a:pPr>
            <a:r>
              <a:rPr lang="en-US" dirty="0"/>
              <a:t>Identify the containers in the view hierarchy of this </a:t>
            </a:r>
            <a:r>
              <a:rPr lang="en-US" dirty="0" smtClean="0"/>
              <a:t>app</a:t>
            </a:r>
            <a:endParaRPr lang="en-US" dirty="0"/>
          </a:p>
        </p:txBody>
      </p:sp>
    </p:spTree>
    <p:extLst>
      <p:ext uri="{BB962C8B-B14F-4D97-AF65-F5344CB8AC3E}">
        <p14:creationId xmlns:p14="http://schemas.microsoft.com/office/powerpoint/2010/main" val="56298533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Positioning</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81251" name="4 CuadroTexto"/>
          <p:cNvSpPr txBox="1">
            <a:spLocks noChangeArrowheads="1"/>
          </p:cNvSpPr>
          <p:nvPr/>
        </p:nvSpPr>
        <p:spPr bwMode="auto">
          <a:xfrm>
            <a:off x="246063" y="1095375"/>
            <a:ext cx="1744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a:solidFill>
                  <a:schemeClr val="bg1"/>
                </a:solidFill>
                <a:latin typeface="Inconsolata" charset="0"/>
              </a:rPr>
              <a:t>top </a:t>
            </a:r>
            <a:r>
              <a:rPr lang="en-US" altLang="es-EC" b="1">
                <a:solidFill>
                  <a:schemeClr val="bg1"/>
                </a:solidFill>
                <a:latin typeface="Inconsolata" charset="0"/>
              </a:rPr>
              <a:t>and</a:t>
            </a:r>
            <a:r>
              <a:rPr lang="en-US" altLang="es-EC">
                <a:solidFill>
                  <a:schemeClr val="bg1"/>
                </a:solidFill>
                <a:latin typeface="Inconsolata" charset="0"/>
              </a:rPr>
              <a:t> left</a:t>
            </a:r>
          </a:p>
          <a:p>
            <a:pPr eaLnBrk="1" hangingPunct="1"/>
            <a:r>
              <a:rPr lang="en-US" altLang="es-EC">
                <a:solidFill>
                  <a:schemeClr val="bg1"/>
                </a:solidFill>
                <a:latin typeface="Inconsolata" charset="0"/>
              </a:rPr>
              <a:t>bottom </a:t>
            </a:r>
            <a:r>
              <a:rPr lang="en-US" altLang="es-EC" b="1">
                <a:solidFill>
                  <a:schemeClr val="bg1"/>
                </a:solidFill>
                <a:latin typeface="Inconsolata" charset="0"/>
              </a:rPr>
              <a:t>and</a:t>
            </a:r>
            <a:r>
              <a:rPr lang="en-US" altLang="es-EC">
                <a:solidFill>
                  <a:schemeClr val="bg1"/>
                </a:solidFill>
                <a:latin typeface="Inconsolata" charset="0"/>
              </a:rPr>
              <a:t> right</a:t>
            </a:r>
          </a:p>
          <a:p>
            <a:pPr eaLnBrk="1" hangingPunct="1"/>
            <a:r>
              <a:rPr lang="en-US" altLang="es-EC">
                <a:solidFill>
                  <a:schemeClr val="bg1"/>
                </a:solidFill>
                <a:latin typeface="Inconsolata" charset="0"/>
              </a:rPr>
              <a:t>center</a:t>
            </a:r>
          </a:p>
        </p:txBody>
      </p:sp>
      <p:sp>
        <p:nvSpPr>
          <p:cNvPr id="181252" name="Content Placeholder 2"/>
          <p:cNvSpPr txBox="1">
            <a:spLocks/>
          </p:cNvSpPr>
          <p:nvPr/>
        </p:nvSpPr>
        <p:spPr bwMode="auto">
          <a:xfrm>
            <a:off x="4533900" y="990600"/>
            <a:ext cx="3370263" cy="39576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a:solidFill>
                  <a:schemeClr val="bg1"/>
                </a:solidFill>
                <a:latin typeface="Inconsolata" charset="0"/>
              </a:rPr>
              <a:t>&lt;View id=</a:t>
            </a:r>
            <a:r>
              <a:rPr lang="es-EC" altLang="en-US">
                <a:solidFill>
                  <a:schemeClr val="bg1"/>
                </a:solidFill>
                <a:latin typeface="Inconsolata" charset="0"/>
              </a:rPr>
              <a:t>“</a:t>
            </a:r>
            <a:r>
              <a:rPr lang="es-EC" altLang="es-EC">
                <a:solidFill>
                  <a:schemeClr val="bg1"/>
                </a:solidFill>
                <a:latin typeface="Inconsolata" charset="0"/>
              </a:rPr>
              <a:t>red</a:t>
            </a:r>
            <a:r>
              <a:rPr lang="es-EC" altLang="en-US">
                <a:solidFill>
                  <a:schemeClr val="bg1"/>
                </a:solidFill>
                <a:latin typeface="Inconsolata" charset="0"/>
              </a:rPr>
              <a:t>”</a:t>
            </a:r>
            <a:r>
              <a:rPr lang="es-EC" altLang="es-EC">
                <a:solidFill>
                  <a:schemeClr val="bg1"/>
                </a:solidFill>
                <a:latin typeface="Inconsolata" charset="0"/>
              </a:rPr>
              <a:t> /&gt;</a:t>
            </a:r>
          </a:p>
          <a:p>
            <a:pPr eaLnBrk="1" hangingPunct="1"/>
            <a:r>
              <a:rPr lang="es-EC" altLang="es-EC">
                <a:solidFill>
                  <a:schemeClr val="bg1"/>
                </a:solidFill>
                <a:latin typeface="Inconsolata" charset="0"/>
              </a:rPr>
              <a:t>&lt;View id=</a:t>
            </a:r>
            <a:r>
              <a:rPr lang="es-EC" altLang="en-US">
                <a:solidFill>
                  <a:schemeClr val="bg1"/>
                </a:solidFill>
                <a:latin typeface="Inconsolata" charset="0"/>
              </a:rPr>
              <a:t>“</a:t>
            </a:r>
            <a:r>
              <a:rPr lang="es-EC" altLang="es-EC">
                <a:solidFill>
                  <a:schemeClr val="bg1"/>
                </a:solidFill>
                <a:latin typeface="Inconsolata" charset="0"/>
              </a:rPr>
              <a:t>blue</a:t>
            </a:r>
            <a:r>
              <a:rPr lang="es-EC" altLang="en-US">
                <a:solidFill>
                  <a:schemeClr val="bg1"/>
                </a:solidFill>
                <a:latin typeface="Inconsolata" charset="0"/>
              </a:rPr>
              <a:t>”</a:t>
            </a:r>
            <a:r>
              <a:rPr lang="es-EC" altLang="es-EC">
                <a:solidFill>
                  <a:schemeClr val="bg1"/>
                </a:solidFill>
                <a:latin typeface="Inconsolata" charset="0"/>
              </a:rPr>
              <a:t> /&gt;</a:t>
            </a:r>
          </a:p>
          <a:p>
            <a:pPr eaLnBrk="1" hangingPunct="1"/>
            <a:r>
              <a:rPr lang="es-EC" altLang="es-EC">
                <a:solidFill>
                  <a:schemeClr val="bg1"/>
                </a:solidFill>
                <a:latin typeface="Inconsolata" charset="0"/>
              </a:rPr>
              <a:t>&lt;View id=</a:t>
            </a:r>
            <a:r>
              <a:rPr lang="es-EC" altLang="en-US">
                <a:solidFill>
                  <a:schemeClr val="bg1"/>
                </a:solidFill>
                <a:latin typeface="Inconsolata" charset="0"/>
              </a:rPr>
              <a:t>“</a:t>
            </a:r>
            <a:r>
              <a:rPr lang="es-EC" altLang="es-EC">
                <a:solidFill>
                  <a:schemeClr val="bg1"/>
                </a:solidFill>
                <a:latin typeface="Inconsolata" charset="0"/>
              </a:rPr>
              <a:t>yellow</a:t>
            </a:r>
            <a:r>
              <a:rPr lang="es-EC" altLang="en-US">
                <a:solidFill>
                  <a:schemeClr val="bg1"/>
                </a:solidFill>
                <a:latin typeface="Inconsolata" charset="0"/>
              </a:rPr>
              <a:t>”</a:t>
            </a:r>
            <a:r>
              <a:rPr lang="es-EC" altLang="es-EC">
                <a:solidFill>
                  <a:schemeClr val="bg1"/>
                </a:solidFill>
                <a:latin typeface="Inconsolata" charset="0"/>
              </a:rPr>
              <a:t> /&gt;</a:t>
            </a:r>
          </a:p>
          <a:p>
            <a:pPr eaLnBrk="1" hangingPunct="1"/>
            <a:endParaRPr lang="es-EC" altLang="es-EC">
              <a:solidFill>
                <a:schemeClr val="bg1"/>
              </a:solidFill>
              <a:latin typeface="Inconsolata" charset="0"/>
            </a:endParaRPr>
          </a:p>
          <a:p>
            <a:pPr eaLnBrk="1" hangingPunct="1"/>
            <a:r>
              <a:rPr lang="es-EC" altLang="en-US">
                <a:solidFill>
                  <a:schemeClr val="bg1"/>
                </a:solidFill>
                <a:latin typeface="Inconsolata" charset="0"/>
              </a:rPr>
              <a:t>“</a:t>
            </a:r>
            <a:r>
              <a:rPr lang="es-EC" altLang="es-EC">
                <a:solidFill>
                  <a:schemeClr val="bg1"/>
                </a:solidFill>
                <a:latin typeface="Inconsolata" charset="0"/>
              </a:rPr>
              <a:t>#red</a:t>
            </a:r>
            <a:r>
              <a:rPr lang="es-EC" altLang="en-US">
                <a:solidFill>
                  <a:schemeClr val="bg1"/>
                </a:solidFill>
                <a:latin typeface="Inconsolata" charset="0"/>
              </a:rPr>
              <a:t>”</a:t>
            </a:r>
            <a:r>
              <a:rPr lang="es-EC" altLang="es-EC">
                <a:solidFill>
                  <a:schemeClr val="bg1"/>
                </a:solidFill>
                <a:latin typeface="Inconsolata" charset="0"/>
              </a:rPr>
              <a:t>:{</a:t>
            </a:r>
          </a:p>
          <a:p>
            <a:pPr eaLnBrk="1" hangingPunct="1"/>
            <a:r>
              <a:rPr lang="es-EC" altLang="es-EC">
                <a:solidFill>
                  <a:schemeClr val="bg1"/>
                </a:solidFill>
                <a:latin typeface="Inconsolata" charset="0"/>
              </a:rPr>
              <a:t>	top: 10, left: 10, </a:t>
            </a:r>
          </a:p>
          <a:p>
            <a:pPr eaLnBrk="1" hangingPunct="1"/>
            <a:r>
              <a:rPr lang="es-EC" altLang="es-EC">
                <a:solidFill>
                  <a:schemeClr val="bg1"/>
                </a:solidFill>
                <a:latin typeface="Inconsolata" charset="0"/>
              </a:rPr>
              <a:t>	width: 10, height: 10 </a:t>
            </a:r>
          </a:p>
          <a:p>
            <a:pPr eaLnBrk="1" hangingPunct="1"/>
            <a:r>
              <a:rPr lang="es-EC" altLang="es-EC">
                <a:solidFill>
                  <a:schemeClr val="bg1"/>
                </a:solidFill>
                <a:latin typeface="Inconsolata" charset="0"/>
              </a:rPr>
              <a:t>}, </a:t>
            </a:r>
          </a:p>
          <a:p>
            <a:pPr eaLnBrk="1" hangingPunct="1"/>
            <a:r>
              <a:rPr lang="es-EC" altLang="en-US">
                <a:solidFill>
                  <a:schemeClr val="bg1"/>
                </a:solidFill>
                <a:latin typeface="Inconsolata" charset="0"/>
              </a:rPr>
              <a:t>“</a:t>
            </a:r>
            <a:r>
              <a:rPr lang="es-EC" altLang="es-EC">
                <a:solidFill>
                  <a:schemeClr val="bg1"/>
                </a:solidFill>
                <a:latin typeface="Inconsolata" charset="0"/>
              </a:rPr>
              <a:t>#blue</a:t>
            </a:r>
            <a:r>
              <a:rPr lang="es-EC" altLang="en-US">
                <a:solidFill>
                  <a:schemeClr val="bg1"/>
                </a:solidFill>
                <a:latin typeface="Inconsolata" charset="0"/>
              </a:rPr>
              <a:t>”</a:t>
            </a:r>
            <a:r>
              <a:rPr lang="es-EC" altLang="es-EC">
                <a:solidFill>
                  <a:schemeClr val="bg1"/>
                </a:solidFill>
                <a:latin typeface="Inconsolata" charset="0"/>
              </a:rPr>
              <a:t>:{</a:t>
            </a:r>
          </a:p>
          <a:p>
            <a:pPr eaLnBrk="1" hangingPunct="1"/>
            <a:r>
              <a:rPr lang="es-EC" altLang="es-EC">
                <a:solidFill>
                  <a:schemeClr val="bg1"/>
                </a:solidFill>
                <a:latin typeface="Inconsolata" charset="0"/>
              </a:rPr>
              <a:t>	center:{x:50%,y:50%},	 	width: 50, height: 50</a:t>
            </a:r>
          </a:p>
          <a:p>
            <a:pPr eaLnBrk="1" hangingPunct="1"/>
            <a:r>
              <a:rPr lang="es-EC" altLang="es-EC">
                <a:solidFill>
                  <a:schemeClr val="bg1"/>
                </a:solidFill>
                <a:latin typeface="Inconsolata" charset="0"/>
              </a:rPr>
              <a:t>},</a:t>
            </a:r>
          </a:p>
          <a:p>
            <a:pPr eaLnBrk="1" hangingPunct="1"/>
            <a:r>
              <a:rPr lang="es-EC" altLang="en-US">
                <a:solidFill>
                  <a:schemeClr val="bg1"/>
                </a:solidFill>
                <a:latin typeface="Inconsolata" charset="0"/>
              </a:rPr>
              <a:t>“</a:t>
            </a:r>
            <a:r>
              <a:rPr lang="es-EC" altLang="es-EC">
                <a:solidFill>
                  <a:schemeClr val="bg1"/>
                </a:solidFill>
                <a:latin typeface="Inconsolata" charset="0"/>
              </a:rPr>
              <a:t>#yellow</a:t>
            </a:r>
            <a:r>
              <a:rPr lang="es-EC" altLang="en-US">
                <a:solidFill>
                  <a:schemeClr val="bg1"/>
                </a:solidFill>
                <a:latin typeface="Inconsolata" charset="0"/>
              </a:rPr>
              <a:t>”</a:t>
            </a:r>
            <a:r>
              <a:rPr lang="es-EC" altLang="es-EC">
                <a:solidFill>
                  <a:schemeClr val="bg1"/>
                </a:solidFill>
                <a:latin typeface="Inconsolata" charset="0"/>
              </a:rPr>
              <a:t>:{</a:t>
            </a:r>
          </a:p>
          <a:p>
            <a:pPr eaLnBrk="1" hangingPunct="1"/>
            <a:r>
              <a:rPr lang="es-EC" altLang="es-EC">
                <a:solidFill>
                  <a:schemeClr val="bg1"/>
                </a:solidFill>
                <a:latin typeface="Inconsolata" charset="0"/>
              </a:rPr>
              <a:t>	bottom:70, right: 70, </a:t>
            </a:r>
          </a:p>
          <a:p>
            <a:pPr eaLnBrk="1" hangingPunct="1"/>
            <a:r>
              <a:rPr lang="es-EC" altLang="es-EC">
                <a:solidFill>
                  <a:schemeClr val="bg1"/>
                </a:solidFill>
                <a:latin typeface="Inconsolata" charset="0"/>
              </a:rPr>
              <a:t>	width: 10, height: 10</a:t>
            </a:r>
          </a:p>
          <a:p>
            <a:pPr eaLnBrk="1" hangingPunct="1"/>
            <a:r>
              <a:rPr lang="es-EC" altLang="es-EC">
                <a:solidFill>
                  <a:schemeClr val="bg1"/>
                </a:solidFill>
                <a:latin typeface="Inconsolata" charset="0"/>
              </a:rPr>
              <a:t>}</a:t>
            </a:r>
          </a:p>
        </p:txBody>
      </p:sp>
      <p:pic>
        <p:nvPicPr>
          <p:cNvPr id="181253" name="7 Imagen"/>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124075" y="1095375"/>
            <a:ext cx="1700213"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Units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83299" name="Content Placeholder 2"/>
          <p:cNvSpPr txBox="1">
            <a:spLocks/>
          </p:cNvSpPr>
          <p:nvPr/>
        </p:nvSpPr>
        <p:spPr bwMode="auto">
          <a:xfrm>
            <a:off x="871538" y="1517650"/>
            <a:ext cx="7400925" cy="17637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chemeClr val="bg1"/>
                </a:solidFill>
                <a:latin typeface="Inconsolata" charset="0"/>
              </a:rPr>
              <a:t>var view = Ti.UI.createView({ </a:t>
            </a:r>
          </a:p>
          <a:p>
            <a:pPr eaLnBrk="1" hangingPunct="1"/>
            <a:r>
              <a:rPr lang="en-US" altLang="es-EC" sz="1400">
                <a:solidFill>
                  <a:schemeClr val="bg1"/>
                </a:solidFill>
                <a:latin typeface="Inconsolata" charset="0"/>
              </a:rPr>
              <a:t>     </a:t>
            </a:r>
            <a:r>
              <a:rPr lang="en-US" altLang="es-EC" sz="1400" i="1">
                <a:solidFill>
                  <a:srgbClr val="BFBFBF"/>
                </a:solidFill>
                <a:latin typeface="Inconsolata" charset="0"/>
              </a:rPr>
              <a:t>/* You would not normally mix units like this */ </a:t>
            </a:r>
          </a:p>
          <a:p>
            <a:pPr eaLnBrk="1" hangingPunct="1"/>
            <a:r>
              <a:rPr lang="en-US" altLang="es-EC" sz="1400">
                <a:solidFill>
                  <a:schemeClr val="bg1"/>
                </a:solidFill>
                <a:latin typeface="Inconsolata" charset="0"/>
              </a:rPr>
              <a:t>     top: '10mm', </a:t>
            </a:r>
          </a:p>
          <a:p>
            <a:pPr eaLnBrk="1" hangingPunct="1"/>
            <a:r>
              <a:rPr lang="en-US" altLang="es-EC" sz="1400">
                <a:solidFill>
                  <a:schemeClr val="bg1"/>
                </a:solidFill>
                <a:latin typeface="Inconsolata" charset="0"/>
              </a:rPr>
              <a:t>     left: '5px', </a:t>
            </a:r>
          </a:p>
          <a:p>
            <a:pPr eaLnBrk="1" hangingPunct="1"/>
            <a:r>
              <a:rPr lang="en-US" altLang="es-EC" sz="1400">
                <a:solidFill>
                  <a:schemeClr val="bg1"/>
                </a:solidFill>
                <a:latin typeface="Inconsolata" charset="0"/>
              </a:rPr>
              <a:t>     width: '30%', </a:t>
            </a:r>
          </a:p>
          <a:p>
            <a:pPr eaLnBrk="1" hangingPunct="1"/>
            <a:r>
              <a:rPr lang="en-US" altLang="es-EC" sz="1400">
                <a:solidFill>
                  <a:schemeClr val="bg1"/>
                </a:solidFill>
                <a:latin typeface="Inconsolata" charset="0"/>
              </a:rPr>
              <a:t>     height: 50 </a:t>
            </a:r>
            <a:r>
              <a:rPr lang="en-US" altLang="es-EC" sz="1400" i="1">
                <a:solidFill>
                  <a:srgbClr val="BFBFBF"/>
                </a:solidFill>
                <a:latin typeface="Inconsolata" charset="0"/>
              </a:rPr>
              <a:t>/* default system units are used here */</a:t>
            </a:r>
          </a:p>
          <a:p>
            <a:pPr eaLnBrk="1" hangingPunct="1"/>
            <a:r>
              <a:rPr lang="en-US" altLang="es-EC" sz="1400">
                <a:solidFill>
                  <a:schemeClr val="bg1"/>
                </a:solidFill>
                <a:latin typeface="Inconsolata" charset="0"/>
              </a:rPr>
              <a:t> }); </a:t>
            </a:r>
            <a:endParaRPr lang="es-EC" altLang="es-EC" sz="1400">
              <a:solidFill>
                <a:schemeClr val="bg1"/>
              </a:solidFill>
              <a:latin typeface="Inconsolata" charset="0"/>
            </a:endParaRPr>
          </a:p>
        </p:txBody>
      </p:sp>
      <p:sp>
        <p:nvSpPr>
          <p:cNvPr id="183300" name="4 CuadroTexto"/>
          <p:cNvSpPr txBox="1">
            <a:spLocks noChangeArrowheads="1"/>
          </p:cNvSpPr>
          <p:nvPr/>
        </p:nvSpPr>
        <p:spPr bwMode="auto">
          <a:xfrm>
            <a:off x="457200" y="908050"/>
            <a:ext cx="5070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200">
                <a:solidFill>
                  <a:schemeClr val="bg1"/>
                </a:solidFill>
                <a:latin typeface="Inconsolata" charset="0"/>
              </a:rPr>
              <a:t>Absolute measurements: px (pixels), dp/dip, mm, cm, in</a:t>
            </a:r>
          </a:p>
          <a:p>
            <a:pPr eaLnBrk="1" hangingPunct="1"/>
            <a:r>
              <a:rPr lang="en-US" altLang="es-EC" sz="1200">
                <a:solidFill>
                  <a:schemeClr val="bg1"/>
                </a:solidFill>
                <a:latin typeface="Inconsolata" charset="0"/>
              </a:rPr>
              <a:t>Relative measurements: % = percent of the parent's height or width</a:t>
            </a:r>
          </a:p>
        </p:txBody>
      </p:sp>
      <p:sp>
        <p:nvSpPr>
          <p:cNvPr id="183301" name="5 CuadroTexto"/>
          <p:cNvSpPr txBox="1">
            <a:spLocks noChangeArrowheads="1"/>
          </p:cNvSpPr>
          <p:nvPr/>
        </p:nvSpPr>
        <p:spPr bwMode="auto">
          <a:xfrm>
            <a:off x="457200" y="3484563"/>
            <a:ext cx="698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200">
                <a:solidFill>
                  <a:schemeClr val="bg1"/>
                </a:solidFill>
                <a:latin typeface="Inconsolata" charset="0"/>
              </a:rPr>
              <a:t>Default units - on Android = pixels; on iOS = dip</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Auto' </a:t>
            </a:r>
            <a:r>
              <a:rPr lang="es-EC" cap="small" dirty="0" err="1">
                <a:ea typeface="ＭＳ Ｐゴシック" charset="0"/>
              </a:rPr>
              <a:t>Behaviors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85000" lnSpcReduction="20000"/>
          </a:bodyPr>
          <a:lstStyle/>
          <a:p>
            <a:pPr eaLnBrk="1" hangingPunct="1">
              <a:defRPr/>
            </a:pPr>
            <a:r>
              <a:rPr lang="en-US" dirty="0">
                <a:ea typeface="ＭＳ Ｐゴシック" charset="0"/>
              </a:rPr>
              <a:t>You can use </a:t>
            </a:r>
            <a:r>
              <a:rPr lang="en-US" dirty="0" err="1">
                <a:ea typeface="ＭＳ Ｐゴシック" charset="0"/>
              </a:rPr>
              <a:t>Ti.UI.SIZE</a:t>
            </a:r>
            <a:r>
              <a:rPr lang="en-US" dirty="0">
                <a:ea typeface="ＭＳ Ｐゴシック" charset="0"/>
              </a:rPr>
              <a:t> or </a:t>
            </a:r>
            <a:r>
              <a:rPr lang="en-US" dirty="0" err="1">
                <a:ea typeface="ＭＳ Ｐゴシック" charset="0"/>
              </a:rPr>
              <a:t>Ti.UI.FILL</a:t>
            </a:r>
            <a:r>
              <a:rPr lang="en-US" dirty="0">
                <a:ea typeface="ＭＳ Ｐゴシック" charset="0"/>
              </a:rPr>
              <a:t> instead of actual height/width </a:t>
            </a:r>
            <a:r>
              <a:rPr lang="en-US" dirty="0" smtClean="0">
                <a:ea typeface="ＭＳ Ｐゴシック" charset="0"/>
              </a:rPr>
              <a:t>value</a:t>
            </a:r>
          </a:p>
          <a:p>
            <a:pPr lvl="1" eaLnBrk="1" hangingPunct="1">
              <a:defRPr/>
            </a:pPr>
            <a:r>
              <a:rPr lang="en-US" dirty="0" smtClean="0">
                <a:ea typeface="ＭＳ Ｐゴシック" charset="0"/>
              </a:rPr>
              <a:t>SIZE</a:t>
            </a:r>
            <a:r>
              <a:rPr lang="en-US" dirty="0">
                <a:ea typeface="ＭＳ Ｐゴシック" charset="0"/>
              </a:rPr>
              <a:t>: fits to </a:t>
            </a:r>
            <a:r>
              <a:rPr lang="en-US" dirty="0" smtClean="0">
                <a:ea typeface="ＭＳ Ｐゴシック" charset="0"/>
              </a:rPr>
              <a:t>contents</a:t>
            </a:r>
          </a:p>
          <a:p>
            <a:pPr lvl="1" eaLnBrk="1" hangingPunct="1">
              <a:defRPr/>
            </a:pPr>
            <a:r>
              <a:rPr lang="en-US" dirty="0" smtClean="0">
                <a:ea typeface="ＭＳ Ｐゴシック" charset="0"/>
              </a:rPr>
              <a:t>FILL</a:t>
            </a:r>
            <a:r>
              <a:rPr lang="en-US" dirty="0">
                <a:ea typeface="ＭＳ Ｐゴシック" charset="0"/>
              </a:rPr>
              <a:t>: fills </a:t>
            </a:r>
            <a:r>
              <a:rPr lang="en-US" dirty="0" smtClean="0">
                <a:ea typeface="ＭＳ Ｐゴシック" charset="0"/>
              </a:rPr>
              <a:t>parent</a:t>
            </a:r>
          </a:p>
          <a:p>
            <a:pPr marL="315913" lvl="1" indent="0" eaLnBrk="1" hangingPunct="1">
              <a:buFontTx/>
              <a:buNone/>
              <a:defRPr/>
            </a:pPr>
            <a:endParaRPr lang="en-US" dirty="0">
              <a:ea typeface="ＭＳ Ｐゴシック" charset="0"/>
            </a:endParaRPr>
          </a:p>
          <a:p>
            <a:pPr eaLnBrk="1" hangingPunct="1">
              <a:defRPr/>
            </a:pPr>
            <a:r>
              <a:rPr lang="en-US" dirty="0">
                <a:ea typeface="ＭＳ Ｐゴシック" charset="0"/>
              </a:rPr>
              <a:t>Defaults (if you don't set a </a:t>
            </a:r>
            <a:r>
              <a:rPr lang="en-US" dirty="0" smtClean="0">
                <a:ea typeface="ＭＳ Ｐゴシック" charset="0"/>
              </a:rPr>
              <a:t>height/width)</a:t>
            </a:r>
          </a:p>
          <a:p>
            <a:pPr lvl="1" eaLnBrk="1" hangingPunct="1">
              <a:defRPr/>
            </a:pPr>
            <a:r>
              <a:rPr lang="en-US" dirty="0" smtClean="0">
                <a:ea typeface="ＭＳ Ｐゴシック" charset="0"/>
              </a:rPr>
              <a:t>Buttons</a:t>
            </a:r>
            <a:r>
              <a:rPr lang="en-US" dirty="0">
                <a:ea typeface="ＭＳ Ｐゴシック" charset="0"/>
              </a:rPr>
              <a:t>, labels, images, text fields and areas = </a:t>
            </a:r>
            <a:r>
              <a:rPr lang="en-US" dirty="0" err="1" smtClean="0">
                <a:ea typeface="ＭＳ Ｐゴシック" charset="0"/>
              </a:rPr>
              <a:t>Ti.UI.SIZE</a:t>
            </a:r>
            <a:endParaRPr lang="en-US" dirty="0" smtClean="0">
              <a:ea typeface="ＭＳ Ｐゴシック" charset="0"/>
            </a:endParaRPr>
          </a:p>
          <a:p>
            <a:pPr lvl="1" eaLnBrk="1" hangingPunct="1">
              <a:defRPr/>
            </a:pPr>
            <a:r>
              <a:rPr lang="en-US" dirty="0" smtClean="0">
                <a:ea typeface="ＭＳ Ｐゴシック" charset="0"/>
              </a:rPr>
              <a:t>Windows</a:t>
            </a:r>
            <a:r>
              <a:rPr lang="en-US" dirty="0">
                <a:ea typeface="ＭＳ Ｐゴシック" charset="0"/>
              </a:rPr>
              <a:t>, views, tables, </a:t>
            </a:r>
            <a:r>
              <a:rPr lang="en-US" dirty="0" err="1">
                <a:ea typeface="ＭＳ Ｐゴシック" charset="0"/>
              </a:rPr>
              <a:t>webviews</a:t>
            </a:r>
            <a:r>
              <a:rPr lang="en-US" dirty="0">
                <a:ea typeface="ＭＳ Ｐゴシック" charset="0"/>
              </a:rPr>
              <a:t> = </a:t>
            </a:r>
            <a:r>
              <a:rPr lang="en-US" dirty="0" err="1" smtClean="0">
                <a:ea typeface="ＭＳ Ｐゴシック" charset="0"/>
              </a:rPr>
              <a:t>Ti.UI.FILL</a:t>
            </a:r>
            <a:endParaRPr lang="en-US" dirty="0" smtClean="0">
              <a:ea typeface="ＭＳ Ｐゴシック" charset="0"/>
            </a:endParaRPr>
          </a:p>
          <a:p>
            <a:pPr lvl="1" eaLnBrk="1" hangingPunct="1">
              <a:defRPr/>
            </a:pPr>
            <a:r>
              <a:rPr lang="en-US" dirty="0" smtClean="0">
                <a:ea typeface="ＭＳ Ｐゴシック" charset="0"/>
              </a:rPr>
              <a:t>Table </a:t>
            </a:r>
            <a:r>
              <a:rPr lang="en-US" dirty="0">
                <a:ea typeface="ＭＳ Ｐゴシック" charset="0"/>
              </a:rPr>
              <a:t>rows = FILL for width and SIZE for height</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Coordinates</a:t>
            </a:r>
            <a:r>
              <a:rPr lang="es-EC" cap="small" dirty="0">
                <a:ea typeface="ＭＳ Ｐゴシック" charset="0"/>
              </a:rPr>
              <a:t> </a:t>
            </a:r>
            <a:r>
              <a:rPr lang="es-EC" cap="small" dirty="0" err="1">
                <a:ea typeface="ＭＳ Ｐゴシック" charset="0"/>
              </a:rPr>
              <a:t>Grid</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lnSpcReduction="20000"/>
          </a:bodyPr>
          <a:lstStyle/>
          <a:p>
            <a:pPr marL="0" indent="0" eaLnBrk="1" hangingPunct="1">
              <a:buFontTx/>
              <a:buNone/>
              <a:defRPr/>
            </a:pPr>
            <a:r>
              <a:rPr lang="en-US" dirty="0">
                <a:ea typeface="ＭＳ Ｐゴシック" charset="0"/>
              </a:rPr>
              <a:t>iPhone 3/4 - 320 by 480 point grid</a:t>
            </a:r>
          </a:p>
          <a:p>
            <a:pPr marL="0" indent="0" eaLnBrk="1" hangingPunct="1">
              <a:buFontTx/>
              <a:buNone/>
              <a:defRPr/>
            </a:pPr>
            <a:r>
              <a:rPr lang="en-US" dirty="0">
                <a:ea typeface="ＭＳ Ｐゴシック" charset="0"/>
              </a:rPr>
              <a:t>iPhone 5 - 320 by 568 point grid</a:t>
            </a:r>
          </a:p>
          <a:p>
            <a:pPr marL="0" indent="0" eaLnBrk="1" hangingPunct="1">
              <a:buFontTx/>
              <a:buNone/>
              <a:defRPr/>
            </a:pPr>
            <a:r>
              <a:rPr lang="en-US" dirty="0">
                <a:ea typeface="ＭＳ Ｐゴシック" charset="0"/>
              </a:rPr>
              <a:t>iPad 1/2/3 - 1024 by 768 </a:t>
            </a:r>
            <a:r>
              <a:rPr lang="en-US" dirty="0" smtClean="0">
                <a:ea typeface="ＭＳ Ｐゴシック" charset="0"/>
              </a:rPr>
              <a:t>grid</a:t>
            </a:r>
          </a:p>
          <a:p>
            <a:pPr marL="0" indent="0" eaLnBrk="1" hangingPunct="1">
              <a:buFontTx/>
              <a:buNone/>
              <a:defRPr/>
            </a:pPr>
            <a:endParaRPr lang="en-US" dirty="0">
              <a:ea typeface="ＭＳ Ｐゴシック" charset="0"/>
            </a:endParaRPr>
          </a:p>
          <a:p>
            <a:pPr marL="0" indent="0" eaLnBrk="1" hangingPunct="1">
              <a:buFontTx/>
              <a:buNone/>
              <a:defRPr/>
            </a:pPr>
            <a:r>
              <a:rPr lang="en-US" dirty="0">
                <a:ea typeface="ＭＳ Ｐゴシック" charset="0"/>
              </a:rPr>
              <a:t>Android sizes </a:t>
            </a:r>
            <a:r>
              <a:rPr lang="en-US" dirty="0" smtClean="0">
                <a:ea typeface="ＭＳ Ｐゴシック" charset="0"/>
              </a:rPr>
              <a:t>vary:</a:t>
            </a:r>
          </a:p>
          <a:p>
            <a:pPr lvl="1" eaLnBrk="1" hangingPunct="1">
              <a:defRPr/>
            </a:pPr>
            <a:r>
              <a:rPr lang="en-US" dirty="0" smtClean="0">
                <a:ea typeface="ＭＳ Ｐゴシック" charset="0"/>
              </a:rPr>
              <a:t>HVGA </a:t>
            </a:r>
            <a:r>
              <a:rPr lang="en-US" dirty="0">
                <a:ea typeface="ＭＳ Ｐゴシック" charset="0"/>
              </a:rPr>
              <a:t>= 320 by 480 </a:t>
            </a:r>
            <a:r>
              <a:rPr lang="en-US" dirty="0" err="1" smtClean="0">
                <a:ea typeface="ＭＳ Ｐゴシック" charset="0"/>
              </a:rPr>
              <a:t>px</a:t>
            </a:r>
            <a:endParaRPr lang="en-US" dirty="0" smtClean="0">
              <a:ea typeface="ＭＳ Ｐゴシック" charset="0"/>
            </a:endParaRPr>
          </a:p>
          <a:p>
            <a:pPr lvl="1" eaLnBrk="1" hangingPunct="1">
              <a:defRPr/>
            </a:pPr>
            <a:r>
              <a:rPr lang="en-US" dirty="0" smtClean="0">
                <a:ea typeface="ＭＳ Ｐゴシック" charset="0"/>
              </a:rPr>
              <a:t>WVGA800 </a:t>
            </a:r>
            <a:r>
              <a:rPr lang="en-US" dirty="0">
                <a:ea typeface="ＭＳ Ｐゴシック" charset="0"/>
              </a:rPr>
              <a:t>= 480 by 800 </a:t>
            </a:r>
            <a:r>
              <a:rPr lang="en-US" dirty="0" err="1" smtClean="0">
                <a:ea typeface="ＭＳ Ｐゴシック" charset="0"/>
              </a:rPr>
              <a:t>px</a:t>
            </a:r>
            <a:endParaRPr lang="en-US" dirty="0" smtClean="0">
              <a:ea typeface="ＭＳ Ｐゴシック" charset="0"/>
            </a:endParaRPr>
          </a:p>
          <a:p>
            <a:pPr lvl="1" eaLnBrk="1" hangingPunct="1">
              <a:defRPr/>
            </a:pPr>
            <a:r>
              <a:rPr lang="en-US" dirty="0" smtClean="0">
                <a:ea typeface="ＭＳ Ｐゴシック" charset="0"/>
              </a:rPr>
              <a:t>WVGA854 </a:t>
            </a:r>
            <a:r>
              <a:rPr lang="en-US" dirty="0">
                <a:ea typeface="ＭＳ Ｐゴシック" charset="0"/>
              </a:rPr>
              <a:t>= 480 by 854 </a:t>
            </a:r>
            <a:r>
              <a:rPr lang="en-US" dirty="0" err="1">
                <a:ea typeface="ＭＳ Ｐゴシック" charset="0"/>
              </a:rPr>
              <a:t>px</a:t>
            </a:r>
            <a:endParaRPr lang="en-US" dirty="0">
              <a:ea typeface="ＭＳ Ｐゴシック" charset="0"/>
            </a:endParaRPr>
          </a:p>
          <a:p>
            <a:pPr eaLnBrk="1" hangingPunct="1">
              <a:defRPr/>
            </a:pPr>
            <a:endParaRPr lang="es-EC" dirty="0">
              <a:ea typeface="ＭＳ Ｐゴシック" charset="0"/>
            </a:endParaRPr>
          </a:p>
          <a:p>
            <a:pPr eaLnBrk="1" hangingPunct="1">
              <a:defRPr/>
            </a:pP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Layout</a:t>
            </a:r>
            <a:r>
              <a:rPr lang="es-EC" cap="small" dirty="0">
                <a:ea typeface="ＭＳ Ｐゴシック" charset="0"/>
              </a:rPr>
              <a:t> </a:t>
            </a:r>
            <a:r>
              <a:rPr lang="es-EC" cap="small" dirty="0" err="1">
                <a:ea typeface="ＭＳ Ｐゴシック" charset="0"/>
              </a:rPr>
              <a:t>modes</a:t>
            </a:r>
            <a:endParaRPr lang="es-EC" dirty="0">
              <a:ea typeface="ＭＳ Ｐゴシック" charset="0"/>
            </a:endParaRPr>
          </a:p>
        </p:txBody>
      </p:sp>
      <p:sp>
        <p:nvSpPr>
          <p:cNvPr id="186370"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Absolute</a:t>
            </a:r>
          </a:p>
          <a:p>
            <a:pPr eaLnBrk="1" hangingPunct="1"/>
            <a:r>
              <a:rPr lang="es-EC" altLang="es-EC" smtClean="0">
                <a:latin typeface="Corbel" pitchFamily="34" charset="0"/>
              </a:rPr>
              <a:t>Vertical</a:t>
            </a:r>
          </a:p>
          <a:p>
            <a:pPr eaLnBrk="1" hangingPunct="1"/>
            <a:r>
              <a:rPr lang="es-EC" altLang="es-EC" smtClean="0">
                <a:latin typeface="Corbel" pitchFamily="34" charset="0"/>
              </a:rPr>
              <a:t>Horizontal</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Absolute</a:t>
            </a:r>
            <a:r>
              <a:rPr lang="es-EC" cap="small" dirty="0">
                <a:ea typeface="ＭＳ Ｐゴシック" charset="0"/>
              </a:rPr>
              <a:t> </a:t>
            </a:r>
            <a:r>
              <a:rPr lang="es-EC" cap="small" dirty="0" err="1">
                <a:ea typeface="ＭＳ Ｐゴシック" charset="0"/>
              </a:rPr>
              <a:t>Layout</a:t>
            </a:r>
            <a:endParaRPr lang="es-EC" dirty="0">
              <a:ea typeface="ＭＳ Ｐゴシック" charset="0"/>
            </a:endParaRPr>
          </a:p>
        </p:txBody>
      </p:sp>
      <p:pic>
        <p:nvPicPr>
          <p:cNvPr id="187394" name="5 Imagen"/>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46138" y="1447800"/>
            <a:ext cx="2282825"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5" name="TextBox 3"/>
          <p:cNvSpPr txBox="1">
            <a:spLocks noChangeArrowheads="1"/>
          </p:cNvSpPr>
          <p:nvPr/>
        </p:nvSpPr>
        <p:spPr bwMode="auto">
          <a:xfrm>
            <a:off x="3708400" y="1447800"/>
            <a:ext cx="4787900" cy="2062163"/>
          </a:xfrm>
          <a:prstGeom prst="rect">
            <a:avLst/>
          </a:prstGeom>
          <a:noFill/>
          <a:ln w="9525">
            <a:solidFill>
              <a:srgbClr val="7D0E18"/>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a:t>&lt;Button id=</a:t>
            </a:r>
            <a:r>
              <a:rPr lang="en-US" altLang="en-US"/>
              <a:t>“</a:t>
            </a:r>
            <a:r>
              <a:rPr lang="en-US" altLang="ja-JP"/>
              <a:t>SaveBtn</a:t>
            </a:r>
            <a:r>
              <a:rPr lang="en-US" altLang="en-US"/>
              <a:t>”</a:t>
            </a:r>
            <a:r>
              <a:rPr lang="en-US" altLang="ja-JP"/>
              <a:t>&gt;Save my Information&lt;/Button&gt;</a:t>
            </a:r>
          </a:p>
          <a:p>
            <a:pPr eaLnBrk="1" hangingPunct="1"/>
            <a:r>
              <a:rPr lang="en-US" altLang="es-EC"/>
              <a:t>---</a:t>
            </a:r>
          </a:p>
          <a:p>
            <a:pPr eaLnBrk="1" hangingPunct="1"/>
            <a:r>
              <a:rPr lang="en-US" altLang="en-US"/>
              <a:t>“</a:t>
            </a:r>
            <a:r>
              <a:rPr lang="en-US" altLang="es-EC"/>
              <a:t>#SaveBtn</a:t>
            </a:r>
            <a:r>
              <a:rPr lang="en-US" altLang="en-US"/>
              <a:t>”</a:t>
            </a:r>
            <a:r>
              <a:rPr lang="en-US" altLang="es-EC"/>
              <a:t>:{</a:t>
            </a:r>
          </a:p>
          <a:p>
            <a:pPr eaLnBrk="1" hangingPunct="1"/>
            <a:r>
              <a:rPr lang="en-US" altLang="es-EC"/>
              <a:t>	</a:t>
            </a:r>
            <a:r>
              <a:rPr lang="en-US" altLang="es-EC" b="1">
                <a:solidFill>
                  <a:srgbClr val="A71220"/>
                </a:solidFill>
              </a:rPr>
              <a:t>top: 170</a:t>
            </a:r>
          </a:p>
          <a:p>
            <a:pPr eaLnBrk="1" hangingPunct="1"/>
            <a:r>
              <a:rPr lang="en-US" altLang="es-EC"/>
              <a:t>	right: 20,</a:t>
            </a:r>
          </a:p>
          <a:p>
            <a:pPr eaLnBrk="1" hangingPunct="1"/>
            <a:r>
              <a:rPr lang="en-US" altLang="es-EC"/>
              <a:t>	width: 280</a:t>
            </a:r>
          </a:p>
          <a:p>
            <a:pPr eaLnBrk="1" hangingPunct="1"/>
            <a:r>
              <a:rPr lang="en-US" altLang="es-EC"/>
              <a:t>…</a:t>
            </a:r>
          </a:p>
          <a:p>
            <a:pPr eaLnBrk="1" hangingPunct="1"/>
            <a:endParaRPr lang="en-US" altLang="es-EC"/>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a:latin typeface="Corbel" pitchFamily="34" charset="0"/>
              </a:rPr>
              <a:t>APPCELERATOR TITANIUM OVERVIEW</a:t>
            </a:r>
            <a:endParaRPr lang="en-US" altLang="es-EC" dirty="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Vertical </a:t>
            </a:r>
            <a:r>
              <a:rPr lang="es-EC" cap="small" dirty="0" err="1">
                <a:ea typeface="ＭＳ Ｐゴシック" charset="0"/>
              </a:rPr>
              <a:t>Layout</a:t>
            </a:r>
            <a:endParaRPr lang="es-EC" dirty="0">
              <a:ea typeface="ＭＳ Ｐゴシック" charset="0"/>
            </a:endParaRPr>
          </a:p>
        </p:txBody>
      </p:sp>
      <p:pic>
        <p:nvPicPr>
          <p:cNvPr id="188418"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4265" t="34"/>
          <a:stretch>
            <a:fillRect/>
          </a:stretch>
        </p:blipFill>
        <p:spPr>
          <a:xfrm>
            <a:off x="4846638" y="1198563"/>
            <a:ext cx="1995487" cy="3440112"/>
          </a:xfrm>
        </p:spPr>
      </p:pic>
      <p:sp>
        <p:nvSpPr>
          <p:cNvPr id="188419" name="TextBox 2"/>
          <p:cNvSpPr txBox="1">
            <a:spLocks noChangeArrowheads="1"/>
          </p:cNvSpPr>
          <p:nvPr/>
        </p:nvSpPr>
        <p:spPr bwMode="auto">
          <a:xfrm>
            <a:off x="1524000" y="1198563"/>
            <a:ext cx="2735263" cy="3540125"/>
          </a:xfrm>
          <a:prstGeom prst="rect">
            <a:avLst/>
          </a:prstGeom>
          <a:noFill/>
          <a:ln w="9525">
            <a:solidFill>
              <a:srgbClr val="7D0E18"/>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n-US"/>
              <a:t>“</a:t>
            </a:r>
            <a:r>
              <a:rPr lang="en-US" altLang="es-EC"/>
              <a:t>Window</a:t>
            </a:r>
            <a:r>
              <a:rPr lang="en-US" altLang="en-US"/>
              <a:t>”</a:t>
            </a:r>
            <a:r>
              <a:rPr lang="en-US" altLang="es-EC"/>
              <a:t>:{</a:t>
            </a:r>
          </a:p>
          <a:p>
            <a:pPr eaLnBrk="1" hangingPunct="1"/>
            <a:r>
              <a:rPr lang="en-US" altLang="es-EC"/>
              <a:t>	layout: </a:t>
            </a:r>
            <a:r>
              <a:rPr lang="en-US" altLang="en-US"/>
              <a:t>“</a:t>
            </a:r>
            <a:r>
              <a:rPr lang="en-US" altLang="es-EC"/>
              <a:t>vertical</a:t>
            </a:r>
            <a:r>
              <a:rPr lang="en-US" altLang="en-US"/>
              <a:t>”</a:t>
            </a:r>
            <a:endParaRPr lang="en-US" altLang="es-EC"/>
          </a:p>
          <a:p>
            <a:pPr eaLnBrk="1" hangingPunct="1"/>
            <a:r>
              <a:rPr lang="en-US" altLang="es-EC"/>
              <a:t>},</a:t>
            </a:r>
          </a:p>
          <a:p>
            <a:pPr eaLnBrk="1" hangingPunct="1"/>
            <a:r>
              <a:rPr lang="en-US" altLang="en-US"/>
              <a:t>“</a:t>
            </a:r>
            <a:r>
              <a:rPr lang="en-US" altLang="es-EC"/>
              <a:t>#green</a:t>
            </a:r>
            <a:r>
              <a:rPr lang="en-US" altLang="en-US"/>
              <a:t>”</a:t>
            </a:r>
            <a:r>
              <a:rPr lang="en-US" altLang="es-EC"/>
              <a:t>:{</a:t>
            </a:r>
          </a:p>
          <a:p>
            <a:pPr eaLnBrk="1" hangingPunct="1"/>
            <a:r>
              <a:rPr lang="en-US" altLang="es-EC"/>
              <a:t>	</a:t>
            </a:r>
            <a:r>
              <a:rPr lang="en-US" altLang="es-EC" b="1">
                <a:solidFill>
                  <a:schemeClr val="accent1"/>
                </a:solidFill>
              </a:rPr>
              <a:t>top: 50,</a:t>
            </a:r>
          </a:p>
          <a:p>
            <a:pPr eaLnBrk="1" hangingPunct="1"/>
            <a:r>
              <a:rPr lang="en-US" altLang="es-EC"/>
              <a:t>	backgroundColor: </a:t>
            </a:r>
            <a:r>
              <a:rPr lang="en-US" altLang="en-US"/>
              <a:t>‘</a:t>
            </a:r>
            <a:r>
              <a:rPr lang="en-US" altLang="es-EC"/>
              <a:t>green</a:t>
            </a:r>
            <a:r>
              <a:rPr lang="en-US" altLang="en-US"/>
              <a:t>’</a:t>
            </a:r>
            <a:endParaRPr lang="en-US" altLang="es-EC"/>
          </a:p>
          <a:p>
            <a:pPr eaLnBrk="1" hangingPunct="1"/>
            <a:r>
              <a:rPr lang="en-US" altLang="es-EC"/>
              <a:t>	height: 120</a:t>
            </a:r>
          </a:p>
          <a:p>
            <a:pPr eaLnBrk="1" hangingPunct="1"/>
            <a:r>
              <a:rPr lang="en-US" altLang="es-EC"/>
              <a:t>},</a:t>
            </a:r>
          </a:p>
          <a:p>
            <a:pPr eaLnBrk="1" hangingPunct="1"/>
            <a:r>
              <a:rPr lang="en-US" altLang="en-US"/>
              <a:t>“</a:t>
            </a:r>
            <a:r>
              <a:rPr lang="en-US" altLang="es-EC"/>
              <a:t>#red</a:t>
            </a:r>
            <a:r>
              <a:rPr lang="en-US" altLang="en-US"/>
              <a:t>”</a:t>
            </a:r>
            <a:r>
              <a:rPr lang="en-US" altLang="es-EC"/>
              <a:t>:{</a:t>
            </a:r>
          </a:p>
          <a:p>
            <a:pPr eaLnBrk="1" hangingPunct="1"/>
            <a:r>
              <a:rPr lang="en-US" altLang="es-EC"/>
              <a:t>	</a:t>
            </a:r>
            <a:r>
              <a:rPr lang="en-US" altLang="es-EC" b="1">
                <a:solidFill>
                  <a:srgbClr val="A71220"/>
                </a:solidFill>
              </a:rPr>
              <a:t>top: 50,</a:t>
            </a:r>
          </a:p>
          <a:p>
            <a:pPr eaLnBrk="1" hangingPunct="1"/>
            <a:r>
              <a:rPr lang="en-US" altLang="es-EC"/>
              <a:t>	backgroundColor: </a:t>
            </a:r>
            <a:r>
              <a:rPr lang="en-US" altLang="en-US"/>
              <a:t>‘</a:t>
            </a:r>
            <a:r>
              <a:rPr lang="en-US" altLang="es-EC"/>
              <a:t>red</a:t>
            </a:r>
            <a:r>
              <a:rPr lang="en-US" altLang="en-US"/>
              <a:t>’</a:t>
            </a:r>
            <a:endParaRPr lang="en-US" altLang="es-EC"/>
          </a:p>
          <a:p>
            <a:pPr eaLnBrk="1" hangingPunct="1"/>
            <a:r>
              <a:rPr lang="en-US" altLang="es-EC"/>
              <a:t>	height: 120</a:t>
            </a:r>
          </a:p>
          <a:p>
            <a:pPr eaLnBrk="1" hangingPunct="1"/>
            <a:r>
              <a:rPr lang="en-US" altLang="es-EC"/>
              <a:t>}</a:t>
            </a:r>
          </a:p>
          <a:p>
            <a:pPr eaLnBrk="1" hangingPunct="1"/>
            <a:endParaRPr lang="en-US" altLang="es-EC"/>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2"/>
          <p:cNvGrpSpPr>
            <a:grpSpLocks/>
          </p:cNvGrpSpPr>
          <p:nvPr/>
        </p:nvGrpSpPr>
        <p:grpSpPr bwMode="auto">
          <a:xfrm>
            <a:off x="-50800" y="0"/>
            <a:ext cx="9309100" cy="5143500"/>
            <a:chOff x="0" y="0"/>
            <a:chExt cx="9309154" cy="5143500"/>
          </a:xfrm>
        </p:grpSpPr>
        <p:pic>
          <p:nvPicPr>
            <p:cNvPr id="92165" name="Picture 1" descr="icons-background-image-titanium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icons-background-image-titanium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820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2" name="Title 1"/>
          <p:cNvSpPr txBox="1">
            <a:spLocks/>
          </p:cNvSpPr>
          <p:nvPr/>
        </p:nvSpPr>
        <p:spPr bwMode="auto">
          <a:xfrm>
            <a:off x="5843667" y="307360"/>
            <a:ext cx="19812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6600" b="1" dirty="0">
                <a:latin typeface="Open Sans" charset="0"/>
              </a:rPr>
              <a:t>TRY</a:t>
            </a:r>
            <a:endParaRPr lang="en-US" altLang="es-EC" sz="6600" b="1" dirty="0">
              <a:latin typeface="Open Sans" charset="0"/>
            </a:endParaRPr>
          </a:p>
        </p:txBody>
      </p:sp>
      <p:pic>
        <p:nvPicPr>
          <p:cNvPr id="92163" name="Picture 6" descr="Slide designs images_Building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36688"/>
            <a:ext cx="21732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4987925" y="1652806"/>
            <a:ext cx="3790950" cy="3198163"/>
          </a:xfrm>
          <a:prstGeom prst="rect">
            <a:avLst/>
          </a:prstGeom>
        </p:spPr>
        <p:txBody>
          <a:bodyPr>
            <a:normAutofit fontScale="62500" lnSpcReduction="20000"/>
          </a:bodyPr>
          <a:lstStyle>
            <a:lvl1pPr marL="304800" indent="-3048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n-US" dirty="0"/>
              <a:t>To the sample project you began earlier, change the Window to vertical layout</a:t>
            </a:r>
            <a:r>
              <a:rPr lang="en-US" dirty="0" smtClean="0"/>
              <a:t>.</a:t>
            </a:r>
          </a:p>
          <a:p>
            <a:pPr eaLnBrk="1" hangingPunct="1">
              <a:defRPr/>
            </a:pPr>
            <a:r>
              <a:rPr lang="en-US" dirty="0"/>
              <a:t>Create a view and add it to the window. Make the view 120 units tall and 50 units from the top. Set its background to be </a:t>
            </a:r>
            <a:r>
              <a:rPr lang="en-US" dirty="0" smtClean="0"/>
              <a:t>green</a:t>
            </a:r>
          </a:p>
          <a:p>
            <a:pPr eaLnBrk="1" hangingPunct="1">
              <a:defRPr/>
            </a:pPr>
            <a:r>
              <a:rPr lang="en-US" dirty="0"/>
              <a:t>Create a second view with the same properties, though with a red background. Add it to the </a:t>
            </a:r>
            <a:r>
              <a:rPr lang="en-US" dirty="0" smtClean="0"/>
              <a:t>window</a:t>
            </a:r>
          </a:p>
          <a:p>
            <a:pPr eaLnBrk="1" hangingPunct="1">
              <a:defRPr/>
            </a:pPr>
            <a:r>
              <a:rPr lang="en-US" dirty="0"/>
              <a:t>Build your project. Does the screen roughly match the preceding slide</a:t>
            </a:r>
            <a:r>
              <a:rPr lang="en-US" dirty="0" smtClean="0"/>
              <a:t>?</a:t>
            </a:r>
          </a:p>
          <a:p>
            <a:pPr eaLnBrk="1" hangingPunct="1">
              <a:defRPr/>
            </a:pPr>
            <a:endParaRPr lang="en-US" dirty="0" smtClean="0"/>
          </a:p>
        </p:txBody>
      </p:sp>
    </p:spTree>
    <p:extLst>
      <p:ext uri="{BB962C8B-B14F-4D97-AF65-F5344CB8AC3E}">
        <p14:creationId xmlns:p14="http://schemas.microsoft.com/office/powerpoint/2010/main" val="205517762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6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EVENTS</a:t>
            </a:r>
            <a:endParaRPr lang="en-US" altLang="es-EC" sz="4400" dirty="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Event</a:t>
            </a:r>
            <a:r>
              <a:rPr lang="es-EC" cap="small" dirty="0">
                <a:ea typeface="ＭＳ Ｐゴシック" charset="0"/>
              </a:rPr>
              <a:t> </a:t>
            </a:r>
            <a:r>
              <a:rPr lang="es-EC" cap="small" dirty="0" err="1">
                <a:ea typeface="ＭＳ Ｐゴシック" charset="0"/>
              </a:rPr>
              <a:t>Handling</a:t>
            </a:r>
            <a:endParaRPr lang="es-EC" dirty="0">
              <a:ea typeface="ＭＳ Ｐゴシック" charset="0"/>
            </a:endParaRPr>
          </a:p>
        </p:txBody>
      </p:sp>
      <p:sp>
        <p:nvSpPr>
          <p:cNvPr id="19149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Events are things that happen that you can monitor and react to</a:t>
            </a:r>
          </a:p>
          <a:p>
            <a:pPr eaLnBrk="1" hangingPunct="1"/>
            <a:r>
              <a:rPr lang="en-US" altLang="es-EC" smtClean="0">
                <a:latin typeface="Corbel" pitchFamily="34" charset="0"/>
              </a:rPr>
              <a:t>User-generated: clicks, swipes, shakes, etc.</a:t>
            </a:r>
          </a:p>
          <a:p>
            <a:pPr eaLnBrk="1" hangingPunct="1"/>
            <a:r>
              <a:rPr lang="en-US" altLang="es-EC" smtClean="0">
                <a:latin typeface="Corbel" pitchFamily="34" charset="0"/>
              </a:rPr>
              <a:t>Custom: non-user events that you use to signal within your app</a:t>
            </a:r>
          </a:p>
          <a:p>
            <a:pPr eaLnBrk="1" hangingPunct="1"/>
            <a:r>
              <a:rPr lang="en-US" altLang="es-EC" smtClean="0">
                <a:latin typeface="Corbel" pitchFamily="34" charset="0"/>
              </a:rPr>
              <a:t>System-generated: battery low, phone call or SMS received</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Event</a:t>
            </a:r>
            <a:r>
              <a:rPr lang="es-EC" cap="small" dirty="0">
                <a:ea typeface="ＭＳ Ｐゴシック" charset="0"/>
              </a:rPr>
              <a:t> </a:t>
            </a:r>
            <a:r>
              <a:rPr lang="es-EC" cap="small" dirty="0" err="1">
                <a:ea typeface="ＭＳ Ｐゴシック" charset="0"/>
              </a:rPr>
              <a:t>Handling</a:t>
            </a:r>
            <a:r>
              <a:rPr lang="es-EC" cap="small" dirty="0">
                <a:ea typeface="ＭＳ Ｐゴシック" charset="0"/>
              </a:rPr>
              <a:t>, </a:t>
            </a:r>
            <a:r>
              <a:rPr lang="es-EC" cap="small" dirty="0" err="1">
                <a:ea typeface="ＭＳ Ｐゴシック" charset="0"/>
              </a:rPr>
              <a:t>cont'd</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lnSpcReduction="20000"/>
          </a:bodyPr>
          <a:lstStyle/>
          <a:p>
            <a:pPr eaLnBrk="1" hangingPunct="1">
              <a:defRPr/>
            </a:pPr>
            <a:r>
              <a:rPr lang="en-US" dirty="0">
                <a:ea typeface="ＭＳ Ｐゴシック" charset="0"/>
              </a:rPr>
              <a:t>Event listener - code you 'attach' to something to run when an event occurs</a:t>
            </a:r>
          </a:p>
          <a:p>
            <a:pPr eaLnBrk="1" hangingPunct="1">
              <a:defRPr/>
            </a:pPr>
            <a:r>
              <a:rPr lang="en-US" dirty="0">
                <a:ea typeface="ＭＳ Ｐゴシック" charset="0"/>
              </a:rPr>
              <a:t>Firing event - causing an event so that listeners are engaged</a:t>
            </a:r>
          </a:p>
          <a:p>
            <a:pPr eaLnBrk="1" hangingPunct="1">
              <a:defRPr/>
            </a:pPr>
            <a:r>
              <a:rPr lang="en-US" dirty="0">
                <a:ea typeface="ＭＳ Ｐゴシック" charset="0"/>
              </a:rPr>
              <a:t>You can add a listener on any UI component</a:t>
            </a:r>
          </a:p>
          <a:p>
            <a:pPr eaLnBrk="1" hangingPunct="1">
              <a:defRPr/>
            </a:pPr>
            <a:r>
              <a:rPr lang="en-US" dirty="0">
                <a:ea typeface="ＭＳ Ｐゴシック" charset="0"/>
              </a:rPr>
              <a:t>You can add custom listeners to nearly any object in your app</a:t>
            </a:r>
          </a:p>
          <a:p>
            <a:pPr eaLnBrk="1" hangingPunct="1">
              <a:defRPr/>
            </a:pPr>
            <a:r>
              <a:rPr lang="en-US" dirty="0">
                <a:ea typeface="ＭＳ Ｐゴシック" charset="0"/>
              </a:rPr>
              <a:t>You can fire any user-generated or custom type event (not the system events though)</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Example</a:t>
            </a:r>
            <a:r>
              <a:rPr lang="es-EC" cap="small" dirty="0">
                <a:ea typeface="ＭＳ Ｐゴシック" charset="0"/>
              </a:rPr>
              <a:t> 1</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93539" name="Content Placeholder 2"/>
          <p:cNvSpPr txBox="1">
            <a:spLocks/>
          </p:cNvSpPr>
          <p:nvPr/>
        </p:nvSpPr>
        <p:spPr bwMode="auto">
          <a:xfrm>
            <a:off x="2297113" y="1117600"/>
            <a:ext cx="4429125"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800">
                <a:solidFill>
                  <a:schemeClr val="bg1"/>
                </a:solidFill>
                <a:latin typeface="Inconsolata" charset="0"/>
              </a:rPr>
              <a:t/>
            </a:r>
            <a:br>
              <a:rPr lang="es-EC" altLang="es-EC" sz="1800">
                <a:solidFill>
                  <a:schemeClr val="bg1"/>
                </a:solidFill>
                <a:latin typeface="Inconsolata" charset="0"/>
              </a:rPr>
            </a:br>
            <a:r>
              <a:rPr lang="es-EC" altLang="es-EC" sz="1800" i="1">
                <a:solidFill>
                  <a:srgbClr val="BFBFBF"/>
                </a:solidFill>
                <a:latin typeface="Inconsolata" charset="0"/>
              </a:rPr>
              <a:t>// let's start with a UI component, a button</a:t>
            </a:r>
          </a:p>
          <a:p>
            <a:pPr eaLnBrk="1" hangingPunct="1"/>
            <a:r>
              <a:rPr lang="es-EC" altLang="es-EC" sz="1800">
                <a:solidFill>
                  <a:schemeClr val="bg1"/>
                </a:solidFill>
                <a:latin typeface="Inconsolata" charset="0"/>
              </a:rPr>
              <a:t>var btn = Ti.UI.createButton({ </a:t>
            </a:r>
          </a:p>
          <a:p>
            <a:pPr eaLnBrk="1" hangingPunct="1"/>
            <a:r>
              <a:rPr lang="es-EC" altLang="es-EC" sz="1800">
                <a:solidFill>
                  <a:schemeClr val="bg1"/>
                </a:solidFill>
                <a:latin typeface="Inconsolata" charset="0"/>
              </a:rPr>
              <a:t>     title: 'Click me' </a:t>
            </a:r>
          </a:p>
          <a:p>
            <a:pPr eaLnBrk="1" hangingPunct="1"/>
            <a:r>
              <a:rPr lang="es-EC" altLang="es-EC" sz="1800">
                <a:solidFill>
                  <a:schemeClr val="bg1"/>
                </a:solidFill>
                <a:latin typeface="Inconsolata" charset="0"/>
              </a:rPr>
              <a:t>}); </a:t>
            </a:r>
          </a:p>
          <a:p>
            <a:pPr eaLnBrk="1" hangingPunct="1"/>
            <a:endParaRPr lang="es-EC" altLang="es-EC" sz="1800">
              <a:solidFill>
                <a:schemeClr val="bg1"/>
              </a:solidFill>
              <a:latin typeface="Inconsolata" charset="0"/>
            </a:endParaRPr>
          </a:p>
          <a:p>
            <a:pPr eaLnBrk="1" hangingPunct="1"/>
            <a:r>
              <a:rPr lang="es-EC" altLang="es-EC" sz="1800">
                <a:solidFill>
                  <a:schemeClr val="bg1"/>
                </a:solidFill>
                <a:latin typeface="Inconsolata" charset="0"/>
              </a:rPr>
              <a:t>btn.addEventListener('click', function() { </a:t>
            </a:r>
          </a:p>
          <a:p>
            <a:pPr eaLnBrk="1" hangingPunct="1"/>
            <a:r>
              <a:rPr lang="es-EC" altLang="es-EC" sz="1800">
                <a:solidFill>
                  <a:schemeClr val="bg1"/>
                </a:solidFill>
                <a:latin typeface="Inconsolata" charset="0"/>
              </a:rPr>
              <a:t>     alert('Ouch! You clicked me!'); </a:t>
            </a:r>
          </a:p>
          <a:p>
            <a:pPr eaLnBrk="1" hangingPunct="1"/>
            <a:r>
              <a:rPr lang="es-EC" altLang="es-EC" sz="18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Example</a:t>
            </a:r>
            <a:r>
              <a:rPr lang="es-EC" cap="small" dirty="0">
                <a:ea typeface="ＭＳ Ｐゴシック" charset="0"/>
              </a:rPr>
              <a:t> 2</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94563" name="Content Placeholder 2"/>
          <p:cNvSpPr txBox="1">
            <a:spLocks/>
          </p:cNvSpPr>
          <p:nvPr/>
        </p:nvSpPr>
        <p:spPr bwMode="auto">
          <a:xfrm>
            <a:off x="1982788" y="1341438"/>
            <a:ext cx="4875212" cy="309880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800" i="1">
                <a:solidFill>
                  <a:srgbClr val="BFBFBF"/>
                </a:solidFill>
                <a:latin typeface="Inconsolata" charset="0"/>
              </a:rPr>
              <a:t>// let's start with a UI component, a button </a:t>
            </a:r>
          </a:p>
          <a:p>
            <a:pPr eaLnBrk="1" hangingPunct="1"/>
            <a:r>
              <a:rPr lang="es-EC" altLang="es-EC" sz="1800">
                <a:solidFill>
                  <a:schemeClr val="bg1"/>
                </a:solidFill>
                <a:latin typeface="Inconsolata" charset="0"/>
              </a:rPr>
              <a:t>&lt;Button id=</a:t>
            </a:r>
            <a:r>
              <a:rPr lang="es-EC" altLang="en-US" sz="1800">
                <a:solidFill>
                  <a:schemeClr val="bg1"/>
                </a:solidFill>
                <a:latin typeface="Inconsolata" charset="0"/>
              </a:rPr>
              <a:t>“</a:t>
            </a:r>
            <a:r>
              <a:rPr lang="es-EC" altLang="es-EC" sz="1800">
                <a:solidFill>
                  <a:schemeClr val="bg1"/>
                </a:solidFill>
                <a:latin typeface="Inconsolata" charset="0"/>
              </a:rPr>
              <a:t>btn</a:t>
            </a:r>
            <a:r>
              <a:rPr lang="es-EC" altLang="en-US" sz="1800">
                <a:solidFill>
                  <a:schemeClr val="bg1"/>
                </a:solidFill>
                <a:latin typeface="Inconsolata" charset="0"/>
              </a:rPr>
              <a:t>”</a:t>
            </a:r>
            <a:r>
              <a:rPr lang="es-EC" altLang="es-EC" sz="1800">
                <a:solidFill>
                  <a:schemeClr val="bg1"/>
                </a:solidFill>
                <a:latin typeface="Inconsolata" charset="0"/>
              </a:rPr>
              <a:t>&gt;I am a button&lt;/Button&gt;</a:t>
            </a:r>
          </a:p>
          <a:p>
            <a:pPr eaLnBrk="1" hangingPunct="1"/>
            <a:endParaRPr lang="es-EC" altLang="es-EC" sz="1800">
              <a:solidFill>
                <a:schemeClr val="bg1"/>
              </a:solidFill>
              <a:latin typeface="Inconsolata" charset="0"/>
            </a:endParaRPr>
          </a:p>
          <a:p>
            <a:pPr eaLnBrk="1" hangingPunct="1"/>
            <a:r>
              <a:rPr lang="es-EC" altLang="es-EC" sz="1800">
                <a:solidFill>
                  <a:schemeClr val="bg1"/>
                </a:solidFill>
                <a:latin typeface="Inconsolata" charset="0"/>
              </a:rPr>
              <a:t>// let's define our function first </a:t>
            </a:r>
          </a:p>
          <a:p>
            <a:pPr eaLnBrk="1" hangingPunct="1"/>
            <a:r>
              <a:rPr lang="es-EC" altLang="es-EC" sz="1800">
                <a:solidFill>
                  <a:schemeClr val="bg1"/>
                </a:solidFill>
                <a:latin typeface="Inconsolata" charset="0"/>
              </a:rPr>
              <a:t>function ouch() { </a:t>
            </a:r>
          </a:p>
          <a:p>
            <a:pPr eaLnBrk="1" hangingPunct="1"/>
            <a:r>
              <a:rPr lang="es-EC" altLang="es-EC" sz="1800">
                <a:solidFill>
                  <a:schemeClr val="bg1"/>
                </a:solidFill>
                <a:latin typeface="Inconsolata" charset="0"/>
              </a:rPr>
              <a:t>     alert('Ouch! You clicked me!'); </a:t>
            </a:r>
          </a:p>
          <a:p>
            <a:pPr eaLnBrk="1" hangingPunct="1"/>
            <a:r>
              <a:rPr lang="es-EC" altLang="es-EC" sz="1800">
                <a:solidFill>
                  <a:schemeClr val="bg1"/>
                </a:solidFill>
                <a:latin typeface="Inconsolata" charset="0"/>
              </a:rPr>
              <a:t>} </a:t>
            </a:r>
          </a:p>
          <a:p>
            <a:pPr eaLnBrk="1" hangingPunct="1"/>
            <a:endParaRPr lang="es-EC" altLang="es-EC" sz="1800">
              <a:solidFill>
                <a:schemeClr val="bg1"/>
              </a:solidFill>
              <a:latin typeface="Inconsolata" charset="0"/>
            </a:endParaRPr>
          </a:p>
          <a:p>
            <a:pPr eaLnBrk="1" hangingPunct="1"/>
            <a:r>
              <a:rPr lang="es-EC" altLang="es-EC" sz="1800" i="1">
                <a:solidFill>
                  <a:srgbClr val="BFBFBF"/>
                </a:solidFill>
                <a:latin typeface="Inconsolata" charset="0"/>
              </a:rPr>
              <a:t>// then use it in the listener -- without the () !! </a:t>
            </a:r>
          </a:p>
          <a:p>
            <a:pPr eaLnBrk="1" hangingPunct="1"/>
            <a:r>
              <a:rPr lang="es-EC" altLang="es-EC" sz="1800">
                <a:solidFill>
                  <a:schemeClr val="bg1"/>
                </a:solidFill>
                <a:latin typeface="Inconsolata" charset="0"/>
              </a:rPr>
              <a:t>btn.addEventListener('click', ouch);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Removing</a:t>
            </a:r>
            <a:r>
              <a:rPr lang="es-EC" cap="small" dirty="0">
                <a:ea typeface="ＭＳ Ｐゴシック" charset="0"/>
              </a:rPr>
              <a:t> </a:t>
            </a:r>
            <a:r>
              <a:rPr lang="es-EC" cap="small" dirty="0" err="1">
                <a:ea typeface="ＭＳ Ｐゴシック" charset="0"/>
              </a:rPr>
              <a:t>Event</a:t>
            </a:r>
            <a:r>
              <a:rPr lang="es-EC" cap="small" dirty="0">
                <a:ea typeface="ＭＳ Ｐゴシック" charset="0"/>
              </a:rPr>
              <a:t> </a:t>
            </a:r>
            <a:r>
              <a:rPr lang="es-EC" cap="small" dirty="0" err="1">
                <a:ea typeface="ＭＳ Ｐゴシック" charset="0"/>
              </a:rPr>
              <a:t>Listeners</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95587" name="Content Placeholder 2"/>
          <p:cNvSpPr txBox="1">
            <a:spLocks/>
          </p:cNvSpPr>
          <p:nvPr/>
        </p:nvSpPr>
        <p:spPr bwMode="auto">
          <a:xfrm>
            <a:off x="1719263" y="1427163"/>
            <a:ext cx="4843462" cy="2992437"/>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800">
                <a:solidFill>
                  <a:schemeClr val="bg1"/>
                </a:solidFill>
                <a:latin typeface="Inconsolata" charset="0"/>
              </a:rPr>
              <a:t>&lt;Button id=</a:t>
            </a:r>
            <a:r>
              <a:rPr lang="es-EC" altLang="en-US" sz="1800">
                <a:solidFill>
                  <a:schemeClr val="bg1"/>
                </a:solidFill>
                <a:latin typeface="Inconsolata" charset="0"/>
              </a:rPr>
              <a:t>“</a:t>
            </a:r>
            <a:r>
              <a:rPr lang="es-EC" altLang="es-EC" sz="1800">
                <a:solidFill>
                  <a:schemeClr val="bg1"/>
                </a:solidFill>
                <a:latin typeface="Inconsolata" charset="0"/>
              </a:rPr>
              <a:t>btn</a:t>
            </a:r>
            <a:r>
              <a:rPr lang="es-EC" altLang="en-US" sz="1800">
                <a:solidFill>
                  <a:schemeClr val="bg1"/>
                </a:solidFill>
                <a:latin typeface="Inconsolata" charset="0"/>
              </a:rPr>
              <a:t>”</a:t>
            </a:r>
            <a:r>
              <a:rPr lang="es-EC" altLang="es-EC" sz="1800">
                <a:solidFill>
                  <a:schemeClr val="bg1"/>
                </a:solidFill>
                <a:latin typeface="Inconsolata" charset="0"/>
              </a:rPr>
              <a:t>&gt;I am a button&lt;/Button&gt;</a:t>
            </a:r>
          </a:p>
          <a:p>
            <a:pPr eaLnBrk="1" hangingPunct="1"/>
            <a:endParaRPr lang="es-EC" altLang="es-EC" sz="1800">
              <a:solidFill>
                <a:schemeClr val="bg1"/>
              </a:solidFill>
              <a:latin typeface="Inconsolata" charset="0"/>
            </a:endParaRPr>
          </a:p>
          <a:p>
            <a:pPr eaLnBrk="1" hangingPunct="1"/>
            <a:r>
              <a:rPr lang="es-EC" altLang="es-EC" sz="1800">
                <a:solidFill>
                  <a:schemeClr val="bg1"/>
                </a:solidFill>
                <a:latin typeface="Inconsolata" charset="0"/>
              </a:rPr>
              <a:t>function ouch() { </a:t>
            </a:r>
          </a:p>
          <a:p>
            <a:pPr eaLnBrk="1" hangingPunct="1"/>
            <a:r>
              <a:rPr lang="es-EC" altLang="es-EC" sz="1800">
                <a:solidFill>
                  <a:schemeClr val="bg1"/>
                </a:solidFill>
                <a:latin typeface="Inconsolata" charset="0"/>
              </a:rPr>
              <a:t>     alert('Ouch! You clicked me!'); </a:t>
            </a:r>
          </a:p>
          <a:p>
            <a:pPr eaLnBrk="1" hangingPunct="1"/>
            <a:r>
              <a:rPr lang="es-EC" altLang="es-EC" sz="1800">
                <a:solidFill>
                  <a:schemeClr val="bg1"/>
                </a:solidFill>
                <a:latin typeface="Inconsolata" charset="0"/>
              </a:rPr>
              <a:t>     $.btn.removeEventListener('click', ouch); </a:t>
            </a:r>
          </a:p>
          <a:p>
            <a:pPr eaLnBrk="1" hangingPunct="1"/>
            <a:r>
              <a:rPr lang="es-EC" altLang="es-EC" sz="1800">
                <a:solidFill>
                  <a:schemeClr val="bg1"/>
                </a:solidFill>
                <a:latin typeface="Inconsolata" charset="0"/>
              </a:rPr>
              <a:t>     $.btn.title = "You can't click me"; </a:t>
            </a:r>
          </a:p>
          <a:p>
            <a:pPr eaLnBrk="1" hangingPunct="1"/>
            <a:r>
              <a:rPr lang="es-EC" altLang="es-EC" sz="1800">
                <a:solidFill>
                  <a:schemeClr val="bg1"/>
                </a:solidFill>
                <a:latin typeface="Inconsolata" charset="0"/>
              </a:rPr>
              <a:t>} </a:t>
            </a:r>
          </a:p>
          <a:p>
            <a:pPr eaLnBrk="1" hangingPunct="1"/>
            <a:endParaRPr lang="es-EC" altLang="es-EC" sz="1800">
              <a:solidFill>
                <a:schemeClr val="bg1"/>
              </a:solidFill>
              <a:latin typeface="Inconsolata" charset="0"/>
            </a:endParaRPr>
          </a:p>
          <a:p>
            <a:pPr eaLnBrk="1" hangingPunct="1"/>
            <a:r>
              <a:rPr lang="es-EC" altLang="es-EC" sz="1800">
                <a:solidFill>
                  <a:schemeClr val="bg1"/>
                </a:solidFill>
                <a:latin typeface="Inconsolata" charset="0"/>
              </a:rPr>
              <a:t>$.btn.addEventListener('click', ouch); </a:t>
            </a:r>
          </a:p>
          <a:p>
            <a:pPr eaLnBrk="1" hangingPunct="1"/>
            <a:endParaRPr lang="es-EC" altLang="es-EC" sz="18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Event</a:t>
            </a:r>
            <a:r>
              <a:rPr lang="es-EC" cap="small" dirty="0">
                <a:ea typeface="ＭＳ Ｐゴシック" charset="0"/>
              </a:rPr>
              <a:t> </a:t>
            </a:r>
            <a:r>
              <a:rPr lang="es-EC" cap="small" dirty="0" err="1">
                <a:ea typeface="ＭＳ Ｐゴシック" charset="0"/>
              </a:rPr>
              <a:t>Object</a:t>
            </a:r>
            <a:r>
              <a:rPr lang="es-EC" cap="small" dirty="0">
                <a:ea typeface="ＭＳ Ｐゴシック" charset="0"/>
              </a:rPr>
              <a:t> </a:t>
            </a:r>
            <a:r>
              <a:rPr lang="es-EC" cap="small" dirty="0" err="1">
                <a:ea typeface="ＭＳ Ｐゴシック" charset="0"/>
              </a:rPr>
              <a:t>Properties</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96611" name="Content Placeholder 2"/>
          <p:cNvSpPr txBox="1">
            <a:spLocks/>
          </p:cNvSpPr>
          <p:nvPr/>
        </p:nvSpPr>
        <p:spPr bwMode="auto">
          <a:xfrm>
            <a:off x="1220788" y="1406525"/>
            <a:ext cx="6683375" cy="220980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800">
                <a:solidFill>
                  <a:schemeClr val="bg1"/>
                </a:solidFill>
              </a:rPr>
              <a:t>&lt;TextField id=</a:t>
            </a:r>
            <a:r>
              <a:rPr lang="es-EC" altLang="en-US" sz="1800">
                <a:solidFill>
                  <a:schemeClr val="bg1"/>
                </a:solidFill>
              </a:rPr>
              <a:t>“</a:t>
            </a:r>
            <a:r>
              <a:rPr lang="es-EC" altLang="es-EC" sz="1800">
                <a:solidFill>
                  <a:schemeClr val="bg1"/>
                </a:solidFill>
              </a:rPr>
              <a:t>textField</a:t>
            </a:r>
            <a:r>
              <a:rPr lang="es-EC" altLang="en-US" sz="1800">
                <a:solidFill>
                  <a:schemeClr val="bg1"/>
                </a:solidFill>
              </a:rPr>
              <a:t>”</a:t>
            </a:r>
            <a:r>
              <a:rPr lang="es-EC" altLang="es-EC" sz="1800">
                <a:solidFill>
                  <a:schemeClr val="bg1"/>
                </a:solidFill>
              </a:rPr>
              <a:t>&gt;</a:t>
            </a:r>
          </a:p>
          <a:p>
            <a:pPr eaLnBrk="1" hangingPunct="1"/>
            <a:r>
              <a:rPr lang="es-EC" altLang="es-EC" sz="1800">
                <a:solidFill>
                  <a:schemeClr val="bg1"/>
                </a:solidFill>
              </a:rPr>
              <a:t>&lt;TextField id=</a:t>
            </a:r>
            <a:r>
              <a:rPr lang="es-EC" altLang="en-US" sz="1800">
                <a:solidFill>
                  <a:schemeClr val="bg1"/>
                </a:solidFill>
              </a:rPr>
              <a:t>“</a:t>
            </a:r>
            <a:r>
              <a:rPr lang="es-EC" altLang="es-EC" sz="1800">
                <a:solidFill>
                  <a:schemeClr val="bg1"/>
                </a:solidFill>
              </a:rPr>
              <a:t>anotherField</a:t>
            </a:r>
            <a:r>
              <a:rPr lang="es-EC" altLang="en-US" sz="1800">
                <a:solidFill>
                  <a:schemeClr val="bg1"/>
                </a:solidFill>
              </a:rPr>
              <a:t>”</a:t>
            </a:r>
            <a:r>
              <a:rPr lang="es-EC" altLang="es-EC" sz="1800">
                <a:solidFill>
                  <a:schemeClr val="bg1"/>
                </a:solidFill>
              </a:rPr>
              <a:t>&gt;</a:t>
            </a:r>
            <a:endParaRPr lang="es-EC" altLang="es-EC" sz="1800">
              <a:solidFill>
                <a:schemeClr val="bg1"/>
              </a:solidFill>
              <a:latin typeface="Inconsolata" charset="0"/>
            </a:endParaRPr>
          </a:p>
          <a:p>
            <a:pPr eaLnBrk="1" hangingPunct="1"/>
            <a:endParaRPr lang="es-EC" altLang="es-EC" sz="1800">
              <a:solidFill>
                <a:schemeClr val="bg1"/>
              </a:solidFill>
              <a:latin typeface="Inconsolata" charset="0"/>
            </a:endParaRPr>
          </a:p>
          <a:p>
            <a:pPr eaLnBrk="1" hangingPunct="1"/>
            <a:r>
              <a:rPr lang="es-EC" altLang="es-EC" sz="1800">
                <a:solidFill>
                  <a:schemeClr val="bg1"/>
                </a:solidFill>
                <a:latin typeface="Inconsolata" charset="0"/>
              </a:rPr>
              <a:t>$.textField.addEventListener('change', function(</a:t>
            </a:r>
            <a:r>
              <a:rPr lang="es-EC" altLang="es-EC" sz="1800" b="1">
                <a:solidFill>
                  <a:schemeClr val="bg1"/>
                </a:solidFill>
                <a:latin typeface="Inconsolata" charset="0"/>
              </a:rPr>
              <a:t>e</a:t>
            </a:r>
            <a:r>
              <a:rPr lang="es-EC" altLang="es-EC" sz="1800">
                <a:solidFill>
                  <a:schemeClr val="bg1"/>
                </a:solidFill>
                <a:latin typeface="Inconsolata" charset="0"/>
              </a:rPr>
              <a:t>) { </a:t>
            </a:r>
          </a:p>
          <a:p>
            <a:pPr eaLnBrk="1" hangingPunct="1"/>
            <a:r>
              <a:rPr lang="es-EC" altLang="es-EC" sz="1800">
                <a:solidFill>
                  <a:schemeClr val="bg1"/>
                </a:solidFill>
                <a:latin typeface="Inconsolata" charset="0"/>
              </a:rPr>
              <a:t>     </a:t>
            </a:r>
            <a:r>
              <a:rPr lang="es-EC" altLang="es-EC" sz="1800" i="1">
                <a:solidFill>
                  <a:srgbClr val="BFBFBF"/>
                </a:solidFill>
                <a:latin typeface="Inconsolata" charset="0"/>
              </a:rPr>
              <a:t>// </a:t>
            </a:r>
            <a:r>
              <a:rPr lang="es-EC" altLang="es-EC" sz="1800" b="1" i="1">
                <a:solidFill>
                  <a:srgbClr val="BFBFBF"/>
                </a:solidFill>
                <a:latin typeface="Inconsolata" charset="0"/>
              </a:rPr>
              <a:t>e</a:t>
            </a:r>
            <a:r>
              <a:rPr lang="es-EC" altLang="es-EC" sz="1800" i="1">
                <a:solidFill>
                  <a:srgbClr val="BFBFBF"/>
                </a:solidFill>
                <a:latin typeface="Inconsolata" charset="0"/>
              </a:rPr>
              <a:t> represents the 'event' object        </a:t>
            </a:r>
          </a:p>
          <a:p>
            <a:pPr eaLnBrk="1" hangingPunct="1"/>
            <a:r>
              <a:rPr lang="es-EC" altLang="es-EC" sz="1800">
                <a:solidFill>
                  <a:schemeClr val="bg1"/>
                </a:solidFill>
                <a:latin typeface="Inconsolata" charset="0"/>
              </a:rPr>
              <a:t>     $.anotherField.value = </a:t>
            </a:r>
            <a:r>
              <a:rPr lang="es-EC" altLang="es-EC" sz="1800" b="1">
                <a:solidFill>
                  <a:schemeClr val="bg1"/>
                </a:solidFill>
                <a:latin typeface="Inconsolata" charset="0"/>
              </a:rPr>
              <a:t>e</a:t>
            </a:r>
            <a:r>
              <a:rPr lang="es-EC" altLang="es-EC" sz="1800">
                <a:solidFill>
                  <a:schemeClr val="bg1"/>
                </a:solidFill>
                <a:latin typeface="Inconsolata" charset="0"/>
              </a:rPr>
              <a:t>.value; </a:t>
            </a:r>
            <a:r>
              <a:rPr lang="es-EC" altLang="es-EC" sz="1800" i="1">
                <a:solidFill>
                  <a:srgbClr val="BFBFBF"/>
                </a:solidFill>
                <a:latin typeface="Inconsolata" charset="0"/>
              </a:rPr>
              <a:t>// it has various properties </a:t>
            </a:r>
          </a:p>
          <a:p>
            <a:pPr eaLnBrk="1" hangingPunct="1"/>
            <a:r>
              <a:rPr lang="es-EC" altLang="es-EC" sz="1800">
                <a:solidFill>
                  <a:schemeClr val="bg1"/>
                </a:solidFill>
                <a:latin typeface="Inconsolata" charset="0"/>
              </a:rPr>
              <a:t>}); </a:t>
            </a:r>
            <a:br>
              <a:rPr lang="es-EC" altLang="es-EC" sz="1800">
                <a:solidFill>
                  <a:schemeClr val="bg1"/>
                </a:solidFill>
                <a:latin typeface="Inconsolata" charset="0"/>
              </a:rPr>
            </a:br>
            <a:endParaRPr lang="es-EC" altLang="es-EC" sz="18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Events</a:t>
            </a:r>
            <a:r>
              <a:rPr lang="es-EC" cap="small" dirty="0">
                <a:ea typeface="ＭＳ Ｐゴシック" charset="0"/>
              </a:rPr>
              <a:t> </a:t>
            </a:r>
            <a:r>
              <a:rPr lang="es-EC" cap="small" dirty="0" err="1">
                <a:ea typeface="ＭＳ Ｐゴシック" charset="0"/>
              </a:rPr>
              <a:t>Documentation</a:t>
            </a:r>
            <a:endParaRPr lang="es-EC" dirty="0">
              <a:ea typeface="ＭＳ Ｐゴシック" charset="0"/>
            </a:endParaRPr>
          </a:p>
        </p:txBody>
      </p:sp>
      <p:pic>
        <p:nvPicPr>
          <p:cNvPr id="197634"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4210538" y="1154113"/>
            <a:ext cx="4034693" cy="3441700"/>
          </a:xfrm>
        </p:spPr>
      </p:pic>
      <p:pic>
        <p:nvPicPr>
          <p:cNvPr id="197635" name="7 Imagen"/>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30225" y="1154113"/>
            <a:ext cx="359239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6" name="9 CuadroTexto"/>
          <p:cNvSpPr txBox="1">
            <a:spLocks noChangeArrowheads="1"/>
          </p:cNvSpPr>
          <p:nvPr/>
        </p:nvSpPr>
        <p:spPr bwMode="auto">
          <a:xfrm>
            <a:off x="3590925" y="4833938"/>
            <a:ext cx="2003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b="1"/>
              <a:t>docs.appcelerator.com</a:t>
            </a:r>
            <a:endParaRPr lang="es-EC" altLang="es-EC" sz="1400"/>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n-US" cap="small" dirty="0">
                <a:ea typeface="ＭＳ Ｐゴシック" charset="0"/>
              </a:rPr>
              <a:t>Appcelerator Platform Overview</a:t>
            </a:r>
          </a:p>
        </p:txBody>
      </p:sp>
      <p:pic>
        <p:nvPicPr>
          <p:cNvPr id="30722" name="5 Marcador de contenido"/>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890713" y="1154113"/>
            <a:ext cx="5362575"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Application-Level</a:t>
            </a:r>
            <a:r>
              <a:rPr lang="es-EC" cap="small" dirty="0">
                <a:ea typeface="ＭＳ Ｐゴシック" charset="0"/>
              </a:rPr>
              <a:t> </a:t>
            </a:r>
            <a:r>
              <a:rPr lang="es-EC" cap="small" dirty="0" err="1">
                <a:ea typeface="ＭＳ Ｐゴシック" charset="0"/>
              </a:rPr>
              <a:t>Events</a:t>
            </a:r>
            <a:endParaRPr lang="es-EC" dirty="0">
              <a:ea typeface="ＭＳ Ｐゴシック" charset="0"/>
            </a:endParaRPr>
          </a:p>
        </p:txBody>
      </p:sp>
      <p:sp>
        <p:nvSpPr>
          <p:cNvPr id="198658"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Not associated with a UI component</a:t>
            </a:r>
          </a:p>
          <a:p>
            <a:pPr eaLnBrk="1" hangingPunct="1"/>
            <a:r>
              <a:rPr lang="en-US" altLang="es-EC" smtClean="0">
                <a:latin typeface="Corbel" pitchFamily="34" charset="0"/>
              </a:rPr>
              <a:t>Used for signaling within the application</a:t>
            </a:r>
          </a:p>
          <a:p>
            <a:pPr eaLnBrk="1" hangingPunct="1"/>
            <a:r>
              <a:rPr lang="en-US" altLang="es-EC" smtClean="0">
                <a:latin typeface="Corbel" pitchFamily="34" charset="0"/>
              </a:rPr>
              <a:t>Can be fired from and listened for from anywhere within your app</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App </a:t>
            </a:r>
            <a:r>
              <a:rPr lang="es-EC" cap="small" dirty="0" err="1">
                <a:ea typeface="ＭＳ Ｐゴシック" charset="0"/>
              </a:rPr>
              <a:t>Events</a:t>
            </a:r>
            <a:r>
              <a:rPr lang="es-EC" cap="small" dirty="0">
                <a:ea typeface="ＭＳ Ｐゴシック" charset="0"/>
              </a:rPr>
              <a:t> </a:t>
            </a:r>
            <a:r>
              <a:rPr lang="es-EC" cap="small" dirty="0" err="1">
                <a:ea typeface="ＭＳ Ｐゴシック" charset="0"/>
              </a:rPr>
              <a:t>Example</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99683" name="Content Placeholder 2"/>
          <p:cNvSpPr txBox="1">
            <a:spLocks/>
          </p:cNvSpPr>
          <p:nvPr/>
        </p:nvSpPr>
        <p:spPr bwMode="auto">
          <a:xfrm>
            <a:off x="407988" y="1073150"/>
            <a:ext cx="8328025" cy="19415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sz="1700">
              <a:solidFill>
                <a:schemeClr val="bg1"/>
              </a:solidFill>
              <a:latin typeface="Inconsolata" charset="0"/>
            </a:endParaRPr>
          </a:p>
          <a:p>
            <a:pPr eaLnBrk="1" hangingPunct="1"/>
            <a:r>
              <a:rPr lang="es-EC" altLang="es-EC" sz="1700">
                <a:solidFill>
                  <a:schemeClr val="bg1"/>
                </a:solidFill>
                <a:latin typeface="Inconsolata" charset="0"/>
              </a:rPr>
              <a:t>function saveToDatabase() { </a:t>
            </a:r>
          </a:p>
          <a:p>
            <a:pPr eaLnBrk="1" hangingPunct="1"/>
            <a:r>
              <a:rPr lang="es-EC" altLang="es-EC" sz="1700">
                <a:solidFill>
                  <a:schemeClr val="bg1"/>
                </a:solidFill>
                <a:latin typeface="Inconsolata" charset="0"/>
              </a:rPr>
              <a:t>     </a:t>
            </a:r>
            <a:r>
              <a:rPr lang="es-EC" altLang="es-EC" sz="1700" i="1">
                <a:solidFill>
                  <a:srgbClr val="BFBFBF"/>
                </a:solidFill>
                <a:latin typeface="Inconsolata" charset="0"/>
              </a:rPr>
              <a:t>// code goes here to save info </a:t>
            </a:r>
          </a:p>
          <a:p>
            <a:pPr eaLnBrk="1" hangingPunct="1"/>
            <a:r>
              <a:rPr lang="es-EC" altLang="es-EC" sz="1700" i="1">
                <a:solidFill>
                  <a:srgbClr val="BFBFBF"/>
                </a:solidFill>
                <a:latin typeface="Inconsolata" charset="0"/>
              </a:rPr>
              <a:t>     // to the database, when it's </a:t>
            </a:r>
          </a:p>
          <a:p>
            <a:pPr eaLnBrk="1" hangingPunct="1"/>
            <a:r>
              <a:rPr lang="es-EC" altLang="es-EC" sz="1700" i="1">
                <a:solidFill>
                  <a:srgbClr val="BFBFBF"/>
                </a:solidFill>
                <a:latin typeface="Inconsolata" charset="0"/>
              </a:rPr>
              <a:t>     // done, fire app event  </a:t>
            </a:r>
          </a:p>
          <a:p>
            <a:pPr eaLnBrk="1" hangingPunct="1"/>
            <a:r>
              <a:rPr lang="es-EC" altLang="es-EC" sz="1700">
                <a:solidFill>
                  <a:schemeClr val="bg1"/>
                </a:solidFill>
                <a:latin typeface="Inconsolata" charset="0"/>
              </a:rPr>
              <a:t>     Ti.App.fireEvent('databaseUpdated'); </a:t>
            </a:r>
          </a:p>
          <a:p>
            <a:pPr eaLnBrk="1" hangingPunct="1"/>
            <a:r>
              <a:rPr lang="es-EC" altLang="es-EC" sz="1700">
                <a:solidFill>
                  <a:schemeClr val="bg1"/>
                </a:solidFill>
                <a:latin typeface="Inconsolata" charset="0"/>
              </a:rPr>
              <a:t>} </a:t>
            </a:r>
            <a:br>
              <a:rPr lang="es-EC" altLang="es-EC" sz="1700">
                <a:solidFill>
                  <a:schemeClr val="bg1"/>
                </a:solidFill>
                <a:latin typeface="Inconsolata" charset="0"/>
              </a:rPr>
            </a:br>
            <a:endParaRPr lang="es-EC" altLang="es-EC" sz="1700">
              <a:solidFill>
                <a:schemeClr val="bg1"/>
              </a:solidFill>
              <a:latin typeface="Inconsolata" charset="0"/>
            </a:endParaRPr>
          </a:p>
        </p:txBody>
      </p:sp>
      <p:sp>
        <p:nvSpPr>
          <p:cNvPr id="199684" name="Content Placeholder 2"/>
          <p:cNvSpPr txBox="1">
            <a:spLocks/>
          </p:cNvSpPr>
          <p:nvPr/>
        </p:nvSpPr>
        <p:spPr bwMode="auto">
          <a:xfrm>
            <a:off x="407988" y="3271838"/>
            <a:ext cx="8328025" cy="17033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700">
                <a:solidFill>
                  <a:schemeClr val="bg1"/>
                </a:solidFill>
                <a:latin typeface="Inconsolata" charset="0"/>
              </a:rPr>
              <a:t>&lt;TableView id=</a:t>
            </a:r>
            <a:r>
              <a:rPr lang="es-EC" altLang="en-US" sz="1700">
                <a:solidFill>
                  <a:schemeClr val="bg1"/>
                </a:solidFill>
                <a:latin typeface="Inconsolata" charset="0"/>
              </a:rPr>
              <a:t>“</a:t>
            </a:r>
            <a:r>
              <a:rPr lang="es-EC" altLang="es-EC" sz="1700">
                <a:solidFill>
                  <a:schemeClr val="bg1"/>
                </a:solidFill>
                <a:latin typeface="Inconsolata" charset="0"/>
              </a:rPr>
              <a:t>table</a:t>
            </a:r>
            <a:r>
              <a:rPr lang="es-EC" altLang="en-US" sz="1700">
                <a:solidFill>
                  <a:schemeClr val="bg1"/>
                </a:solidFill>
                <a:latin typeface="Inconsolata" charset="0"/>
              </a:rPr>
              <a:t>”</a:t>
            </a:r>
            <a:r>
              <a:rPr lang="es-EC" altLang="es-EC" sz="1700">
                <a:solidFill>
                  <a:schemeClr val="bg1"/>
                </a:solidFill>
                <a:latin typeface="Inconsolata" charset="0"/>
              </a:rPr>
              <a:t> /&gt;</a:t>
            </a:r>
          </a:p>
          <a:p>
            <a:pPr eaLnBrk="1" hangingPunct="1"/>
            <a:endParaRPr lang="es-EC" altLang="es-EC" sz="1700">
              <a:solidFill>
                <a:schemeClr val="bg1"/>
              </a:solidFill>
              <a:latin typeface="Inconsolata" charset="0"/>
            </a:endParaRPr>
          </a:p>
          <a:p>
            <a:pPr eaLnBrk="1" hangingPunct="1"/>
            <a:r>
              <a:rPr lang="es-EC" altLang="es-EC" sz="1700">
                <a:solidFill>
                  <a:schemeClr val="bg1"/>
                </a:solidFill>
                <a:latin typeface="Inconsolata" charset="0"/>
              </a:rPr>
              <a:t>Ti.App.addEventListener('databaseUpdated', function() { </a:t>
            </a:r>
          </a:p>
          <a:p>
            <a:pPr eaLnBrk="1" hangingPunct="1"/>
            <a:r>
              <a:rPr lang="es-EC" altLang="es-EC" sz="1700">
                <a:solidFill>
                  <a:schemeClr val="bg1"/>
                </a:solidFill>
                <a:latin typeface="Inconsolata" charset="0"/>
              </a:rPr>
              <a:t>     $.table.data = db.getInfoAsTableRows(); </a:t>
            </a:r>
          </a:p>
          <a:p>
            <a:pPr eaLnBrk="1" hangingPunct="1"/>
            <a:r>
              <a:rPr lang="es-EC" altLang="es-EC" sz="1700">
                <a:solidFill>
                  <a:schemeClr val="bg1"/>
                </a:solidFill>
                <a:latin typeface="Inconsolata" charset="0"/>
              </a:rPr>
              <a:t>}); </a:t>
            </a:r>
            <a:br>
              <a:rPr lang="es-EC" altLang="es-EC" sz="1700">
                <a:solidFill>
                  <a:schemeClr val="bg1"/>
                </a:solidFill>
                <a:latin typeface="Inconsolata" charset="0"/>
              </a:rPr>
            </a:br>
            <a:endParaRPr lang="es-EC" altLang="es-EC" sz="17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2"/>
          <p:cNvGrpSpPr>
            <a:grpSpLocks/>
          </p:cNvGrpSpPr>
          <p:nvPr/>
        </p:nvGrpSpPr>
        <p:grpSpPr bwMode="auto">
          <a:xfrm>
            <a:off x="-50800" y="0"/>
            <a:ext cx="9309100" cy="5143500"/>
            <a:chOff x="0" y="0"/>
            <a:chExt cx="9309154" cy="5143500"/>
          </a:xfrm>
        </p:grpSpPr>
        <p:pic>
          <p:nvPicPr>
            <p:cNvPr id="92165" name="Picture 1" descr="icons-background-image-titanium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icons-background-image-titanium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820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2" name="Title 1"/>
          <p:cNvSpPr txBox="1">
            <a:spLocks/>
          </p:cNvSpPr>
          <p:nvPr/>
        </p:nvSpPr>
        <p:spPr bwMode="auto">
          <a:xfrm>
            <a:off x="5781675" y="477838"/>
            <a:ext cx="19812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6600" b="1">
                <a:latin typeface="Open Sans" charset="0"/>
              </a:rPr>
              <a:t>TRY</a:t>
            </a:r>
            <a:endParaRPr lang="en-US" altLang="es-EC" sz="6600" b="1">
              <a:latin typeface="Open Sans" charset="0"/>
            </a:endParaRPr>
          </a:p>
        </p:txBody>
      </p:sp>
      <p:pic>
        <p:nvPicPr>
          <p:cNvPr id="92163" name="Picture 6" descr="Slide designs images_Building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36688"/>
            <a:ext cx="21732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4987925" y="1792288"/>
            <a:ext cx="3790950" cy="3074987"/>
          </a:xfrm>
          <a:prstGeom prst="rect">
            <a:avLst/>
          </a:prstGeom>
        </p:spPr>
        <p:txBody>
          <a:bodyPr>
            <a:normAutofit fontScale="92500" lnSpcReduction="20000"/>
          </a:bodyPr>
          <a:lstStyle>
            <a:lvl1pPr marL="304800" indent="-3048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n-US" altLang="es-EC" dirty="0">
                <a:latin typeface="Corbel" pitchFamily="34" charset="0"/>
              </a:rPr>
              <a:t>Add a click event listener to the first view</a:t>
            </a:r>
            <a:r>
              <a:rPr lang="en-US" dirty="0" smtClean="0"/>
              <a:t>.</a:t>
            </a:r>
          </a:p>
          <a:p>
            <a:pPr eaLnBrk="1" hangingPunct="1">
              <a:defRPr/>
            </a:pPr>
            <a:r>
              <a:rPr lang="en-US" altLang="es-EC" dirty="0">
                <a:latin typeface="Corbel" pitchFamily="34" charset="0"/>
              </a:rPr>
              <a:t>When the user clicks on the view, display an alert message using alert() </a:t>
            </a:r>
            <a:endParaRPr lang="en-US" altLang="es-EC" dirty="0" smtClean="0">
              <a:latin typeface="Corbel" pitchFamily="34" charset="0"/>
            </a:endParaRPr>
          </a:p>
          <a:p>
            <a:pPr eaLnBrk="1" hangingPunct="1">
              <a:defRPr/>
            </a:pPr>
            <a:r>
              <a:rPr lang="en-US" altLang="es-EC" dirty="0">
                <a:latin typeface="Corbel" pitchFamily="34" charset="0"/>
              </a:rPr>
              <a:t>Build your project to test your work</a:t>
            </a:r>
            <a:endParaRPr lang="en-US" dirty="0"/>
          </a:p>
        </p:txBody>
      </p:sp>
    </p:spTree>
    <p:extLst>
      <p:ext uri="{BB962C8B-B14F-4D97-AF65-F5344CB8AC3E}">
        <p14:creationId xmlns:p14="http://schemas.microsoft.com/office/powerpoint/2010/main" val="143548100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29"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0"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ICONS, LAUNCH SCREENS, i18n</a:t>
            </a:r>
            <a:endParaRPr lang="en-US" altLang="es-EC" sz="440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App </a:t>
            </a:r>
            <a:r>
              <a:rPr lang="es-EC" cap="small" dirty="0" err="1">
                <a:ea typeface="ＭＳ Ｐゴシック" charset="0"/>
              </a:rPr>
              <a:t>icons</a:t>
            </a:r>
            <a:r>
              <a:rPr lang="es-EC" cap="small" dirty="0">
                <a:ea typeface="ＭＳ Ｐゴシック" charset="0"/>
              </a:rPr>
              <a:t> - </a:t>
            </a:r>
            <a:r>
              <a:rPr lang="es-EC" cap="small" dirty="0" err="1">
                <a:ea typeface="ＭＳ Ｐゴシック" charset="0"/>
              </a:rPr>
              <a:t>iOS</a:t>
            </a:r>
            <a:endParaRPr lang="es-EC" cap="small" dirty="0">
              <a:ea typeface="ＭＳ Ｐゴシック" charset="0"/>
            </a:endParaRPr>
          </a:p>
        </p:txBody>
      </p:sp>
      <p:sp>
        <p:nvSpPr>
          <p:cNvPr id="202754" name="5 CuadroTexto"/>
          <p:cNvSpPr txBox="1">
            <a:spLocks noChangeArrowheads="1"/>
          </p:cNvSpPr>
          <p:nvPr/>
        </p:nvSpPr>
        <p:spPr bwMode="auto">
          <a:xfrm>
            <a:off x="739775" y="4333875"/>
            <a:ext cx="5472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a:t>Place in:</a:t>
            </a:r>
          </a:p>
          <a:p>
            <a:pPr eaLnBrk="1" hangingPunct="1"/>
            <a:r>
              <a:rPr lang="es-EC" altLang="es-EC" sz="1400"/>
              <a:t>Alloy: app/assets or </a:t>
            </a:r>
            <a:r>
              <a:rPr lang="es-EC" altLang="es-EC" sz="1400" b="1"/>
              <a:t>app/assets/iphone</a:t>
            </a:r>
            <a:endParaRPr lang="es-EC" altLang="es-EC" sz="1400"/>
          </a:p>
        </p:txBody>
      </p:sp>
      <p:graphicFrame>
        <p:nvGraphicFramePr>
          <p:cNvPr id="5" name="4 Marcador de contenido"/>
          <p:cNvGraphicFramePr>
            <a:graphicFrameLocks noGrp="1"/>
          </p:cNvGraphicFramePr>
          <p:nvPr>
            <p:ph idx="1"/>
          </p:nvPr>
        </p:nvGraphicFramePr>
        <p:xfrm>
          <a:off x="739775" y="1231900"/>
          <a:ext cx="7610475" cy="2896552"/>
        </p:xfrm>
        <a:graphic>
          <a:graphicData uri="http://schemas.openxmlformats.org/drawingml/2006/table">
            <a:tbl>
              <a:tblPr/>
              <a:tblGrid>
                <a:gridCol w="1771650"/>
                <a:gridCol w="1273175"/>
                <a:gridCol w="1520825"/>
                <a:gridCol w="1522413"/>
                <a:gridCol w="1522412"/>
              </a:tblGrid>
              <a:tr h="617538">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ctr" defTabSz="407988" rtl="0" eaLnBrk="1" fontAlgn="base" latinLnBrk="0" hangingPunct="1">
                        <a:lnSpc>
                          <a:spcPct val="100000"/>
                        </a:lnSpc>
                        <a:spcBef>
                          <a:spcPct val="0"/>
                        </a:spcBef>
                        <a:spcAft>
                          <a:spcPct val="0"/>
                        </a:spcAft>
                        <a:buClrTx/>
                        <a:buSzTx/>
                        <a:buFontTx/>
                        <a:buNone/>
                        <a:tabLst/>
                      </a:pPr>
                      <a:endParaRPr kumimoji="0" lang="es-EC" altLang="es-EC" sz="1400" b="1" i="0" u="none" strike="noStrike" cap="none" normalizeH="0" baseline="0" smtClean="0">
                        <a:ln>
                          <a:noFill/>
                        </a:ln>
                        <a:solidFill>
                          <a:srgbClr val="FFFFFF"/>
                        </a:solidFill>
                        <a:effectLst/>
                        <a:latin typeface="inherit" charset="0"/>
                        <a:ea typeface="MS PGothic" pitchFamily="34" charset="-128"/>
                      </a:endParaRP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ctr" defTabSz="407988" rtl="0" eaLnBrk="1" fontAlgn="base" latinLnBrk="0" hangingPunct="1">
                        <a:lnSpc>
                          <a:spcPct val="100000"/>
                        </a:lnSpc>
                        <a:spcBef>
                          <a:spcPct val="0"/>
                        </a:spcBef>
                        <a:spcAft>
                          <a:spcPct val="0"/>
                        </a:spcAft>
                        <a:buClrTx/>
                        <a:buSzTx/>
                        <a:buFontTx/>
                        <a:buNone/>
                        <a:tabLst/>
                      </a:pPr>
                      <a:r>
                        <a:rPr kumimoji="0" lang="es-EC" altLang="es-EC" sz="1400" b="1" i="0" u="none" strike="noStrike" cap="none" normalizeH="0" baseline="0" smtClean="0">
                          <a:ln>
                            <a:noFill/>
                          </a:ln>
                          <a:solidFill>
                            <a:srgbClr val="FFFFFF"/>
                          </a:solidFill>
                          <a:effectLst/>
                          <a:latin typeface="inherit" charset="0"/>
                          <a:ea typeface="MS PGothic" pitchFamily="34" charset="-128"/>
                        </a:rPr>
                        <a:t/>
                      </a:r>
                      <a:br>
                        <a:rPr kumimoji="0" lang="es-EC" altLang="es-EC" sz="1400" b="1" i="0" u="none" strike="noStrike" cap="none" normalizeH="0" baseline="0" smtClean="0">
                          <a:ln>
                            <a:noFill/>
                          </a:ln>
                          <a:solidFill>
                            <a:srgbClr val="FFFFFF"/>
                          </a:solidFill>
                          <a:effectLst/>
                          <a:latin typeface="inherit" charset="0"/>
                          <a:ea typeface="MS PGothic" pitchFamily="34" charset="-128"/>
                        </a:rPr>
                      </a:br>
                      <a:r>
                        <a:rPr kumimoji="0" lang="es-EC" altLang="es-EC" sz="1400" b="1" i="0" u="none" strike="noStrike" cap="none" normalizeH="0" baseline="0" smtClean="0">
                          <a:ln>
                            <a:noFill/>
                          </a:ln>
                          <a:solidFill>
                            <a:srgbClr val="FFFFFF"/>
                          </a:solidFill>
                          <a:effectLst/>
                          <a:latin typeface="inherit" charset="0"/>
                          <a:ea typeface="MS PGothic" pitchFamily="34" charset="-128"/>
                        </a:rPr>
                        <a:t>iPhone</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s-EC"/>
                    </a:p>
                  </a:txBody>
                  <a:tcPr/>
                </a:tc>
                <a:tc gridSpan="2">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ctr" defTabSz="407988" rtl="0" eaLnBrk="1" fontAlgn="base" latinLnBrk="0" hangingPunct="1">
                        <a:lnSpc>
                          <a:spcPct val="100000"/>
                        </a:lnSpc>
                        <a:spcBef>
                          <a:spcPct val="0"/>
                        </a:spcBef>
                        <a:spcAft>
                          <a:spcPct val="0"/>
                        </a:spcAft>
                        <a:buClrTx/>
                        <a:buSzTx/>
                        <a:buFontTx/>
                        <a:buNone/>
                        <a:tabLst/>
                      </a:pPr>
                      <a:r>
                        <a:rPr kumimoji="0" lang="es-EC" altLang="es-EC" sz="1400" b="1" i="0" u="none" strike="noStrike" cap="none" normalizeH="0" baseline="0" smtClean="0">
                          <a:ln>
                            <a:noFill/>
                          </a:ln>
                          <a:solidFill>
                            <a:srgbClr val="FFFFFF"/>
                          </a:solidFill>
                          <a:effectLst/>
                          <a:latin typeface="inherit" charset="0"/>
                          <a:ea typeface="MS PGothic" pitchFamily="34" charset="-128"/>
                        </a:rPr>
                        <a:t>iPad</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s-EC"/>
                    </a:p>
                  </a:txBody>
                  <a:tcPr/>
                </a:tc>
              </a:tr>
              <a:tr h="403225">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ctr" defTabSz="407988" rtl="0" eaLnBrk="1" fontAlgn="base" latinLnBrk="0" hangingPunct="1">
                        <a:lnSpc>
                          <a:spcPct val="100000"/>
                        </a:lnSpc>
                        <a:spcBef>
                          <a:spcPct val="0"/>
                        </a:spcBef>
                        <a:spcAft>
                          <a:spcPct val="0"/>
                        </a:spcAft>
                        <a:buClrTx/>
                        <a:buSzTx/>
                        <a:buFontTx/>
                        <a:buNone/>
                        <a:tabLst/>
                      </a:pPr>
                      <a:endParaRPr kumimoji="0" lang="es-EC" altLang="es-EC" sz="1400" b="0" i="0" u="none" strike="noStrike" cap="none" normalizeH="0" baseline="0" smtClean="0">
                        <a:ln>
                          <a:noFill/>
                        </a:ln>
                        <a:solidFill>
                          <a:srgbClr val="FFFFFF"/>
                        </a:solidFill>
                        <a:effectLst/>
                        <a:latin typeface="inherit" charset="0"/>
                        <a:ea typeface="MS PGothic" pitchFamily="34" charset="-128"/>
                      </a:endParaRP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ctr"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FFFFFF"/>
                          </a:solidFill>
                          <a:effectLst/>
                          <a:latin typeface="inherit" charset="0"/>
                          <a:ea typeface="MS PGothic" pitchFamily="34" charset="-128"/>
                        </a:rPr>
                        <a:t>iOS6</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ctr"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FFFFFF"/>
                          </a:solidFill>
                          <a:effectLst/>
                          <a:latin typeface="inherit" charset="0"/>
                          <a:ea typeface="MS PGothic" pitchFamily="34" charset="-128"/>
                        </a:rPr>
                        <a:t>iOS7</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ctr"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FFFFFF"/>
                          </a:solidFill>
                          <a:effectLst/>
                          <a:latin typeface="inherit" charset="0"/>
                          <a:ea typeface="MS PGothic" pitchFamily="34" charset="-128"/>
                        </a:rPr>
                        <a:t>iOS6</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ctr"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FFFFFF"/>
                          </a:solidFill>
                          <a:effectLst/>
                          <a:latin typeface="inherit" charset="0"/>
                          <a:ea typeface="MS PGothic" pitchFamily="34" charset="-128"/>
                        </a:rPr>
                        <a:t>iOS7</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r>
              <a:tr h="830263">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3C3C3B"/>
                          </a:solidFill>
                          <a:effectLst/>
                          <a:latin typeface="Corbel" pitchFamily="34" charset="0"/>
                          <a:ea typeface="MS PGothic" pitchFamily="34" charset="-128"/>
                        </a:rPr>
                        <a:t>Non-retina</a:t>
                      </a:r>
                      <a:endParaRPr kumimoji="0" lang="es-EC" altLang="es-EC" sz="1400" b="0" i="0" u="none" strike="noStrike" cap="none" normalizeH="0" baseline="0" smtClean="0">
                        <a:ln>
                          <a:noFill/>
                        </a:ln>
                        <a:solidFill>
                          <a:srgbClr val="222222"/>
                        </a:solidFill>
                        <a:effectLst/>
                        <a:latin typeface="Museo" charset="0"/>
                        <a:ea typeface="MS PGothic" pitchFamily="34" charset="-128"/>
                      </a:endParaRP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222222"/>
                          </a:solidFill>
                          <a:effectLst/>
                          <a:latin typeface="Museo" charset="0"/>
                          <a:ea typeface="MS PGothic" pitchFamily="34" charset="-128"/>
                        </a:rPr>
                        <a:t>appicon.png</a:t>
                      </a:r>
                      <a:br>
                        <a:rPr kumimoji="0" lang="es-EC" altLang="es-EC" sz="1400" b="0" i="0" u="none" strike="noStrike" cap="none" normalizeH="0" baseline="0" smtClean="0">
                          <a:ln>
                            <a:noFill/>
                          </a:ln>
                          <a:solidFill>
                            <a:srgbClr val="222222"/>
                          </a:solidFill>
                          <a:effectLst/>
                          <a:latin typeface="Museo" charset="0"/>
                          <a:ea typeface="MS PGothic" pitchFamily="34" charset="-128"/>
                        </a:rPr>
                      </a:br>
                      <a:r>
                        <a:rPr kumimoji="0" lang="es-EC" altLang="es-EC" sz="1400" b="0" i="0" u="none" strike="noStrike" cap="none" normalizeH="0" baseline="0" smtClean="0">
                          <a:ln>
                            <a:noFill/>
                          </a:ln>
                          <a:solidFill>
                            <a:srgbClr val="222222"/>
                          </a:solidFill>
                          <a:effectLst/>
                          <a:latin typeface="Museo" charset="0"/>
                          <a:ea typeface="MS PGothic" pitchFamily="34" charset="-128"/>
                        </a:rPr>
                        <a:t>(57px)</a:t>
                      </a:r>
                      <a:br>
                        <a:rPr kumimoji="0" lang="es-EC" altLang="es-EC" sz="1400" b="0" i="0" u="none" strike="noStrike" cap="none" normalizeH="0" baseline="0" smtClean="0">
                          <a:ln>
                            <a:noFill/>
                          </a:ln>
                          <a:solidFill>
                            <a:srgbClr val="222222"/>
                          </a:solidFill>
                          <a:effectLst/>
                          <a:latin typeface="Museo" charset="0"/>
                          <a:ea typeface="MS PGothic" pitchFamily="34" charset="-128"/>
                        </a:rPr>
                      </a:br>
                      <a:r>
                        <a:rPr kumimoji="0" lang="es-EC" altLang="es-EC" sz="1400" b="0" i="0" u="none" strike="noStrike" cap="none" normalizeH="0" baseline="0" smtClean="0">
                          <a:ln>
                            <a:noFill/>
                          </a:ln>
                          <a:solidFill>
                            <a:srgbClr val="222222"/>
                          </a:solidFill>
                          <a:effectLst/>
                          <a:latin typeface="Museo" charset="0"/>
                          <a:ea typeface="MS PGothic" pitchFamily="34" charset="-128"/>
                        </a:rPr>
                        <a:t> </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222222"/>
                          </a:solidFill>
                          <a:effectLst/>
                          <a:latin typeface="Museo" charset="0"/>
                          <a:ea typeface="MS PGothic" pitchFamily="34" charset="-128"/>
                        </a:rPr>
                        <a:t>appicon-60.png</a:t>
                      </a:r>
                      <a:br>
                        <a:rPr kumimoji="0" lang="es-EC" altLang="es-EC" sz="1400" b="0" i="0" u="none" strike="noStrike" cap="none" normalizeH="0" baseline="0" smtClean="0">
                          <a:ln>
                            <a:noFill/>
                          </a:ln>
                          <a:solidFill>
                            <a:srgbClr val="222222"/>
                          </a:solidFill>
                          <a:effectLst/>
                          <a:latin typeface="Museo" charset="0"/>
                          <a:ea typeface="MS PGothic" pitchFamily="34" charset="-128"/>
                        </a:rPr>
                      </a:br>
                      <a:r>
                        <a:rPr kumimoji="0" lang="es-EC" altLang="es-EC" sz="1400" b="0" i="0" u="none" strike="noStrike" cap="none" normalizeH="0" baseline="0" smtClean="0">
                          <a:ln>
                            <a:noFill/>
                          </a:ln>
                          <a:solidFill>
                            <a:srgbClr val="222222"/>
                          </a:solidFill>
                          <a:effectLst/>
                          <a:latin typeface="Museo" charset="0"/>
                          <a:ea typeface="MS PGothic" pitchFamily="34" charset="-128"/>
                        </a:rPr>
                        <a:t>(60px)</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222222"/>
                          </a:solidFill>
                          <a:effectLst/>
                          <a:latin typeface="Museo" charset="0"/>
                          <a:ea typeface="MS PGothic" pitchFamily="34" charset="-128"/>
                        </a:rPr>
                        <a:t>appicon-72.png</a:t>
                      </a:r>
                      <a:br>
                        <a:rPr kumimoji="0" lang="es-EC" altLang="es-EC" sz="1400" b="0" i="0" u="none" strike="noStrike" cap="none" normalizeH="0" baseline="0" smtClean="0">
                          <a:ln>
                            <a:noFill/>
                          </a:ln>
                          <a:solidFill>
                            <a:srgbClr val="222222"/>
                          </a:solidFill>
                          <a:effectLst/>
                          <a:latin typeface="Museo" charset="0"/>
                          <a:ea typeface="MS PGothic" pitchFamily="34" charset="-128"/>
                        </a:rPr>
                      </a:br>
                      <a:r>
                        <a:rPr kumimoji="0" lang="es-EC" altLang="es-EC" sz="1400" b="0" i="0" u="none" strike="noStrike" cap="none" normalizeH="0" baseline="0" smtClean="0">
                          <a:ln>
                            <a:noFill/>
                          </a:ln>
                          <a:solidFill>
                            <a:srgbClr val="222222"/>
                          </a:solidFill>
                          <a:effectLst/>
                          <a:latin typeface="Museo" charset="0"/>
                          <a:ea typeface="MS PGothic" pitchFamily="34" charset="-128"/>
                        </a:rPr>
                        <a:t>(72px)</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222222"/>
                          </a:solidFill>
                          <a:effectLst/>
                          <a:latin typeface="Museo" charset="0"/>
                          <a:ea typeface="MS PGothic" pitchFamily="34" charset="-128"/>
                        </a:rPr>
                        <a:t>appicon-76.png</a:t>
                      </a:r>
                      <a:br>
                        <a:rPr kumimoji="0" lang="es-EC" altLang="es-EC" sz="1400" b="0" i="0" u="none" strike="noStrike" cap="none" normalizeH="0" baseline="0" smtClean="0">
                          <a:ln>
                            <a:noFill/>
                          </a:ln>
                          <a:solidFill>
                            <a:srgbClr val="222222"/>
                          </a:solidFill>
                          <a:effectLst/>
                          <a:latin typeface="Museo" charset="0"/>
                          <a:ea typeface="MS PGothic" pitchFamily="34" charset="-128"/>
                        </a:rPr>
                      </a:br>
                      <a:r>
                        <a:rPr kumimoji="0" lang="es-EC" altLang="es-EC" sz="1400" b="0" i="0" u="none" strike="noStrike" cap="none" normalizeH="0" baseline="0" smtClean="0">
                          <a:ln>
                            <a:noFill/>
                          </a:ln>
                          <a:solidFill>
                            <a:srgbClr val="222222"/>
                          </a:solidFill>
                          <a:effectLst/>
                          <a:latin typeface="Museo" charset="0"/>
                          <a:ea typeface="MS PGothic" pitchFamily="34" charset="-128"/>
                        </a:rPr>
                        <a:t>(76px)</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r>
              <a:tr h="1044575">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3C3C3B"/>
                          </a:solidFill>
                          <a:effectLst/>
                          <a:latin typeface="Corbel" pitchFamily="34" charset="0"/>
                          <a:ea typeface="MS PGothic" pitchFamily="34" charset="-128"/>
                        </a:rPr>
                        <a:t>Retina</a:t>
                      </a:r>
                      <a:endParaRPr kumimoji="0" lang="es-EC" altLang="es-EC" sz="1400" b="0" i="0" u="none" strike="noStrike" cap="none" normalizeH="0" baseline="0" smtClean="0">
                        <a:ln>
                          <a:noFill/>
                        </a:ln>
                        <a:solidFill>
                          <a:srgbClr val="222222"/>
                        </a:solidFill>
                        <a:effectLst/>
                        <a:latin typeface="Museo" charset="0"/>
                        <a:ea typeface="MS PGothic" pitchFamily="34" charset="-128"/>
                      </a:endParaRP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222222"/>
                          </a:solidFill>
                          <a:effectLst/>
                          <a:latin typeface="Museo" charset="0"/>
                          <a:ea typeface="MS PGothic" pitchFamily="34" charset="-128"/>
                        </a:rPr>
                        <a:t>appicon@2x.png</a:t>
                      </a:r>
                      <a:br>
                        <a:rPr kumimoji="0" lang="es-EC" altLang="es-EC" sz="1400" b="0" i="0" u="none" strike="noStrike" cap="none" normalizeH="0" baseline="0" smtClean="0">
                          <a:ln>
                            <a:noFill/>
                          </a:ln>
                          <a:solidFill>
                            <a:srgbClr val="222222"/>
                          </a:solidFill>
                          <a:effectLst/>
                          <a:latin typeface="Museo" charset="0"/>
                          <a:ea typeface="MS PGothic" pitchFamily="34" charset="-128"/>
                        </a:rPr>
                      </a:br>
                      <a:r>
                        <a:rPr kumimoji="0" lang="es-EC" altLang="es-EC" sz="1400" b="0" i="0" u="none" strike="noStrike" cap="none" normalizeH="0" baseline="0" smtClean="0">
                          <a:ln>
                            <a:noFill/>
                          </a:ln>
                          <a:solidFill>
                            <a:srgbClr val="222222"/>
                          </a:solidFill>
                          <a:effectLst/>
                          <a:latin typeface="Museo" charset="0"/>
                          <a:ea typeface="MS PGothic" pitchFamily="34" charset="-128"/>
                        </a:rPr>
                        <a:t>(114px)</a:t>
                      </a:r>
                      <a:br>
                        <a:rPr kumimoji="0" lang="es-EC" altLang="es-EC" sz="1400" b="0" i="0" u="none" strike="noStrike" cap="none" normalizeH="0" baseline="0" smtClean="0">
                          <a:ln>
                            <a:noFill/>
                          </a:ln>
                          <a:solidFill>
                            <a:srgbClr val="222222"/>
                          </a:solidFill>
                          <a:effectLst/>
                          <a:latin typeface="Museo" charset="0"/>
                          <a:ea typeface="MS PGothic" pitchFamily="34" charset="-128"/>
                        </a:rPr>
                      </a:br>
                      <a:r>
                        <a:rPr kumimoji="0" lang="es-EC" altLang="es-EC" sz="1400" b="0" i="0" u="none" strike="noStrike" cap="none" normalizeH="0" baseline="0" smtClean="0">
                          <a:ln>
                            <a:noFill/>
                          </a:ln>
                          <a:solidFill>
                            <a:srgbClr val="222222"/>
                          </a:solidFill>
                          <a:effectLst/>
                          <a:latin typeface="Museo" charset="0"/>
                          <a:ea typeface="MS PGothic" pitchFamily="34" charset="-128"/>
                        </a:rPr>
                        <a:t> </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222222"/>
                          </a:solidFill>
                          <a:effectLst/>
                          <a:latin typeface="Museo" charset="0"/>
                          <a:ea typeface="MS PGothic" pitchFamily="34" charset="-128"/>
                        </a:rPr>
                        <a:t>appicon-60@2x.png</a:t>
                      </a:r>
                      <a:br>
                        <a:rPr kumimoji="0" lang="es-EC" altLang="es-EC" sz="1400" b="0" i="0" u="none" strike="noStrike" cap="none" normalizeH="0" baseline="0" smtClean="0">
                          <a:ln>
                            <a:noFill/>
                          </a:ln>
                          <a:solidFill>
                            <a:srgbClr val="222222"/>
                          </a:solidFill>
                          <a:effectLst/>
                          <a:latin typeface="Museo" charset="0"/>
                          <a:ea typeface="MS PGothic" pitchFamily="34" charset="-128"/>
                        </a:rPr>
                      </a:br>
                      <a:r>
                        <a:rPr kumimoji="0" lang="es-EC" altLang="es-EC" sz="1400" b="0" i="0" u="none" strike="noStrike" cap="none" normalizeH="0" baseline="0" smtClean="0">
                          <a:ln>
                            <a:noFill/>
                          </a:ln>
                          <a:solidFill>
                            <a:srgbClr val="222222"/>
                          </a:solidFill>
                          <a:effectLst/>
                          <a:latin typeface="Museo" charset="0"/>
                          <a:ea typeface="MS PGothic" pitchFamily="34" charset="-128"/>
                        </a:rPr>
                        <a:t>(120px)</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222222"/>
                          </a:solidFill>
                          <a:effectLst/>
                          <a:latin typeface="Museo" charset="0"/>
                          <a:ea typeface="MS PGothic" pitchFamily="34" charset="-128"/>
                        </a:rPr>
                        <a:t>appicon-72@2x.png</a:t>
                      </a:r>
                      <a:br>
                        <a:rPr kumimoji="0" lang="es-EC" altLang="es-EC" sz="1400" b="0" i="0" u="none" strike="noStrike" cap="none" normalizeH="0" baseline="0" smtClean="0">
                          <a:ln>
                            <a:noFill/>
                          </a:ln>
                          <a:solidFill>
                            <a:srgbClr val="222222"/>
                          </a:solidFill>
                          <a:effectLst/>
                          <a:latin typeface="Museo" charset="0"/>
                          <a:ea typeface="MS PGothic" pitchFamily="34" charset="-128"/>
                        </a:rPr>
                      </a:br>
                      <a:r>
                        <a:rPr kumimoji="0" lang="es-EC" altLang="es-EC" sz="1400" b="0" i="0" u="none" strike="noStrike" cap="none" normalizeH="0" baseline="0" smtClean="0">
                          <a:ln>
                            <a:noFill/>
                          </a:ln>
                          <a:solidFill>
                            <a:srgbClr val="222222"/>
                          </a:solidFill>
                          <a:effectLst/>
                          <a:latin typeface="Museo" charset="0"/>
                          <a:ea typeface="MS PGothic" pitchFamily="34" charset="-128"/>
                        </a:rPr>
                        <a:t>(144px)</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400" b="0" i="0" u="none" strike="noStrike" cap="none" normalizeH="0" baseline="0" smtClean="0">
                          <a:ln>
                            <a:noFill/>
                          </a:ln>
                          <a:solidFill>
                            <a:srgbClr val="222222"/>
                          </a:solidFill>
                          <a:effectLst/>
                          <a:latin typeface="Museo" charset="0"/>
                          <a:ea typeface="MS PGothic" pitchFamily="34" charset="-128"/>
                        </a:rPr>
                        <a:t>appicon-76@2x.png</a:t>
                      </a:r>
                      <a:br>
                        <a:rPr kumimoji="0" lang="es-EC" altLang="es-EC" sz="1400" b="0" i="0" u="none" strike="noStrike" cap="none" normalizeH="0" baseline="0" smtClean="0">
                          <a:ln>
                            <a:noFill/>
                          </a:ln>
                          <a:solidFill>
                            <a:srgbClr val="222222"/>
                          </a:solidFill>
                          <a:effectLst/>
                          <a:latin typeface="Museo" charset="0"/>
                          <a:ea typeface="MS PGothic" pitchFamily="34" charset="-128"/>
                        </a:rPr>
                      </a:br>
                      <a:r>
                        <a:rPr kumimoji="0" lang="es-EC" altLang="es-EC" sz="1400" b="0" i="0" u="none" strike="noStrike" cap="none" normalizeH="0" baseline="0" smtClean="0">
                          <a:ln>
                            <a:noFill/>
                          </a:ln>
                          <a:solidFill>
                            <a:srgbClr val="222222"/>
                          </a:solidFill>
                          <a:effectLst/>
                          <a:latin typeface="Museo" charset="0"/>
                          <a:ea typeface="MS PGothic" pitchFamily="34" charset="-128"/>
                        </a:rPr>
                        <a:t>(152px)</a:t>
                      </a:r>
                    </a:p>
                  </a:txBody>
                  <a:tcPr marL="95243" marR="95243"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r>
            </a:tbl>
          </a:graphicData>
        </a:graphic>
      </p:graphicFrame>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App </a:t>
            </a:r>
            <a:r>
              <a:rPr lang="es-EC" cap="small" dirty="0" err="1">
                <a:ea typeface="ＭＳ Ｐゴシック" charset="0"/>
              </a:rPr>
              <a:t>icons</a:t>
            </a:r>
            <a:r>
              <a:rPr lang="es-EC" cap="small" dirty="0">
                <a:ea typeface="ＭＳ Ｐゴシック" charset="0"/>
              </a:rPr>
              <a:t> - Android</a:t>
            </a:r>
          </a:p>
        </p:txBody>
      </p:sp>
      <p:sp>
        <p:nvSpPr>
          <p:cNvPr id="7" name="Text Placeholder 4"/>
          <p:cNvSpPr txBox="1">
            <a:spLocks/>
          </p:cNvSpPr>
          <p:nvPr/>
        </p:nvSpPr>
        <p:spPr bwMode="auto">
          <a:xfrm>
            <a:off x="457200" y="1052513"/>
            <a:ext cx="82296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1620" tIns="40810" rIns="81620" bIns="40810"/>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algn="ctr" eaLnBrk="1" hangingPunct="1">
              <a:spcBef>
                <a:spcPct val="20000"/>
              </a:spcBef>
              <a:buSzPct val="60000"/>
            </a:pPr>
            <a:r>
              <a:rPr lang="es-EC" altLang="es-EC" sz="1200" b="1">
                <a:latin typeface="Open Sans" charset="0"/>
              </a:rPr>
              <a:t>Simple solution: place a single appicon.png in app/assets, or app/assets/android.</a:t>
            </a:r>
            <a:br>
              <a:rPr lang="es-EC" altLang="es-EC" sz="1200" b="1">
                <a:latin typeface="Open Sans" charset="0"/>
              </a:rPr>
            </a:br>
            <a:r>
              <a:rPr lang="es-EC" altLang="es-EC" sz="1200" b="1">
                <a:latin typeface="Open Sans" charset="0"/>
              </a:rPr>
              <a:t> </a:t>
            </a:r>
            <a:br>
              <a:rPr lang="es-EC" altLang="es-EC" sz="1200" b="1">
                <a:latin typeface="Open Sans" charset="0"/>
              </a:rPr>
            </a:br>
            <a:r>
              <a:rPr lang="es-EC" altLang="es-EC" sz="1200" b="1">
                <a:latin typeface="Open Sans" charset="0"/>
              </a:rPr>
              <a:t>Or:</a:t>
            </a:r>
            <a:br>
              <a:rPr lang="es-EC" altLang="es-EC" sz="1200" b="1">
                <a:latin typeface="Open Sans" charset="0"/>
              </a:rPr>
            </a:br>
            <a:endParaRPr lang="en-US" altLang="es-EC" sz="1200" b="1">
              <a:latin typeface="Open Sans" charset="0"/>
            </a:endParaRPr>
          </a:p>
        </p:txBody>
      </p:sp>
      <p:graphicFrame>
        <p:nvGraphicFramePr>
          <p:cNvPr id="3" name="2 Marcador de contenido"/>
          <p:cNvGraphicFramePr>
            <a:graphicFrameLocks noGrp="1"/>
          </p:cNvGraphicFramePr>
          <p:nvPr>
            <p:ph idx="1"/>
          </p:nvPr>
        </p:nvGraphicFramePr>
        <p:xfrm>
          <a:off x="457200" y="2068513"/>
          <a:ext cx="8229600" cy="2422535"/>
        </p:xfrm>
        <a:graphic>
          <a:graphicData uri="http://schemas.openxmlformats.org/drawingml/2006/table">
            <a:tbl>
              <a:tblPr firstRow="1" bandRow="1">
                <a:tableStyleId>{5C22544A-7EE6-4342-B048-85BDC9FD1C3A}</a:tableStyleId>
              </a:tblPr>
              <a:tblGrid>
                <a:gridCol w="1183341"/>
                <a:gridCol w="2097741"/>
                <a:gridCol w="4948518"/>
              </a:tblGrid>
              <a:tr h="403754">
                <a:tc>
                  <a:txBody>
                    <a:bodyPr/>
                    <a:lstStyle/>
                    <a:p>
                      <a:pPr algn="l" fontAlgn="base"/>
                      <a:r>
                        <a:rPr lang="es-EC" sz="1400" dirty="0" err="1">
                          <a:solidFill>
                            <a:srgbClr val="FFFFFF"/>
                          </a:solidFill>
                          <a:effectLst/>
                          <a:latin typeface="inherit"/>
                        </a:rPr>
                        <a:t>Class</a:t>
                      </a:r>
                      <a:endParaRPr lang="es-EC" sz="1400" dirty="0">
                        <a:solidFill>
                          <a:srgbClr val="FFFFFF"/>
                        </a:solidFill>
                        <a:effectLst/>
                        <a:latin typeface="inherit"/>
                      </a:endParaRPr>
                    </a:p>
                  </a:txBody>
                  <a:tcPr marL="95250" marR="95250" marT="95198" marB="95198" anchor="ctr"/>
                </a:tc>
                <a:tc>
                  <a:txBody>
                    <a:bodyPr/>
                    <a:lstStyle/>
                    <a:p>
                      <a:pPr algn="l" fontAlgn="base"/>
                      <a:r>
                        <a:rPr lang="es-EC" sz="1400" dirty="0" err="1">
                          <a:solidFill>
                            <a:srgbClr val="FFFFFF"/>
                          </a:solidFill>
                          <a:effectLst/>
                          <a:latin typeface="inherit"/>
                        </a:rPr>
                        <a:t>Dimensions</a:t>
                      </a:r>
                      <a:r>
                        <a:rPr lang="es-EC" sz="1400" dirty="0">
                          <a:solidFill>
                            <a:srgbClr val="FFFFFF"/>
                          </a:solidFill>
                          <a:effectLst/>
                          <a:latin typeface="inherit"/>
                        </a:rPr>
                        <a:t> and DPI</a:t>
                      </a:r>
                    </a:p>
                  </a:txBody>
                  <a:tcPr marL="95250" marR="95250" marT="95198" marB="95198" anchor="ctr"/>
                </a:tc>
                <a:tc>
                  <a:txBody>
                    <a:bodyPr/>
                    <a:lstStyle/>
                    <a:p>
                      <a:pPr algn="l" fontAlgn="base"/>
                      <a:r>
                        <a:rPr lang="es-EC" sz="1400">
                          <a:solidFill>
                            <a:srgbClr val="FFFFFF"/>
                          </a:solidFill>
                          <a:effectLst/>
                          <a:latin typeface="inherit"/>
                        </a:rPr>
                        <a:t>File name and path</a:t>
                      </a:r>
                    </a:p>
                  </a:txBody>
                  <a:tcPr marL="95250" marR="95250" marT="95198" marB="95198" anchor="ctr"/>
                </a:tc>
              </a:tr>
              <a:tr h="403754">
                <a:tc>
                  <a:txBody>
                    <a:bodyPr/>
                    <a:lstStyle/>
                    <a:p>
                      <a:pPr algn="l" fontAlgn="base"/>
                      <a:r>
                        <a:rPr lang="es-EC" sz="1400">
                          <a:solidFill>
                            <a:srgbClr val="222222"/>
                          </a:solidFill>
                          <a:effectLst/>
                          <a:latin typeface="Museo"/>
                        </a:rPr>
                        <a:t>ldpi</a:t>
                      </a:r>
                    </a:p>
                  </a:txBody>
                  <a:tcPr marL="95250" marR="95250" marT="95198" marB="95198" anchor="ctr"/>
                </a:tc>
                <a:tc>
                  <a:txBody>
                    <a:bodyPr/>
                    <a:lstStyle/>
                    <a:p>
                      <a:pPr algn="l" fontAlgn="base"/>
                      <a:r>
                        <a:rPr lang="es-EC" sz="1400">
                          <a:solidFill>
                            <a:srgbClr val="222222"/>
                          </a:solidFill>
                          <a:effectLst/>
                          <a:latin typeface="Museo"/>
                        </a:rPr>
                        <a:t>120 dpi, 36x36 px</a:t>
                      </a:r>
                    </a:p>
                  </a:txBody>
                  <a:tcPr marL="95250" marR="95250" marT="95198" marB="95198" anchor="ctr"/>
                </a:tc>
                <a:tc>
                  <a:txBody>
                    <a:bodyPr/>
                    <a:lstStyle/>
                    <a:p>
                      <a:pPr algn="l" fontAlgn="base"/>
                      <a:r>
                        <a:rPr lang="es-EC" sz="1400">
                          <a:solidFill>
                            <a:srgbClr val="222222"/>
                          </a:solidFill>
                          <a:effectLst/>
                          <a:latin typeface="Museo"/>
                        </a:rPr>
                        <a:t>/platform/android/res/drawable-ldpi/appicon.png</a:t>
                      </a:r>
                    </a:p>
                  </a:txBody>
                  <a:tcPr marL="95250" marR="95250" marT="95198" marB="95198" anchor="ctr"/>
                </a:tc>
              </a:tr>
              <a:tr h="403754">
                <a:tc>
                  <a:txBody>
                    <a:bodyPr/>
                    <a:lstStyle/>
                    <a:p>
                      <a:pPr algn="l" fontAlgn="base"/>
                      <a:r>
                        <a:rPr lang="es-EC" sz="1400">
                          <a:solidFill>
                            <a:srgbClr val="222222"/>
                          </a:solidFill>
                          <a:effectLst/>
                          <a:latin typeface="Museo"/>
                        </a:rPr>
                        <a:t>mdpi</a:t>
                      </a:r>
                    </a:p>
                  </a:txBody>
                  <a:tcPr marL="95250" marR="95250" marT="95198" marB="95198" anchor="ctr"/>
                </a:tc>
                <a:tc>
                  <a:txBody>
                    <a:bodyPr/>
                    <a:lstStyle/>
                    <a:p>
                      <a:pPr algn="l" fontAlgn="base"/>
                      <a:r>
                        <a:rPr lang="es-EC" sz="1400">
                          <a:solidFill>
                            <a:srgbClr val="222222"/>
                          </a:solidFill>
                          <a:effectLst/>
                          <a:latin typeface="Museo"/>
                        </a:rPr>
                        <a:t>160 dpi, 48x48 px</a:t>
                      </a:r>
                    </a:p>
                  </a:txBody>
                  <a:tcPr marL="95250" marR="95250" marT="95198" marB="95198" anchor="ctr"/>
                </a:tc>
                <a:tc>
                  <a:txBody>
                    <a:bodyPr/>
                    <a:lstStyle/>
                    <a:p>
                      <a:pPr algn="l" fontAlgn="base"/>
                      <a:r>
                        <a:rPr lang="es-EC" sz="1400">
                          <a:solidFill>
                            <a:srgbClr val="222222"/>
                          </a:solidFill>
                          <a:effectLst/>
                          <a:latin typeface="Museo"/>
                        </a:rPr>
                        <a:t>/platform/android/res/drawable-mdpi/appicon.png</a:t>
                      </a:r>
                    </a:p>
                  </a:txBody>
                  <a:tcPr marL="95250" marR="95250" marT="95198" marB="95198" anchor="ctr"/>
                </a:tc>
              </a:tr>
              <a:tr h="403754">
                <a:tc>
                  <a:txBody>
                    <a:bodyPr/>
                    <a:lstStyle/>
                    <a:p>
                      <a:pPr algn="l" fontAlgn="base"/>
                      <a:r>
                        <a:rPr lang="es-EC" sz="1400">
                          <a:solidFill>
                            <a:srgbClr val="222222"/>
                          </a:solidFill>
                          <a:effectLst/>
                          <a:latin typeface="Museo"/>
                        </a:rPr>
                        <a:t>hdpi</a:t>
                      </a:r>
                    </a:p>
                  </a:txBody>
                  <a:tcPr marL="95250" marR="95250" marT="95198" marB="95198" anchor="ctr"/>
                </a:tc>
                <a:tc>
                  <a:txBody>
                    <a:bodyPr/>
                    <a:lstStyle/>
                    <a:p>
                      <a:pPr algn="l" fontAlgn="base"/>
                      <a:r>
                        <a:rPr lang="es-EC" sz="1400">
                          <a:solidFill>
                            <a:srgbClr val="222222"/>
                          </a:solidFill>
                          <a:effectLst/>
                          <a:latin typeface="Museo"/>
                        </a:rPr>
                        <a:t>240 dpi, 72x72 px</a:t>
                      </a:r>
                    </a:p>
                  </a:txBody>
                  <a:tcPr marL="95250" marR="95250" marT="95198" marB="95198" anchor="ctr"/>
                </a:tc>
                <a:tc>
                  <a:txBody>
                    <a:bodyPr/>
                    <a:lstStyle/>
                    <a:p>
                      <a:pPr algn="l" fontAlgn="base"/>
                      <a:r>
                        <a:rPr lang="es-EC" sz="1400">
                          <a:solidFill>
                            <a:srgbClr val="222222"/>
                          </a:solidFill>
                          <a:effectLst/>
                          <a:latin typeface="Museo"/>
                        </a:rPr>
                        <a:t>/platform/android/res/drawable-hdpi/appicon.png</a:t>
                      </a:r>
                    </a:p>
                  </a:txBody>
                  <a:tcPr marL="95250" marR="95250" marT="95198" marB="95198" anchor="ctr"/>
                </a:tc>
              </a:tr>
              <a:tr h="403754">
                <a:tc>
                  <a:txBody>
                    <a:bodyPr/>
                    <a:lstStyle/>
                    <a:p>
                      <a:pPr algn="l" fontAlgn="base"/>
                      <a:r>
                        <a:rPr lang="es-EC" sz="1400">
                          <a:solidFill>
                            <a:srgbClr val="222222"/>
                          </a:solidFill>
                          <a:effectLst/>
                          <a:latin typeface="Museo"/>
                        </a:rPr>
                        <a:t>xdpi</a:t>
                      </a:r>
                    </a:p>
                  </a:txBody>
                  <a:tcPr marL="95250" marR="95250" marT="95198" marB="95198" anchor="ctr"/>
                </a:tc>
                <a:tc>
                  <a:txBody>
                    <a:bodyPr/>
                    <a:lstStyle/>
                    <a:p>
                      <a:pPr algn="l" fontAlgn="base"/>
                      <a:r>
                        <a:rPr lang="es-EC" sz="1400">
                          <a:solidFill>
                            <a:srgbClr val="222222"/>
                          </a:solidFill>
                          <a:effectLst/>
                          <a:latin typeface="Museo"/>
                        </a:rPr>
                        <a:t>320 dpi, 96x96 px</a:t>
                      </a:r>
                    </a:p>
                  </a:txBody>
                  <a:tcPr marL="95250" marR="95250" marT="95198" marB="95198" anchor="ctr"/>
                </a:tc>
                <a:tc>
                  <a:txBody>
                    <a:bodyPr/>
                    <a:lstStyle/>
                    <a:p>
                      <a:pPr algn="l" fontAlgn="base"/>
                      <a:r>
                        <a:rPr lang="es-EC" sz="1400">
                          <a:solidFill>
                            <a:srgbClr val="222222"/>
                          </a:solidFill>
                          <a:effectLst/>
                          <a:latin typeface="Museo"/>
                        </a:rPr>
                        <a:t>/platform/android/res/drawable-xdpi/appicon.png</a:t>
                      </a:r>
                    </a:p>
                  </a:txBody>
                  <a:tcPr marL="95250" marR="95250" marT="95198" marB="95198" anchor="ctr"/>
                </a:tc>
              </a:tr>
              <a:tr h="403754">
                <a:tc>
                  <a:txBody>
                    <a:bodyPr/>
                    <a:lstStyle/>
                    <a:p>
                      <a:pPr algn="l" fontAlgn="base"/>
                      <a:r>
                        <a:rPr lang="es-EC" sz="1400">
                          <a:solidFill>
                            <a:srgbClr val="222222"/>
                          </a:solidFill>
                          <a:effectLst/>
                          <a:latin typeface="Museo"/>
                        </a:rPr>
                        <a:t>xxdpi</a:t>
                      </a:r>
                    </a:p>
                  </a:txBody>
                  <a:tcPr marL="95250" marR="95250" marT="95198" marB="95198" anchor="ctr"/>
                </a:tc>
                <a:tc>
                  <a:txBody>
                    <a:bodyPr/>
                    <a:lstStyle/>
                    <a:p>
                      <a:pPr algn="l" fontAlgn="base"/>
                      <a:r>
                        <a:rPr lang="es-EC" sz="1400">
                          <a:solidFill>
                            <a:srgbClr val="222222"/>
                          </a:solidFill>
                          <a:effectLst/>
                          <a:latin typeface="Museo"/>
                        </a:rPr>
                        <a:t>480 dpi, 144x144 px</a:t>
                      </a:r>
                    </a:p>
                  </a:txBody>
                  <a:tcPr marL="95250" marR="95250" marT="95198" marB="95198" anchor="ctr"/>
                </a:tc>
                <a:tc>
                  <a:txBody>
                    <a:bodyPr/>
                    <a:lstStyle/>
                    <a:p>
                      <a:pPr algn="l" fontAlgn="base"/>
                      <a:r>
                        <a:rPr lang="es-EC" sz="1400" dirty="0">
                          <a:solidFill>
                            <a:srgbClr val="222222"/>
                          </a:solidFill>
                          <a:effectLst/>
                          <a:latin typeface="Museo"/>
                        </a:rPr>
                        <a:t>/</a:t>
                      </a:r>
                      <a:r>
                        <a:rPr lang="es-EC" sz="1400" dirty="0" err="1">
                          <a:solidFill>
                            <a:srgbClr val="222222"/>
                          </a:solidFill>
                          <a:effectLst/>
                          <a:latin typeface="Museo"/>
                        </a:rPr>
                        <a:t>platform</a:t>
                      </a:r>
                      <a:r>
                        <a:rPr lang="es-EC" sz="1400" dirty="0">
                          <a:solidFill>
                            <a:srgbClr val="222222"/>
                          </a:solidFill>
                          <a:effectLst/>
                          <a:latin typeface="Museo"/>
                        </a:rPr>
                        <a:t>/</a:t>
                      </a:r>
                      <a:r>
                        <a:rPr lang="es-EC" sz="1400" dirty="0" err="1">
                          <a:solidFill>
                            <a:srgbClr val="222222"/>
                          </a:solidFill>
                          <a:effectLst/>
                          <a:latin typeface="Museo"/>
                        </a:rPr>
                        <a:t>android</a:t>
                      </a:r>
                      <a:r>
                        <a:rPr lang="es-EC" sz="1400" dirty="0">
                          <a:solidFill>
                            <a:srgbClr val="222222"/>
                          </a:solidFill>
                          <a:effectLst/>
                          <a:latin typeface="Museo"/>
                        </a:rPr>
                        <a:t>/res/</a:t>
                      </a:r>
                      <a:r>
                        <a:rPr lang="es-EC" sz="1400" dirty="0" err="1">
                          <a:solidFill>
                            <a:srgbClr val="222222"/>
                          </a:solidFill>
                          <a:effectLst/>
                          <a:latin typeface="Museo"/>
                        </a:rPr>
                        <a:t>drawable-xxdpi</a:t>
                      </a:r>
                      <a:r>
                        <a:rPr lang="es-EC" sz="1400" dirty="0">
                          <a:solidFill>
                            <a:srgbClr val="222222"/>
                          </a:solidFill>
                          <a:effectLst/>
                          <a:latin typeface="Museo"/>
                        </a:rPr>
                        <a:t>/appicon.png</a:t>
                      </a:r>
                    </a:p>
                  </a:txBody>
                  <a:tcPr marL="95250" marR="95250" marT="95198" marB="95198" anchor="ctr"/>
                </a:tc>
              </a:tr>
            </a:tbl>
          </a:graphicData>
        </a:graphic>
      </p:graphicFrame>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Launch</a:t>
            </a:r>
            <a:r>
              <a:rPr lang="es-EC" cap="small" dirty="0">
                <a:ea typeface="ＭＳ Ｐゴシック" charset="0"/>
              </a:rPr>
              <a:t> </a:t>
            </a:r>
            <a:r>
              <a:rPr lang="es-EC" cap="small" dirty="0" err="1">
                <a:ea typeface="ＭＳ Ｐゴシック" charset="0"/>
              </a:rPr>
              <a:t>Screens</a:t>
            </a:r>
            <a:r>
              <a:rPr lang="es-EC" cap="small" dirty="0">
                <a:ea typeface="ＭＳ Ｐゴシック" charset="0"/>
              </a:rPr>
              <a:t> - </a:t>
            </a:r>
            <a:r>
              <a:rPr lang="es-EC" cap="small" dirty="0" err="1">
                <a:ea typeface="ＭＳ Ｐゴシック" charset="0"/>
              </a:rPr>
              <a:t>iOS</a:t>
            </a:r>
            <a:endParaRPr lang="en-US" cap="small" dirty="0">
              <a:ea typeface="ＭＳ Ｐゴシック" charset="0"/>
            </a:endParaRPr>
          </a:p>
        </p:txBody>
      </p:sp>
      <p:graphicFrame>
        <p:nvGraphicFramePr>
          <p:cNvPr id="3" name="2 Marcador de contenido"/>
          <p:cNvGraphicFramePr>
            <a:graphicFrameLocks noGrp="1"/>
          </p:cNvGraphicFramePr>
          <p:nvPr>
            <p:ph idx="1"/>
          </p:nvPr>
        </p:nvGraphicFramePr>
        <p:xfrm>
          <a:off x="1130300" y="1087438"/>
          <a:ext cx="6924675" cy="3155949"/>
        </p:xfrm>
        <a:graphic>
          <a:graphicData uri="http://schemas.openxmlformats.org/drawingml/2006/table">
            <a:tbl>
              <a:tblPr firstRow="1" bandRow="1">
                <a:tableStyleId>{5C22544A-7EE6-4342-B048-85BDC9FD1C3A}</a:tableStyleId>
              </a:tblPr>
              <a:tblGrid>
                <a:gridCol w="2308225"/>
                <a:gridCol w="2308225"/>
                <a:gridCol w="2308225"/>
              </a:tblGrid>
              <a:tr h="411691">
                <a:tc gridSpan="3">
                  <a:txBody>
                    <a:bodyPr/>
                    <a:lstStyle/>
                    <a:p>
                      <a:pPr algn="ctr" fontAlgn="base"/>
                      <a:r>
                        <a:rPr lang="es-EC" sz="1500" dirty="0" err="1">
                          <a:solidFill>
                            <a:srgbClr val="FFFFFF"/>
                          </a:solidFill>
                          <a:effectLst/>
                          <a:latin typeface="inherit"/>
                        </a:rPr>
                        <a:t>iOS</a:t>
                      </a:r>
                      <a:endParaRPr lang="es-EC" sz="1500" dirty="0">
                        <a:solidFill>
                          <a:srgbClr val="FFFFFF"/>
                        </a:solidFill>
                        <a:effectLst/>
                        <a:latin typeface="inherit"/>
                      </a:endParaRPr>
                    </a:p>
                  </a:txBody>
                  <a:tcPr marL="91538" marR="91538" marT="91545" marB="91545" anchor="ctr"/>
                </a:tc>
                <a:tc hMerge="1">
                  <a:txBody>
                    <a:bodyPr/>
                    <a:lstStyle/>
                    <a:p>
                      <a:endParaRPr lang="es-EC"/>
                    </a:p>
                  </a:txBody>
                  <a:tcPr/>
                </a:tc>
                <a:tc hMerge="1">
                  <a:txBody>
                    <a:bodyPr/>
                    <a:lstStyle/>
                    <a:p>
                      <a:endParaRPr lang="es-EC"/>
                    </a:p>
                  </a:txBody>
                  <a:tcPr/>
                </a:tc>
              </a:tr>
              <a:tr h="411691">
                <a:tc>
                  <a:txBody>
                    <a:bodyPr/>
                    <a:lstStyle/>
                    <a:p>
                      <a:pPr algn="l" fontAlgn="base"/>
                      <a:r>
                        <a:rPr lang="es-EC" sz="1500" dirty="0">
                          <a:solidFill>
                            <a:srgbClr val="222222"/>
                          </a:solidFill>
                          <a:effectLst/>
                          <a:latin typeface="Museo"/>
                        </a:rPr>
                        <a:t>Default.png</a:t>
                      </a:r>
                    </a:p>
                  </a:txBody>
                  <a:tcPr marL="91538" marR="91538" marT="91545" marB="91545" anchor="ctr"/>
                </a:tc>
                <a:tc>
                  <a:txBody>
                    <a:bodyPr/>
                    <a:lstStyle/>
                    <a:p>
                      <a:pPr algn="l" fontAlgn="base"/>
                      <a:r>
                        <a:rPr lang="es-EC" sz="1500" dirty="0">
                          <a:solidFill>
                            <a:srgbClr val="222222"/>
                          </a:solidFill>
                          <a:effectLst/>
                          <a:latin typeface="Museo"/>
                        </a:rPr>
                        <a:t>Non-retina iPhone/iPod</a:t>
                      </a:r>
                    </a:p>
                  </a:txBody>
                  <a:tcPr marL="91538" marR="91538" marT="91545" marB="91545" anchor="ctr"/>
                </a:tc>
                <a:tc>
                  <a:txBody>
                    <a:bodyPr/>
                    <a:lstStyle/>
                    <a:p>
                      <a:pPr algn="l" fontAlgn="base"/>
                      <a:r>
                        <a:rPr lang="es-EC" sz="1500">
                          <a:solidFill>
                            <a:srgbClr val="222222"/>
                          </a:solidFill>
                          <a:effectLst/>
                          <a:latin typeface="Museo"/>
                        </a:rPr>
                        <a:t>320x480</a:t>
                      </a:r>
                    </a:p>
                  </a:txBody>
                  <a:tcPr marL="91538" marR="91538" marT="91545" marB="91545" anchor="ctr"/>
                </a:tc>
              </a:tr>
              <a:tr h="411691">
                <a:tc>
                  <a:txBody>
                    <a:bodyPr/>
                    <a:lstStyle/>
                    <a:p>
                      <a:pPr algn="l" fontAlgn="base"/>
                      <a:r>
                        <a:rPr lang="es-EC" sz="1500" dirty="0">
                          <a:solidFill>
                            <a:srgbClr val="222222"/>
                          </a:solidFill>
                          <a:effectLst/>
                          <a:latin typeface="Museo"/>
                        </a:rPr>
                        <a:t>Default@2x.png</a:t>
                      </a:r>
                    </a:p>
                  </a:txBody>
                  <a:tcPr marL="91538" marR="91538" marT="91545" marB="91545" anchor="ctr"/>
                </a:tc>
                <a:tc>
                  <a:txBody>
                    <a:bodyPr/>
                    <a:lstStyle/>
                    <a:p>
                      <a:pPr algn="l" fontAlgn="base"/>
                      <a:r>
                        <a:rPr lang="es-EC" sz="1500" dirty="0">
                          <a:solidFill>
                            <a:srgbClr val="222222"/>
                          </a:solidFill>
                          <a:effectLst/>
                          <a:latin typeface="Museo"/>
                        </a:rPr>
                        <a:t>Retina iPhone/iPod</a:t>
                      </a:r>
                    </a:p>
                  </a:txBody>
                  <a:tcPr marL="91538" marR="91538" marT="91545" marB="91545" anchor="ctr"/>
                </a:tc>
                <a:tc>
                  <a:txBody>
                    <a:bodyPr/>
                    <a:lstStyle/>
                    <a:p>
                      <a:pPr algn="l" fontAlgn="base"/>
                      <a:r>
                        <a:rPr lang="es-EC" sz="1500">
                          <a:solidFill>
                            <a:srgbClr val="222222"/>
                          </a:solidFill>
                          <a:effectLst/>
                          <a:latin typeface="Museo"/>
                        </a:rPr>
                        <a:t>640x960</a:t>
                      </a:r>
                    </a:p>
                  </a:txBody>
                  <a:tcPr marL="91538" marR="91538" marT="91545" marB="91545" anchor="ctr"/>
                </a:tc>
              </a:tr>
              <a:tr h="411691">
                <a:tc>
                  <a:txBody>
                    <a:bodyPr/>
                    <a:lstStyle/>
                    <a:p>
                      <a:pPr algn="l" fontAlgn="base"/>
                      <a:r>
                        <a:rPr lang="es-EC" sz="1500" dirty="0">
                          <a:solidFill>
                            <a:srgbClr val="222222"/>
                          </a:solidFill>
                          <a:effectLst/>
                          <a:latin typeface="Museo"/>
                        </a:rPr>
                        <a:t>Default-568h@2x.png</a:t>
                      </a:r>
                    </a:p>
                  </a:txBody>
                  <a:tcPr marL="91538" marR="91538" marT="91545" marB="91545" anchor="ctr"/>
                </a:tc>
                <a:tc>
                  <a:txBody>
                    <a:bodyPr/>
                    <a:lstStyle/>
                    <a:p>
                      <a:pPr algn="l" fontAlgn="base"/>
                      <a:r>
                        <a:rPr lang="es-EC" sz="1500" dirty="0">
                          <a:solidFill>
                            <a:srgbClr val="222222"/>
                          </a:solidFill>
                          <a:effectLst/>
                          <a:latin typeface="Museo"/>
                        </a:rPr>
                        <a:t>iPhone 5/iPod 5</a:t>
                      </a:r>
                    </a:p>
                  </a:txBody>
                  <a:tcPr marL="91538" marR="91538" marT="91545" marB="91545" anchor="ctr"/>
                </a:tc>
                <a:tc>
                  <a:txBody>
                    <a:bodyPr/>
                    <a:lstStyle/>
                    <a:p>
                      <a:pPr algn="l" fontAlgn="base"/>
                      <a:r>
                        <a:rPr lang="es-EC" sz="1500">
                          <a:solidFill>
                            <a:srgbClr val="222222"/>
                          </a:solidFill>
                          <a:effectLst/>
                          <a:latin typeface="Museo"/>
                        </a:rPr>
                        <a:t>640x1136</a:t>
                      </a:r>
                    </a:p>
                  </a:txBody>
                  <a:tcPr marL="91538" marR="91538" marT="91545" marB="91545" anchor="ctr"/>
                </a:tc>
              </a:tr>
              <a:tr h="640292">
                <a:tc>
                  <a:txBody>
                    <a:bodyPr/>
                    <a:lstStyle/>
                    <a:p>
                      <a:pPr algn="l" fontAlgn="base"/>
                      <a:r>
                        <a:rPr lang="es-EC" sz="1500" dirty="0">
                          <a:solidFill>
                            <a:srgbClr val="222222"/>
                          </a:solidFill>
                          <a:effectLst/>
                          <a:latin typeface="Museo"/>
                        </a:rPr>
                        <a:t>Default-Landscape.png &amp; Default-Portrait.png</a:t>
                      </a:r>
                    </a:p>
                  </a:txBody>
                  <a:tcPr marL="91538" marR="91538" marT="91545" marB="91545" anchor="ctr"/>
                </a:tc>
                <a:tc>
                  <a:txBody>
                    <a:bodyPr/>
                    <a:lstStyle/>
                    <a:p>
                      <a:pPr algn="l" fontAlgn="base"/>
                      <a:r>
                        <a:rPr lang="es-EC" sz="1500" dirty="0">
                          <a:solidFill>
                            <a:srgbClr val="222222"/>
                          </a:solidFill>
                          <a:effectLst/>
                          <a:latin typeface="Museo"/>
                        </a:rPr>
                        <a:t>Non-retina iPad</a:t>
                      </a:r>
                    </a:p>
                  </a:txBody>
                  <a:tcPr marL="91538" marR="91538" marT="91545" marB="91545" anchor="ctr"/>
                </a:tc>
                <a:tc>
                  <a:txBody>
                    <a:bodyPr/>
                    <a:lstStyle/>
                    <a:p>
                      <a:pPr algn="l" fontAlgn="base"/>
                      <a:r>
                        <a:rPr lang="es-EC" sz="1500" dirty="0">
                          <a:solidFill>
                            <a:srgbClr val="222222"/>
                          </a:solidFill>
                          <a:effectLst/>
                          <a:latin typeface="Museo"/>
                        </a:rPr>
                        <a:t>1024x768</a:t>
                      </a:r>
                    </a:p>
                  </a:txBody>
                  <a:tcPr marL="91538" marR="91538" marT="91545" marB="91545" anchor="ctr"/>
                </a:tc>
              </a:tr>
              <a:tr h="868893">
                <a:tc>
                  <a:txBody>
                    <a:bodyPr/>
                    <a:lstStyle/>
                    <a:p>
                      <a:pPr algn="l" fontAlgn="base"/>
                      <a:r>
                        <a:rPr lang="es-EC" sz="1500" dirty="0">
                          <a:solidFill>
                            <a:srgbClr val="222222"/>
                          </a:solidFill>
                          <a:effectLst/>
                          <a:latin typeface="Museo"/>
                        </a:rPr>
                        <a:t>Default-Landscape@2x.png &amp; Default-Portrait@2x.png</a:t>
                      </a:r>
                    </a:p>
                  </a:txBody>
                  <a:tcPr marL="91538" marR="91538" marT="91545" marB="91545" anchor="ctr"/>
                </a:tc>
                <a:tc>
                  <a:txBody>
                    <a:bodyPr/>
                    <a:lstStyle/>
                    <a:p>
                      <a:pPr algn="l" fontAlgn="base"/>
                      <a:r>
                        <a:rPr lang="es-EC" sz="1500" dirty="0">
                          <a:solidFill>
                            <a:srgbClr val="222222"/>
                          </a:solidFill>
                          <a:effectLst/>
                          <a:latin typeface="Museo"/>
                        </a:rPr>
                        <a:t>Retina iPad</a:t>
                      </a:r>
                    </a:p>
                  </a:txBody>
                  <a:tcPr marL="91538" marR="91538" marT="91545" marB="91545" anchor="ctr"/>
                </a:tc>
                <a:tc>
                  <a:txBody>
                    <a:bodyPr/>
                    <a:lstStyle/>
                    <a:p>
                      <a:pPr algn="l" fontAlgn="base"/>
                      <a:r>
                        <a:rPr lang="es-EC" sz="1500" dirty="0">
                          <a:solidFill>
                            <a:srgbClr val="222222"/>
                          </a:solidFill>
                          <a:effectLst/>
                          <a:latin typeface="Museo"/>
                        </a:rPr>
                        <a:t>2048x1536</a:t>
                      </a:r>
                    </a:p>
                  </a:txBody>
                  <a:tcPr marL="91538" marR="91538" marT="91545" marB="91545" anchor="ctr"/>
                </a:tc>
              </a:tr>
            </a:tbl>
          </a:graphicData>
        </a:graphic>
      </p:graphicFrame>
      <p:sp>
        <p:nvSpPr>
          <p:cNvPr id="204830" name="5 CuadroTexto"/>
          <p:cNvSpPr txBox="1">
            <a:spLocks noChangeArrowheads="1"/>
          </p:cNvSpPr>
          <p:nvPr/>
        </p:nvSpPr>
        <p:spPr bwMode="auto">
          <a:xfrm>
            <a:off x="290513" y="4405313"/>
            <a:ext cx="5472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s-EC" altLang="es-EC" sz="1400"/>
              <a:t>Alloy: app/assets or </a:t>
            </a:r>
            <a:r>
              <a:rPr lang="es-EC" altLang="es-EC" sz="1400" b="1"/>
              <a:t>app/assets/iphone</a:t>
            </a:r>
            <a:endParaRPr lang="es-EC" altLang="es-EC" sz="1400"/>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5"/>
          <p:cNvSpPr>
            <a:spLocks noGrp="1"/>
          </p:cNvSpPr>
          <p:nvPr>
            <p:ph sz="quarter" idx="4"/>
          </p:nvPr>
        </p:nvSpPr>
        <p:spPr>
          <a:xfrm>
            <a:off x="4645025" y="1941513"/>
            <a:ext cx="4041775" cy="2382837"/>
          </a:xfrm>
        </p:spPr>
        <p:txBody>
          <a:bodyPr>
            <a:normAutofit fontScale="85000" lnSpcReduction="10000"/>
          </a:bodyPr>
          <a:lstStyle/>
          <a:p>
            <a:pPr eaLnBrk="1" hangingPunct="1">
              <a:defRPr/>
            </a:pPr>
            <a:r>
              <a:rPr lang="en-US" dirty="0">
                <a:ea typeface="ＭＳ Ｐゴシック" charset="0"/>
              </a:rPr>
              <a:t>Option 1: Use a single default.png in </a:t>
            </a:r>
            <a:r>
              <a:rPr lang="en-US" dirty="0" smtClean="0">
                <a:ea typeface="ＭＳ Ｐゴシック" charset="0"/>
              </a:rPr>
              <a:t>app</a:t>
            </a:r>
            <a:r>
              <a:rPr lang="en-US" dirty="0">
                <a:ea typeface="ＭＳ Ｐゴシック" charset="0"/>
              </a:rPr>
              <a:t>/assets/android</a:t>
            </a:r>
            <a:br>
              <a:rPr lang="en-US" dirty="0">
                <a:ea typeface="ＭＳ Ｐゴシック" charset="0"/>
              </a:rPr>
            </a:br>
            <a:r>
              <a:rPr lang="en-US" i="1" dirty="0">
                <a:ea typeface="ＭＳ Ｐゴシック" charset="0"/>
              </a:rPr>
              <a:t>Will be stretched to fit screen size and proportions</a:t>
            </a:r>
          </a:p>
          <a:p>
            <a:pPr eaLnBrk="1" hangingPunct="1">
              <a:defRPr/>
            </a:pPr>
            <a:r>
              <a:rPr lang="en-US" dirty="0">
                <a:ea typeface="ＭＳ Ｐゴシック" charset="0"/>
              </a:rPr>
              <a:t>Option 2: Put size/resolution-specific versions of default.png in res directories</a:t>
            </a:r>
            <a:br>
              <a:rPr lang="en-US" dirty="0">
                <a:ea typeface="ＭＳ Ｐゴシック" charset="0"/>
              </a:rPr>
            </a:br>
            <a:r>
              <a:rPr lang="en-US" i="1" dirty="0">
                <a:ea typeface="ＭＳ Ｐゴシック" charset="0"/>
              </a:rPr>
              <a:t>No tablet sizes supported</a:t>
            </a:r>
          </a:p>
          <a:p>
            <a:pPr eaLnBrk="1" hangingPunct="1">
              <a:defRPr/>
            </a:pPr>
            <a:r>
              <a:rPr lang="en-US" dirty="0">
                <a:ea typeface="ＭＳ Ｐゴシック" charset="0"/>
              </a:rPr>
              <a:t>Option 3: Use a 9-patch image</a:t>
            </a:r>
            <a:br>
              <a:rPr lang="en-US" dirty="0">
                <a:ea typeface="ＭＳ Ｐゴシック" charset="0"/>
              </a:rPr>
            </a:br>
            <a:r>
              <a:rPr lang="en-US" dirty="0">
                <a:ea typeface="ＭＳ Ｐゴシック" charset="0"/>
              </a:rPr>
              <a:t>(See http://goo.gl/P950R</a:t>
            </a:r>
            <a:r>
              <a:rPr lang="en-US" dirty="0" smtClean="0">
                <a:ea typeface="ＭＳ Ｐゴシック" charset="0"/>
              </a:rPr>
              <a:t>)</a:t>
            </a:r>
            <a:endParaRPr lang="es-EC" dirty="0">
              <a:ea typeface="ＭＳ Ｐゴシック" charset="0"/>
            </a:endParaRPr>
          </a:p>
        </p:txBody>
      </p:sp>
      <p:sp>
        <p:nvSpPr>
          <p:cNvPr id="12"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err="1">
                <a:ea typeface="ＭＳ Ｐゴシック" charset="0"/>
              </a:rPr>
              <a:t>Launch</a:t>
            </a:r>
            <a:r>
              <a:rPr lang="es-EC" cap="small" dirty="0">
                <a:ea typeface="ＭＳ Ｐゴシック" charset="0"/>
              </a:rPr>
              <a:t> </a:t>
            </a:r>
            <a:r>
              <a:rPr lang="es-EC" cap="small" dirty="0" err="1">
                <a:ea typeface="ＭＳ Ｐゴシック" charset="0"/>
              </a:rPr>
              <a:t>Screens</a:t>
            </a:r>
            <a:r>
              <a:rPr lang="es-EC" cap="small" dirty="0">
                <a:ea typeface="ＭＳ Ｐゴシック" charset="0"/>
              </a:rPr>
              <a:t> - Android</a:t>
            </a:r>
            <a:endParaRPr lang="en-US" dirty="0">
              <a:ea typeface="+mj-ea"/>
            </a:endParaRPr>
          </a:p>
        </p:txBody>
      </p:sp>
      <p:pic>
        <p:nvPicPr>
          <p:cNvPr id="205827" name="2 Marcador de contenido"/>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457200" y="2344738"/>
            <a:ext cx="4040188" cy="1536700"/>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Internationalization</a:t>
            </a:r>
            <a:endParaRPr lang="es-EC" dirty="0">
              <a:ea typeface="ＭＳ Ｐゴシック" charset="0"/>
            </a:endParaRPr>
          </a:p>
        </p:txBody>
      </p:sp>
      <p:pic>
        <p:nvPicPr>
          <p:cNvPr id="206850"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1965325" y="1154113"/>
            <a:ext cx="521335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Using</a:t>
            </a:r>
            <a:r>
              <a:rPr lang="es-EC" cap="small" dirty="0">
                <a:ea typeface="ＭＳ Ｐゴシック" charset="0"/>
              </a:rPr>
              <a:t> </a:t>
            </a:r>
            <a:r>
              <a:rPr lang="es-EC" cap="small" dirty="0" err="1">
                <a:ea typeface="ＭＳ Ｐゴシック" charset="0"/>
              </a:rPr>
              <a:t>the</a:t>
            </a:r>
            <a:r>
              <a:rPr lang="es-EC" cap="small" dirty="0">
                <a:ea typeface="ＭＳ Ｐゴシック" charset="0"/>
              </a:rPr>
              <a:t> </a:t>
            </a:r>
            <a:r>
              <a:rPr lang="es-EC" cap="small" dirty="0" err="1">
                <a:ea typeface="ＭＳ Ｐゴシック" charset="0"/>
              </a:rPr>
              <a:t>strings</a:t>
            </a:r>
            <a:endParaRPr lang="es-EC" dirty="0">
              <a:ea typeface="ＭＳ Ｐゴシック" charset="0"/>
            </a:endParaRPr>
          </a:p>
        </p:txBody>
      </p:sp>
      <p:pic>
        <p:nvPicPr>
          <p:cNvPr id="207874"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1878013" y="1017588"/>
            <a:ext cx="5638800" cy="855662"/>
          </a:xfrm>
        </p:spPr>
      </p:pic>
      <p:pic>
        <p:nvPicPr>
          <p:cNvPr id="207875" name="4 Imagen"/>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890713" y="2003425"/>
            <a:ext cx="4090987"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876" name="5 Imagen"/>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890713" y="3738563"/>
            <a:ext cx="4090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77" name="6 CuadroTexto"/>
          <p:cNvSpPr txBox="1">
            <a:spLocks noChangeArrowheads="1"/>
          </p:cNvSpPr>
          <p:nvPr/>
        </p:nvSpPr>
        <p:spPr bwMode="auto">
          <a:xfrm>
            <a:off x="2911475" y="4716463"/>
            <a:ext cx="3367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b="1"/>
              <a:t>L() is an alias for Ti.Platform.getString()</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n-US" cap="small" dirty="0" smtClean="0">
                <a:ea typeface="ＭＳ Ｐゴシック" charset="0"/>
              </a:rPr>
              <a:t>Appcelerator vs</a:t>
            </a:r>
            <a:r>
              <a:rPr lang="en-US" cap="small" dirty="0">
                <a:ea typeface="ＭＳ Ｐゴシック" charset="0"/>
              </a:rPr>
              <a:t>.</a:t>
            </a:r>
            <a:r>
              <a:rPr lang="en-US" cap="small" dirty="0" smtClean="0">
                <a:ea typeface="ＭＳ Ｐゴシック" charset="0"/>
              </a:rPr>
              <a:t> Titanium</a:t>
            </a:r>
            <a:endParaRPr lang="en-US" cap="small" dirty="0">
              <a:ea typeface="ＭＳ Ｐゴシック" charset="0"/>
            </a:endParaRPr>
          </a:p>
        </p:txBody>
      </p:sp>
      <p:graphicFrame>
        <p:nvGraphicFramePr>
          <p:cNvPr id="5" name="4 Marcador de contenido"/>
          <p:cNvGraphicFramePr>
            <a:graphicFrameLocks noGrp="1"/>
          </p:cNvGraphicFramePr>
          <p:nvPr>
            <p:ph idx="1"/>
          </p:nvPr>
        </p:nvGraphicFramePr>
        <p:xfrm>
          <a:off x="847725" y="1169988"/>
          <a:ext cx="7435850" cy="3683000"/>
        </p:xfrm>
        <a:graphic>
          <a:graphicData uri="http://schemas.openxmlformats.org/drawingml/2006/table">
            <a:tbl>
              <a:tblPr firstRow="1" bandRow="1">
                <a:tableStyleId>{5C22544A-7EE6-4342-B048-85BDC9FD1C3A}</a:tableStyleId>
              </a:tblPr>
              <a:tblGrid>
                <a:gridCol w="3717925"/>
                <a:gridCol w="3717925"/>
              </a:tblGrid>
              <a:tr h="368300">
                <a:tc>
                  <a:txBody>
                    <a:bodyPr/>
                    <a:lstStyle/>
                    <a:p>
                      <a:pPr algn="l" fontAlgn="base"/>
                      <a:r>
                        <a:rPr lang="es-EC" sz="1200" dirty="0">
                          <a:solidFill>
                            <a:srgbClr val="FFFFFF"/>
                          </a:solidFill>
                          <a:effectLst/>
                          <a:latin typeface="inherit"/>
                        </a:rPr>
                        <a:t>Enterprise (</a:t>
                      </a:r>
                      <a:r>
                        <a:rPr lang="es-EC" sz="1200" dirty="0" err="1">
                          <a:solidFill>
                            <a:srgbClr val="FFFFFF"/>
                          </a:solidFill>
                          <a:effectLst/>
                          <a:latin typeface="inherit"/>
                        </a:rPr>
                        <a:t>Appcelerator</a:t>
                      </a:r>
                      <a:r>
                        <a:rPr lang="es-EC" sz="1200" dirty="0">
                          <a:solidFill>
                            <a:srgbClr val="FFFFFF"/>
                          </a:solidFill>
                          <a:effectLst/>
                          <a:latin typeface="inherit"/>
                        </a:rPr>
                        <a:t>)</a:t>
                      </a:r>
                    </a:p>
                  </a:txBody>
                  <a:tcPr marL="92740" marR="92740" marT="92710" marB="92710" anchor="ctr"/>
                </a:tc>
                <a:tc>
                  <a:txBody>
                    <a:bodyPr/>
                    <a:lstStyle/>
                    <a:p>
                      <a:pPr algn="l" fontAlgn="base"/>
                      <a:r>
                        <a:rPr lang="es-EC" sz="1200" dirty="0" err="1">
                          <a:solidFill>
                            <a:srgbClr val="FFFFFF"/>
                          </a:solidFill>
                          <a:effectLst/>
                          <a:latin typeface="inherit"/>
                        </a:rPr>
                        <a:t>Community</a:t>
                      </a:r>
                      <a:r>
                        <a:rPr lang="es-EC" sz="1200" dirty="0">
                          <a:solidFill>
                            <a:srgbClr val="FFFFFF"/>
                          </a:solidFill>
                          <a:effectLst/>
                          <a:latin typeface="inherit"/>
                        </a:rPr>
                        <a:t> (</a:t>
                      </a:r>
                      <a:r>
                        <a:rPr lang="es-EC" sz="1200" dirty="0" err="1">
                          <a:solidFill>
                            <a:srgbClr val="FFFFFF"/>
                          </a:solidFill>
                          <a:effectLst/>
                          <a:latin typeface="inherit"/>
                        </a:rPr>
                        <a:t>Titanium</a:t>
                      </a:r>
                      <a:r>
                        <a:rPr lang="es-EC" sz="1200" dirty="0">
                          <a:solidFill>
                            <a:srgbClr val="FFFFFF"/>
                          </a:solidFill>
                          <a:effectLst/>
                          <a:latin typeface="inherit"/>
                        </a:rPr>
                        <a:t>)</a:t>
                      </a:r>
                    </a:p>
                  </a:txBody>
                  <a:tcPr marL="92740" marR="92740" marT="92710" marB="92710" anchor="ctr"/>
                </a:tc>
              </a:tr>
              <a:tr h="368300">
                <a:tc>
                  <a:txBody>
                    <a:bodyPr/>
                    <a:lstStyle/>
                    <a:p>
                      <a:pPr algn="l" fontAlgn="base"/>
                      <a:r>
                        <a:rPr lang="es-EC" sz="1200" dirty="0" err="1">
                          <a:solidFill>
                            <a:srgbClr val="222222"/>
                          </a:solidFill>
                          <a:effectLst/>
                          <a:latin typeface="Museo"/>
                        </a:rPr>
                        <a:t>Titanium</a:t>
                      </a:r>
                      <a:r>
                        <a:rPr lang="es-EC" sz="1200" dirty="0">
                          <a:solidFill>
                            <a:srgbClr val="222222"/>
                          </a:solidFill>
                          <a:effectLst/>
                          <a:latin typeface="Museo"/>
                        </a:rPr>
                        <a:t> SDK</a:t>
                      </a:r>
                    </a:p>
                  </a:txBody>
                  <a:tcPr marL="92740" marR="92740" marT="92710" marB="92710" anchor="ctr"/>
                </a:tc>
                <a:tc>
                  <a:txBody>
                    <a:bodyPr/>
                    <a:lstStyle/>
                    <a:p>
                      <a:pPr algn="l" fontAlgn="base"/>
                      <a:r>
                        <a:rPr lang="es-EC" sz="1200" dirty="0" err="1">
                          <a:solidFill>
                            <a:srgbClr val="222222"/>
                          </a:solidFill>
                          <a:effectLst/>
                          <a:latin typeface="Museo"/>
                        </a:rPr>
                        <a:t>Titanium</a:t>
                      </a:r>
                      <a:r>
                        <a:rPr lang="es-EC" sz="1200" dirty="0">
                          <a:solidFill>
                            <a:srgbClr val="222222"/>
                          </a:solidFill>
                          <a:effectLst/>
                          <a:latin typeface="Museo"/>
                        </a:rPr>
                        <a:t> SDK</a:t>
                      </a:r>
                    </a:p>
                  </a:txBody>
                  <a:tcPr marL="92740" marR="92740" marT="92710" marB="92710" anchor="ctr"/>
                </a:tc>
              </a:tr>
              <a:tr h="368300">
                <a:tc>
                  <a:txBody>
                    <a:bodyPr/>
                    <a:lstStyle/>
                    <a:p>
                      <a:pPr algn="l" fontAlgn="base"/>
                      <a:r>
                        <a:rPr lang="es-EC" sz="1200" dirty="0" err="1">
                          <a:solidFill>
                            <a:srgbClr val="222222"/>
                          </a:solidFill>
                          <a:effectLst/>
                          <a:latin typeface="Museo"/>
                        </a:rPr>
                        <a:t>Appcelerator</a:t>
                      </a:r>
                      <a:r>
                        <a:rPr lang="es-EC" sz="1200" dirty="0">
                          <a:solidFill>
                            <a:srgbClr val="222222"/>
                          </a:solidFill>
                          <a:effectLst/>
                          <a:latin typeface="Museo"/>
                        </a:rPr>
                        <a:t> Studio</a:t>
                      </a:r>
                    </a:p>
                  </a:txBody>
                  <a:tcPr marL="92740" marR="92740" marT="92710" marB="92710" anchor="ctr"/>
                </a:tc>
                <a:tc>
                  <a:txBody>
                    <a:bodyPr/>
                    <a:lstStyle/>
                    <a:p>
                      <a:pPr algn="l" fontAlgn="base"/>
                      <a:r>
                        <a:rPr lang="es-EC" sz="1200" dirty="0" err="1">
                          <a:solidFill>
                            <a:srgbClr val="222222"/>
                          </a:solidFill>
                          <a:effectLst/>
                          <a:latin typeface="Museo"/>
                        </a:rPr>
                        <a:t>Titanium</a:t>
                      </a:r>
                      <a:r>
                        <a:rPr lang="es-EC" sz="1200" dirty="0">
                          <a:solidFill>
                            <a:srgbClr val="222222"/>
                          </a:solidFill>
                          <a:effectLst/>
                          <a:latin typeface="Museo"/>
                        </a:rPr>
                        <a:t> Studio</a:t>
                      </a:r>
                    </a:p>
                  </a:txBody>
                  <a:tcPr marL="92740" marR="92740" marT="92710" marB="92710" anchor="ctr"/>
                </a:tc>
              </a:tr>
              <a:tr h="368300">
                <a:tc>
                  <a:txBody>
                    <a:bodyPr/>
                    <a:lstStyle/>
                    <a:p>
                      <a:pPr algn="l" fontAlgn="base"/>
                      <a:r>
                        <a:rPr lang="es-EC" sz="1200" dirty="0">
                          <a:solidFill>
                            <a:srgbClr val="222222"/>
                          </a:solidFill>
                          <a:effectLst/>
                          <a:latin typeface="Museo"/>
                        </a:rPr>
                        <a:t>Cloud </a:t>
                      </a:r>
                      <a:r>
                        <a:rPr lang="es-EC" sz="1200" dirty="0" err="1">
                          <a:solidFill>
                            <a:srgbClr val="222222"/>
                          </a:solidFill>
                          <a:effectLst/>
                          <a:latin typeface="Museo"/>
                        </a:rPr>
                        <a:t>Services</a:t>
                      </a:r>
                      <a:endParaRPr lang="es-EC" sz="1200" dirty="0">
                        <a:solidFill>
                          <a:srgbClr val="222222"/>
                        </a:solidFill>
                        <a:effectLst/>
                        <a:latin typeface="Museo"/>
                      </a:endParaRPr>
                    </a:p>
                  </a:txBody>
                  <a:tcPr marL="92740" marR="92740" marT="92710" marB="92710" anchor="ctr"/>
                </a:tc>
                <a:tc>
                  <a:txBody>
                    <a:bodyPr/>
                    <a:lstStyle/>
                    <a:p>
                      <a:pPr algn="l" fontAlgn="base"/>
                      <a:r>
                        <a:rPr lang="es-EC" sz="1200" dirty="0">
                          <a:solidFill>
                            <a:srgbClr val="222222"/>
                          </a:solidFill>
                          <a:effectLst/>
                          <a:latin typeface="Museo"/>
                        </a:rPr>
                        <a:t>Cloud </a:t>
                      </a:r>
                      <a:r>
                        <a:rPr lang="es-EC" sz="1200" dirty="0" err="1">
                          <a:solidFill>
                            <a:srgbClr val="222222"/>
                          </a:solidFill>
                          <a:effectLst/>
                          <a:latin typeface="Museo"/>
                        </a:rPr>
                        <a:t>Services</a:t>
                      </a:r>
                      <a:endParaRPr lang="es-EC" sz="1200" dirty="0">
                        <a:solidFill>
                          <a:srgbClr val="222222"/>
                        </a:solidFill>
                        <a:effectLst/>
                        <a:latin typeface="Museo"/>
                      </a:endParaRPr>
                    </a:p>
                  </a:txBody>
                  <a:tcPr marL="92740" marR="92740" marT="92710" marB="92710" anchor="ctr"/>
                </a:tc>
              </a:tr>
              <a:tr h="368300">
                <a:tc>
                  <a:txBody>
                    <a:bodyPr/>
                    <a:lstStyle/>
                    <a:p>
                      <a:pPr algn="l" fontAlgn="base"/>
                      <a:r>
                        <a:rPr lang="es-EC" sz="1200" dirty="0" err="1">
                          <a:solidFill>
                            <a:srgbClr val="222222"/>
                          </a:solidFill>
                          <a:effectLst/>
                          <a:latin typeface="Museo"/>
                        </a:rPr>
                        <a:t>Appcelerator</a:t>
                      </a:r>
                      <a:r>
                        <a:rPr lang="es-EC" sz="1200" dirty="0">
                          <a:solidFill>
                            <a:srgbClr val="222222"/>
                          </a:solidFill>
                          <a:effectLst/>
                          <a:latin typeface="Museo"/>
                        </a:rPr>
                        <a:t> </a:t>
                      </a:r>
                      <a:r>
                        <a:rPr lang="es-EC" sz="1200" dirty="0" err="1">
                          <a:solidFill>
                            <a:srgbClr val="222222"/>
                          </a:solidFill>
                          <a:effectLst/>
                          <a:latin typeface="Museo"/>
                        </a:rPr>
                        <a:t>Dashboard</a:t>
                      </a:r>
                      <a:endParaRPr lang="es-EC" sz="1200" dirty="0">
                        <a:solidFill>
                          <a:srgbClr val="222222"/>
                        </a:solidFill>
                        <a:effectLst/>
                        <a:latin typeface="Museo"/>
                      </a:endParaRPr>
                    </a:p>
                  </a:txBody>
                  <a:tcPr marL="92740" marR="92740" marT="92710" marB="92710" anchor="ctr"/>
                </a:tc>
                <a:tc>
                  <a:txBody>
                    <a:bodyPr/>
                    <a:lstStyle/>
                    <a:p>
                      <a:pPr algn="l" fontAlgn="base"/>
                      <a:endParaRPr lang="es-EC" sz="1200" dirty="0">
                        <a:solidFill>
                          <a:srgbClr val="222222"/>
                        </a:solidFill>
                        <a:effectLst/>
                        <a:latin typeface="Museo"/>
                      </a:endParaRPr>
                    </a:p>
                  </a:txBody>
                  <a:tcPr marL="92740" marR="92740" marT="92710" marB="92710" anchor="ctr"/>
                </a:tc>
              </a:tr>
              <a:tr h="368300">
                <a:tc>
                  <a:txBody>
                    <a:bodyPr/>
                    <a:lstStyle/>
                    <a:p>
                      <a:pPr algn="l" fontAlgn="base"/>
                      <a:r>
                        <a:rPr lang="es-EC" sz="1200" dirty="0" err="1">
                          <a:solidFill>
                            <a:srgbClr val="222222"/>
                          </a:solidFill>
                          <a:effectLst/>
                          <a:latin typeface="Museo"/>
                        </a:rPr>
                        <a:t>Appcelerator</a:t>
                      </a:r>
                      <a:r>
                        <a:rPr lang="es-EC" sz="1200" dirty="0">
                          <a:solidFill>
                            <a:srgbClr val="222222"/>
                          </a:solidFill>
                          <a:effectLst/>
                          <a:latin typeface="Museo"/>
                        </a:rPr>
                        <a:t> Test</a:t>
                      </a:r>
                    </a:p>
                  </a:txBody>
                  <a:tcPr marL="92740" marR="92740" marT="92710" marB="92710" anchor="ctr"/>
                </a:tc>
                <a:tc>
                  <a:txBody>
                    <a:bodyPr/>
                    <a:lstStyle/>
                    <a:p>
                      <a:pPr algn="l" fontAlgn="base"/>
                      <a:endParaRPr lang="es-EC" sz="1200" dirty="0">
                        <a:solidFill>
                          <a:srgbClr val="222222"/>
                        </a:solidFill>
                        <a:effectLst/>
                        <a:latin typeface="Museo"/>
                      </a:endParaRPr>
                    </a:p>
                  </a:txBody>
                  <a:tcPr marL="92740" marR="92740" marT="92710" marB="92710" anchor="ctr"/>
                </a:tc>
              </a:tr>
              <a:tr h="368300">
                <a:tc>
                  <a:txBody>
                    <a:bodyPr/>
                    <a:lstStyle/>
                    <a:p>
                      <a:pPr algn="l" fontAlgn="base"/>
                      <a:r>
                        <a:rPr lang="es-EC" sz="1200" dirty="0">
                          <a:solidFill>
                            <a:srgbClr val="222222"/>
                          </a:solidFill>
                          <a:effectLst/>
                          <a:latin typeface="Museo"/>
                        </a:rPr>
                        <a:t>Performance Management</a:t>
                      </a:r>
                    </a:p>
                  </a:txBody>
                  <a:tcPr marL="92740" marR="92740" marT="92710" marB="92710" anchor="ctr"/>
                </a:tc>
                <a:tc>
                  <a:txBody>
                    <a:bodyPr/>
                    <a:lstStyle/>
                    <a:p>
                      <a:pPr algn="l" fontAlgn="base"/>
                      <a:endParaRPr lang="es-EC" sz="1200" dirty="0">
                        <a:solidFill>
                          <a:srgbClr val="222222"/>
                        </a:solidFill>
                        <a:effectLst/>
                        <a:latin typeface="Museo"/>
                      </a:endParaRPr>
                    </a:p>
                  </a:txBody>
                  <a:tcPr marL="92740" marR="92740" marT="92710" marB="92710" anchor="ctr"/>
                </a:tc>
              </a:tr>
              <a:tr h="368300">
                <a:tc>
                  <a:txBody>
                    <a:bodyPr/>
                    <a:lstStyle/>
                    <a:p>
                      <a:pPr algn="l" fontAlgn="base"/>
                      <a:r>
                        <a:rPr lang="es-EC" sz="1200" dirty="0" err="1">
                          <a:solidFill>
                            <a:srgbClr val="222222"/>
                          </a:solidFill>
                          <a:effectLst/>
                          <a:latin typeface="Museo"/>
                        </a:rPr>
                        <a:t>Analytics</a:t>
                      </a:r>
                      <a:endParaRPr lang="es-EC" sz="1200" dirty="0">
                        <a:solidFill>
                          <a:srgbClr val="222222"/>
                        </a:solidFill>
                        <a:effectLst/>
                        <a:latin typeface="Museo"/>
                      </a:endParaRPr>
                    </a:p>
                  </a:txBody>
                  <a:tcPr marL="92740" marR="92740" marT="92710" marB="92710" anchor="ctr"/>
                </a:tc>
                <a:tc>
                  <a:txBody>
                    <a:bodyPr/>
                    <a:lstStyle/>
                    <a:p>
                      <a:pPr algn="l" fontAlgn="base"/>
                      <a:endParaRPr lang="es-EC" sz="1200" dirty="0">
                        <a:solidFill>
                          <a:srgbClr val="222222"/>
                        </a:solidFill>
                        <a:effectLst/>
                        <a:latin typeface="Museo"/>
                      </a:endParaRPr>
                    </a:p>
                  </a:txBody>
                  <a:tcPr marL="92740" marR="92740" marT="92710" marB="92710" anchor="ctr"/>
                </a:tc>
              </a:tr>
              <a:tr h="368300">
                <a:tc>
                  <a:txBody>
                    <a:bodyPr/>
                    <a:lstStyle/>
                    <a:p>
                      <a:pPr algn="l" fontAlgn="base"/>
                      <a:r>
                        <a:rPr lang="es-EC" sz="1200" dirty="0">
                          <a:solidFill>
                            <a:srgbClr val="222222"/>
                          </a:solidFill>
                          <a:effectLst/>
                          <a:latin typeface="Museo"/>
                        </a:rPr>
                        <a:t>Live View</a:t>
                      </a:r>
                    </a:p>
                  </a:txBody>
                  <a:tcPr marL="92740" marR="92740" marT="92710" marB="92710" anchor="ctr"/>
                </a:tc>
                <a:tc>
                  <a:txBody>
                    <a:bodyPr/>
                    <a:lstStyle/>
                    <a:p>
                      <a:pPr algn="l" fontAlgn="base"/>
                      <a:endParaRPr lang="es-EC" sz="1200" dirty="0">
                        <a:solidFill>
                          <a:srgbClr val="222222"/>
                        </a:solidFill>
                        <a:effectLst/>
                        <a:latin typeface="Museo"/>
                      </a:endParaRPr>
                    </a:p>
                  </a:txBody>
                  <a:tcPr marL="92740" marR="92740" marT="92710" marB="92710" anchor="ctr"/>
                </a:tc>
              </a:tr>
              <a:tr h="368300">
                <a:tc>
                  <a:txBody>
                    <a:bodyPr/>
                    <a:lstStyle/>
                    <a:p>
                      <a:pPr algn="l" fontAlgn="base"/>
                      <a:r>
                        <a:rPr lang="es-EC" sz="1200" b="0" i="0" dirty="0" err="1">
                          <a:solidFill>
                            <a:srgbClr val="222222"/>
                          </a:solidFill>
                          <a:effectLst/>
                          <a:latin typeface="Museo"/>
                        </a:rPr>
                        <a:t>Support</a:t>
                      </a:r>
                      <a:r>
                        <a:rPr lang="es-EC" sz="1200" b="0" i="0" dirty="0">
                          <a:solidFill>
                            <a:srgbClr val="222222"/>
                          </a:solidFill>
                          <a:effectLst/>
                          <a:latin typeface="Museo"/>
                        </a:rPr>
                        <a:t> &amp; </a:t>
                      </a:r>
                      <a:r>
                        <a:rPr lang="es-EC" sz="1200" b="0" i="0" dirty="0" err="1">
                          <a:solidFill>
                            <a:srgbClr val="222222"/>
                          </a:solidFill>
                          <a:effectLst/>
                          <a:latin typeface="Museo"/>
                        </a:rPr>
                        <a:t>services</a:t>
                      </a:r>
                      <a:endParaRPr lang="es-EC" sz="1200" b="0" i="0" dirty="0">
                        <a:solidFill>
                          <a:srgbClr val="222222"/>
                        </a:solidFill>
                        <a:effectLst/>
                        <a:latin typeface="Museo"/>
                      </a:endParaRPr>
                    </a:p>
                  </a:txBody>
                  <a:tcPr marL="92740" marR="92740" marT="92710" marB="92710" anchor="ctr"/>
                </a:tc>
                <a:tc>
                  <a:txBody>
                    <a:bodyPr/>
                    <a:lstStyle/>
                    <a:p>
                      <a:endParaRPr lang="es-EC" sz="1200" dirty="0"/>
                    </a:p>
                  </a:txBody>
                  <a:tcPr marL="89031" marR="89031" marT="44503" marB="44503"/>
                </a:tc>
              </a:tr>
            </a:tbl>
          </a:graphicData>
        </a:graphic>
      </p:graphicFrame>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Extracting</a:t>
            </a:r>
            <a:r>
              <a:rPr lang="es-EC" cap="small" dirty="0">
                <a:ea typeface="ＭＳ Ｐゴシック" charset="0"/>
              </a:rPr>
              <a:t> </a:t>
            </a:r>
            <a:r>
              <a:rPr lang="es-EC" cap="small" dirty="0" err="1">
                <a:ea typeface="ＭＳ Ｐゴシック" charset="0"/>
              </a:rPr>
              <a:t>Strings</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08899" name="Content Placeholder 2"/>
          <p:cNvSpPr txBox="1">
            <a:spLocks/>
          </p:cNvSpPr>
          <p:nvPr/>
        </p:nvSpPr>
        <p:spPr bwMode="auto">
          <a:xfrm>
            <a:off x="407988" y="1193800"/>
            <a:ext cx="8328025"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Corbel" pitchFamily="34" charset="0"/>
                <a:ea typeface="MS PGothic" pitchFamily="34" charset="-128"/>
              </a:defRPr>
            </a:lvl1pPr>
            <a:lvl2pPr marL="265113"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lvl="1" indent="0" eaLnBrk="1" hangingPunct="1">
              <a:spcBef>
                <a:spcPct val="20000"/>
              </a:spcBef>
              <a:buSzPct val="75000"/>
            </a:pPr>
            <a:r>
              <a:rPr lang="en-US" altLang="es-EC" i="1">
                <a:solidFill>
                  <a:srgbClr val="BFBFBF"/>
                </a:solidFill>
                <a:latin typeface="Inconsolata" charset="0"/>
              </a:rPr>
              <a:t>// Shows a before and after of your i18n file, does NOT write the changes </a:t>
            </a:r>
          </a:p>
          <a:p>
            <a:pPr lvl="1" indent="0" eaLnBrk="1" hangingPunct="1">
              <a:spcBef>
                <a:spcPct val="20000"/>
              </a:spcBef>
              <a:buSzPct val="75000"/>
            </a:pPr>
            <a:r>
              <a:rPr lang="en-US" altLang="es-EC">
                <a:solidFill>
                  <a:schemeClr val="bg1"/>
                </a:solidFill>
                <a:latin typeface="Inconsolata" charset="0"/>
              </a:rPr>
              <a:t>$ alloy extract-i18n </a:t>
            </a:r>
          </a:p>
          <a:p>
            <a:pPr lvl="1" indent="0" eaLnBrk="1" hangingPunct="1">
              <a:spcBef>
                <a:spcPct val="20000"/>
              </a:spcBef>
              <a:buSzPct val="75000"/>
            </a:pPr>
            <a:endParaRPr lang="en-US" altLang="es-EC">
              <a:solidFill>
                <a:schemeClr val="bg1"/>
              </a:solidFill>
              <a:latin typeface="Inconsolata" charset="0"/>
            </a:endParaRPr>
          </a:p>
          <a:p>
            <a:pPr lvl="1" indent="0" eaLnBrk="1" hangingPunct="1">
              <a:spcBef>
                <a:spcPct val="20000"/>
              </a:spcBef>
              <a:buSzPct val="75000"/>
            </a:pPr>
            <a:r>
              <a:rPr lang="en-US" altLang="es-EC" i="1">
                <a:solidFill>
                  <a:srgbClr val="BFBFBF"/>
                </a:solidFill>
                <a:latin typeface="Inconsolata" charset="0"/>
              </a:rPr>
              <a:t>// Writes the changes to "i18n/en/strings.xml" </a:t>
            </a:r>
          </a:p>
          <a:p>
            <a:pPr lvl="1" indent="0" eaLnBrk="1" hangingPunct="1">
              <a:spcBef>
                <a:spcPct val="20000"/>
              </a:spcBef>
              <a:buSzPct val="75000"/>
            </a:pPr>
            <a:r>
              <a:rPr lang="en-US" altLang="es-EC">
                <a:solidFill>
                  <a:schemeClr val="bg1"/>
                </a:solidFill>
                <a:latin typeface="Inconsolata" charset="0"/>
              </a:rPr>
              <a:t>$ alloy extract-i18n --apply </a:t>
            </a:r>
          </a:p>
          <a:p>
            <a:pPr lvl="1" indent="0" eaLnBrk="1" hangingPunct="1">
              <a:spcBef>
                <a:spcPct val="20000"/>
              </a:spcBef>
              <a:buSzPct val="75000"/>
            </a:pPr>
            <a:endParaRPr lang="en-US" altLang="es-EC">
              <a:solidFill>
                <a:schemeClr val="bg1"/>
              </a:solidFill>
              <a:latin typeface="Inconsolata" charset="0"/>
            </a:endParaRPr>
          </a:p>
          <a:p>
            <a:pPr lvl="1" indent="0" eaLnBrk="1" hangingPunct="1">
              <a:spcBef>
                <a:spcPct val="20000"/>
              </a:spcBef>
              <a:buSzPct val="75000"/>
            </a:pPr>
            <a:r>
              <a:rPr lang="en-US" altLang="es-EC" i="1">
                <a:solidFill>
                  <a:srgbClr val="BFBFBF"/>
                </a:solidFill>
                <a:latin typeface="Inconsolata" charset="0"/>
              </a:rPr>
              <a:t>// Specify a different language with another parameter ("en" is the default) </a:t>
            </a:r>
          </a:p>
          <a:p>
            <a:pPr lvl="1" indent="0" eaLnBrk="1" hangingPunct="1">
              <a:spcBef>
                <a:spcPct val="20000"/>
              </a:spcBef>
              <a:buSzPct val="75000"/>
            </a:pPr>
            <a:r>
              <a:rPr lang="en-US" altLang="es-EC">
                <a:solidFill>
                  <a:schemeClr val="bg1"/>
                </a:solidFill>
                <a:latin typeface="Inconsolata" charset="0"/>
              </a:rPr>
              <a:t>$ alloy extract-i18n es </a:t>
            </a:r>
          </a:p>
          <a:p>
            <a:pPr lvl="1" indent="0" eaLnBrk="1" hangingPunct="1">
              <a:spcBef>
                <a:spcPct val="20000"/>
              </a:spcBef>
              <a:buSzPct val="75000"/>
            </a:pPr>
            <a:endParaRPr lang="en-US" altLang="es-EC">
              <a:solidFill>
                <a:schemeClr val="bg1"/>
              </a:solidFill>
              <a:latin typeface="Inconsolata" charset="0"/>
            </a:endParaRPr>
          </a:p>
          <a:p>
            <a:pPr lvl="1" indent="0" eaLnBrk="1" hangingPunct="1">
              <a:spcBef>
                <a:spcPct val="20000"/>
              </a:spcBef>
              <a:buSzPct val="75000"/>
            </a:pPr>
            <a:r>
              <a:rPr lang="en-US" altLang="es-EC" i="1">
                <a:solidFill>
                  <a:srgbClr val="BFBFBF"/>
                </a:solidFill>
                <a:latin typeface="Inconsolata" charset="0"/>
              </a:rPr>
              <a:t>// Specify "es" as the language and write the changes to "i18n/es/strings.xml" </a:t>
            </a:r>
          </a:p>
          <a:p>
            <a:pPr lvl="1" indent="0" eaLnBrk="1" hangingPunct="1">
              <a:spcBef>
                <a:spcPct val="20000"/>
              </a:spcBef>
              <a:buSzPct val="75000"/>
            </a:pPr>
            <a:r>
              <a:rPr lang="en-US" altLang="es-EC">
                <a:solidFill>
                  <a:schemeClr val="bg1"/>
                </a:solidFill>
                <a:latin typeface="Inconsolata" charset="0"/>
              </a:rPr>
              <a:t>$ alloy extract-i18n es --apply </a:t>
            </a:r>
            <a:endParaRPr lang="es-EC" altLang="es-EC">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i18n Notes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eaLnBrk="1" hangingPunct="1">
              <a:lnSpc>
                <a:spcPct val="90000"/>
              </a:lnSpc>
            </a:pPr>
            <a:r>
              <a:rPr lang="en-US" altLang="es-EC" sz="2400" smtClean="0">
                <a:latin typeface="Corbel" pitchFamily="34" charset="0"/>
              </a:rPr>
              <a:t>i18n directory goes in project root, not inside app or Resources!</a:t>
            </a:r>
          </a:p>
          <a:p>
            <a:pPr eaLnBrk="1" hangingPunct="1">
              <a:lnSpc>
                <a:spcPct val="90000"/>
              </a:lnSpc>
            </a:pPr>
            <a:r>
              <a:rPr lang="en-US" altLang="es-EC" sz="2400" smtClean="0">
                <a:latin typeface="Corbel" pitchFamily="34" charset="0"/>
              </a:rPr>
              <a:t>Language directories named with ISO-639 two-letter country codes</a:t>
            </a:r>
          </a:p>
          <a:p>
            <a:pPr eaLnBrk="1" hangingPunct="1">
              <a:lnSpc>
                <a:spcPct val="90000"/>
              </a:lnSpc>
            </a:pPr>
            <a:r>
              <a:rPr lang="en-US" altLang="es-EC" sz="2400" smtClean="0">
                <a:latin typeface="Corbel" pitchFamily="34" charset="0"/>
              </a:rPr>
              <a:t>You have to create those directories yourself</a:t>
            </a:r>
          </a:p>
          <a:p>
            <a:pPr eaLnBrk="1" hangingPunct="1">
              <a:lnSpc>
                <a:spcPct val="90000"/>
              </a:lnSpc>
            </a:pPr>
            <a:r>
              <a:rPr lang="en-US" altLang="es-EC" sz="2400" smtClean="0">
                <a:latin typeface="Corbel" pitchFamily="34" charset="0"/>
              </a:rPr>
              <a:t>Which strings are shown depends on </a:t>
            </a:r>
            <a:r>
              <a:rPr lang="en-US" altLang="es-EC" sz="2400" i="1" smtClean="0">
                <a:latin typeface="Corbel" pitchFamily="34" charset="0"/>
              </a:rPr>
              <a:t>device</a:t>
            </a:r>
            <a:r>
              <a:rPr lang="en-US" altLang="es-EC" sz="2400" smtClean="0">
                <a:latin typeface="Corbel" pitchFamily="34" charset="0"/>
              </a:rPr>
              <a:t>'s language setting</a:t>
            </a:r>
            <a:br>
              <a:rPr lang="en-US" altLang="es-EC" sz="2400" smtClean="0">
                <a:latin typeface="Corbel" pitchFamily="34" charset="0"/>
              </a:rPr>
            </a:br>
            <a:r>
              <a:rPr lang="en-US" altLang="es-EC" sz="2400" smtClean="0">
                <a:latin typeface="Corbel" pitchFamily="34" charset="0"/>
              </a:rPr>
              <a:t>  ...not for user-switchable language selection within your app</a:t>
            </a:r>
          </a:p>
          <a:p>
            <a:pPr eaLnBrk="1" hangingPunct="1">
              <a:lnSpc>
                <a:spcPct val="90000"/>
              </a:lnSpc>
            </a:pPr>
            <a:r>
              <a:rPr lang="en-US" altLang="es-EC" sz="2400" smtClean="0">
                <a:latin typeface="Corbel" pitchFamily="34" charset="0"/>
              </a:rPr>
              <a:t>The XML structure matches Android's string resources file, mapped to plist on iOS at build time</a:t>
            </a:r>
            <a:endParaRPr lang="es-EC" altLang="es-EC" sz="24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lnSpcReduction="10000"/>
          </a:bodyPr>
          <a:lstStyle/>
          <a:p>
            <a:pPr marL="0" indent="0" algn="ctr" eaLnBrk="1" hangingPunct="1">
              <a:buFontTx/>
              <a:buNone/>
              <a:defRPr/>
            </a:pPr>
            <a:r>
              <a:rPr lang="en-US" b="1" dirty="0">
                <a:ea typeface="ＭＳ Ｐゴシック" charset="0"/>
              </a:rPr>
              <a:t>In this lesson, you:</a:t>
            </a:r>
          </a:p>
          <a:p>
            <a:pPr marL="0" indent="0" algn="ctr" eaLnBrk="1" hangingPunct="1">
              <a:buFontTx/>
              <a:buNone/>
              <a:defRPr/>
            </a:pPr>
            <a:endParaRPr lang="en-US" b="1" dirty="0">
              <a:ea typeface="ＭＳ Ｐゴシック" charset="0"/>
            </a:endParaRPr>
          </a:p>
          <a:p>
            <a:pPr eaLnBrk="1" hangingPunct="1">
              <a:defRPr/>
            </a:pPr>
            <a:r>
              <a:rPr lang="en-US" dirty="0">
                <a:ea typeface="ＭＳ Ｐゴシック" charset="0"/>
              </a:rPr>
              <a:t>Learned the roles of UX and UI design</a:t>
            </a:r>
          </a:p>
          <a:p>
            <a:pPr eaLnBrk="1" hangingPunct="1">
              <a:defRPr/>
            </a:pPr>
            <a:r>
              <a:rPr lang="en-US" dirty="0">
                <a:ea typeface="ＭＳ Ｐゴシック" charset="0"/>
              </a:rPr>
              <a:t>Explored the components used to create your UI</a:t>
            </a:r>
          </a:p>
          <a:p>
            <a:pPr eaLnBrk="1" hangingPunct="1">
              <a:defRPr/>
            </a:pPr>
            <a:r>
              <a:rPr lang="en-US" dirty="0">
                <a:ea typeface="ＭＳ Ｐゴシック" charset="0"/>
              </a:rPr>
              <a:t>Learned your options for UI layout and component positioning</a:t>
            </a:r>
          </a:p>
          <a:p>
            <a:pPr eaLnBrk="1" hangingPunct="1">
              <a:defRPr/>
            </a:pPr>
            <a:r>
              <a:rPr lang="en-US" dirty="0">
                <a:ea typeface="ＭＳ Ｐゴシック" charset="0"/>
              </a:rPr>
              <a:t>Learned how to set your app's icon &amp; splash screens, and internationalize your app</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Lab</a:t>
            </a:r>
            <a:r>
              <a:rPr lang="es-EC" cap="small" dirty="0">
                <a:ea typeface="ＭＳ Ｐゴシック" charset="0"/>
              </a:rPr>
              <a:t> </a:t>
            </a:r>
            <a:r>
              <a:rPr lang="es-EC" cap="small" dirty="0" err="1">
                <a:ea typeface="ＭＳ Ｐゴシック" charset="0"/>
              </a:rPr>
              <a:t>Objectives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lnSpc>
                <a:spcPct val="90000"/>
              </a:lnSpc>
              <a:buFontTx/>
              <a:buNone/>
            </a:pPr>
            <a:r>
              <a:rPr lang="es-EC" altLang="es-EC" sz="2600" b="1" smtClean="0">
                <a:latin typeface="Corbel" pitchFamily="34" charset="0"/>
              </a:rPr>
              <a:t>In this lab, you will:</a:t>
            </a:r>
          </a:p>
          <a:p>
            <a:pPr marL="0" indent="0" algn="ctr" eaLnBrk="1" hangingPunct="1">
              <a:lnSpc>
                <a:spcPct val="90000"/>
              </a:lnSpc>
              <a:buFontTx/>
              <a:buNone/>
            </a:pPr>
            <a:endParaRPr lang="es-EC" altLang="es-EC" sz="2600" b="1" smtClean="0">
              <a:latin typeface="Corbel" pitchFamily="34" charset="0"/>
            </a:endParaRPr>
          </a:p>
          <a:p>
            <a:pPr marL="0" indent="0" eaLnBrk="1" hangingPunct="1">
              <a:lnSpc>
                <a:spcPct val="90000"/>
              </a:lnSpc>
            </a:pPr>
            <a:r>
              <a:rPr lang="es-EC" altLang="es-EC" sz="2600" smtClean="0">
                <a:latin typeface="Corbel" pitchFamily="34" charset="0"/>
              </a:rPr>
              <a:t>Examine an app design, determine UI components needed</a:t>
            </a:r>
          </a:p>
          <a:p>
            <a:pPr marL="0" indent="0" eaLnBrk="1" hangingPunct="1">
              <a:lnSpc>
                <a:spcPct val="90000"/>
              </a:lnSpc>
            </a:pPr>
            <a:r>
              <a:rPr lang="es-EC" altLang="es-EC" sz="2600" smtClean="0">
                <a:latin typeface="Corbel" pitchFamily="34" charset="0"/>
              </a:rPr>
              <a:t>List the container and visual UI objects</a:t>
            </a:r>
          </a:p>
          <a:p>
            <a:pPr marL="0" indent="0" eaLnBrk="1" hangingPunct="1">
              <a:lnSpc>
                <a:spcPct val="90000"/>
              </a:lnSpc>
            </a:pPr>
            <a:r>
              <a:rPr lang="es-EC" altLang="es-EC" sz="2600" smtClean="0">
                <a:latin typeface="Corbel" pitchFamily="34" charset="0"/>
              </a:rPr>
              <a:t>Determine what graphic assets will be needed</a:t>
            </a:r>
          </a:p>
          <a:p>
            <a:pPr marL="0" indent="0" eaLnBrk="1" hangingPunct="1">
              <a:lnSpc>
                <a:spcPct val="90000"/>
              </a:lnSpc>
              <a:buFontTx/>
              <a:buNone/>
            </a:pPr>
            <a:endParaRPr lang="es-EC" altLang="es-EC" sz="2600" smtClean="0">
              <a:latin typeface="Corbel" pitchFamily="34" charset="0"/>
            </a:endParaRPr>
          </a:p>
          <a:p>
            <a:pPr marL="0" indent="0" algn="ctr" eaLnBrk="1" hangingPunct="1">
              <a:lnSpc>
                <a:spcPct val="90000"/>
              </a:lnSpc>
              <a:buFontTx/>
              <a:buNone/>
            </a:pPr>
            <a:r>
              <a:rPr lang="es-EC" altLang="es-EC" sz="2600" smtClean="0">
                <a:latin typeface="Corbel" pitchFamily="34" charset="0"/>
              </a:rPr>
              <a:t>Lab: </a:t>
            </a:r>
            <a:r>
              <a:rPr lang="es-EC" altLang="es-EC" sz="2600" smtClean="0">
                <a:latin typeface="Corbel" pitchFamily="34" charset="0"/>
                <a:hlinkClick r:id="rId2"/>
              </a:rPr>
              <a:t>wiki.appcelerator.org/display/td/04.+User+Interface</a:t>
            </a:r>
            <a:endParaRPr lang="es-EC" altLang="es-EC" sz="26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3" name="Group 2"/>
          <p:cNvGrpSpPr>
            <a:grpSpLocks/>
          </p:cNvGrpSpPr>
          <p:nvPr/>
        </p:nvGrpSpPr>
        <p:grpSpPr bwMode="auto">
          <a:xfrm>
            <a:off x="-6350" y="0"/>
            <a:ext cx="9312275" cy="5143500"/>
            <a:chOff x="-6934" y="0"/>
            <a:chExt cx="9313440" cy="5143500"/>
          </a:xfrm>
        </p:grpSpPr>
        <p:pic>
          <p:nvPicPr>
            <p:cNvPr id="100358" name="Picture 1" descr="background-cover-muted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6" descr="background-cover-muted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5553" y="0"/>
              <a:ext cx="4660953" cy="514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960438" y="1609725"/>
            <a:ext cx="2847975" cy="1570038"/>
          </a:xfrm>
          <a:prstGeom prst="rect">
            <a:avLst/>
          </a:prstGeom>
        </p:spPr>
        <p:txBody>
          <a:bodyPr>
            <a:spAutoFit/>
          </a:bodyPr>
          <a:lstStyle/>
          <a:p>
            <a:pPr>
              <a:defRPr/>
            </a:pPr>
            <a:r>
              <a:rPr lang="en-US" sz="9600" cap="small" dirty="0">
                <a:solidFill>
                  <a:srgbClr val="FFFFFF"/>
                </a:solidFill>
                <a:latin typeface="Corbel" charset="0"/>
                <a:ea typeface="ＭＳ Ｐゴシック" charset="0"/>
                <a:cs typeface="ＭＳ Ｐゴシック" charset="0"/>
              </a:rPr>
              <a:t>LAB</a:t>
            </a:r>
            <a:endParaRPr lang="en-US" sz="9600" dirty="0">
              <a:solidFill>
                <a:srgbClr val="FFFFFF"/>
              </a:solidFill>
              <a:latin typeface="Corbel" charset="0"/>
              <a:ea typeface="ＭＳ Ｐゴシック" charset="0"/>
              <a:cs typeface="ＭＳ Ｐゴシック" charset="0"/>
            </a:endParaRPr>
          </a:p>
        </p:txBody>
      </p:sp>
      <p:sp>
        <p:nvSpPr>
          <p:cNvPr id="3" name="Rectangle 2"/>
          <p:cNvSpPr/>
          <p:nvPr/>
        </p:nvSpPr>
        <p:spPr>
          <a:xfrm>
            <a:off x="4919663" y="149225"/>
            <a:ext cx="4051300" cy="4154488"/>
          </a:xfrm>
          <a:prstGeom prst="rect">
            <a:avLst/>
          </a:prstGeom>
        </p:spPr>
        <p:txBody>
          <a:bodyPr>
            <a:spAutoFit/>
          </a:bodyPr>
          <a:lstStyle>
            <a:lvl1pPr marL="342900" indent="-3429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2400"/>
              <a:t>Create a default project</a:t>
            </a:r>
          </a:p>
          <a:p>
            <a:pPr eaLnBrk="1" hangingPunct="1">
              <a:buFont typeface="Arial" pitchFamily="34" charset="0"/>
              <a:buChar char="•"/>
            </a:pPr>
            <a:r>
              <a:rPr lang="en-US" altLang="es-EC" sz="2400"/>
              <a:t>Run it in the simulator/emulator using both Studio and the CLI</a:t>
            </a:r>
          </a:p>
          <a:p>
            <a:pPr eaLnBrk="1" hangingPunct="1">
              <a:buFont typeface="Arial" pitchFamily="34" charset="0"/>
              <a:buChar char="•"/>
            </a:pPr>
            <a:r>
              <a:rPr lang="en-US" altLang="es-EC" sz="2400"/>
              <a:t>Configure app and run-time options</a:t>
            </a:r>
          </a:p>
          <a:p>
            <a:pPr algn="ctr" eaLnBrk="1" hangingPunct="1"/>
            <a:endParaRPr lang="en-US" altLang="es-EC" sz="2400"/>
          </a:p>
          <a:p>
            <a:pPr eaLnBrk="1" hangingPunct="1"/>
            <a:r>
              <a:rPr lang="en-US" altLang="es-EC" sz="2400"/>
              <a:t>Lab: Appecelerator Wiki &gt; TCD &gt; 03 – Titanium Basics </a:t>
            </a:r>
          </a:p>
          <a:p>
            <a:pPr eaLnBrk="1" hangingPunct="1"/>
            <a:r>
              <a:rPr lang="en-US" altLang="es-EC" sz="2400">
                <a:hlinkClick r:id="rId4"/>
              </a:rPr>
              <a:t>wiki.appcelerator.org/display/td/03.+Titanium+Basics</a:t>
            </a:r>
            <a:endParaRPr lang="en-US" altLang="es-EC" sz="2400"/>
          </a:p>
        </p:txBody>
      </p:sp>
      <p:pic>
        <p:nvPicPr>
          <p:cNvPr id="100356" name="Picture 3" descr="Cover_titanium blu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 y="-4763"/>
            <a:ext cx="930592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Box 3"/>
          <p:cNvSpPr txBox="1">
            <a:spLocks noChangeArrowheads="1"/>
          </p:cNvSpPr>
          <p:nvPr/>
        </p:nvSpPr>
        <p:spPr bwMode="auto">
          <a:xfrm>
            <a:off x="2655888" y="2235200"/>
            <a:ext cx="3798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800">
                <a:solidFill>
                  <a:schemeClr val="bg1"/>
                </a:solidFill>
              </a:rPr>
              <a:t>SOLUTION WALK THRU</a:t>
            </a:r>
          </a:p>
        </p:txBody>
      </p:sp>
    </p:spTree>
    <p:extLst>
      <p:ext uri="{BB962C8B-B14F-4D97-AF65-F5344CB8AC3E}">
        <p14:creationId xmlns:p14="http://schemas.microsoft.com/office/powerpoint/2010/main" val="273748033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Alloy</a:t>
            </a:r>
            <a:r>
              <a:rPr lang="es-EC" cap="small" dirty="0">
                <a:ea typeface="ＭＳ Ｐゴシック" charset="0"/>
              </a:rPr>
              <a:t> </a:t>
            </a:r>
            <a:r>
              <a:rPr lang="es-EC" cap="small" dirty="0" err="1">
                <a:ea typeface="ＭＳ Ｐゴシック" charset="0"/>
              </a:rPr>
              <a:t>Overview</a:t>
            </a:r>
            <a:endParaRPr lang="en-US" dirty="0">
              <a:latin typeface="Corbel" charset="0"/>
              <a:ea typeface="ＭＳ Ｐゴシック" charset="0"/>
              <a:cs typeface="Corbel"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endParaRPr lang="es-EC" dirty="0">
              <a:ea typeface="ＭＳ Ｐゴシック" charset="0"/>
            </a:endParaRPr>
          </a:p>
        </p:txBody>
      </p:sp>
      <p:sp>
        <p:nvSpPr>
          <p:cNvPr id="21606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Identify the role of the Alloy MVC components</a:t>
            </a:r>
          </a:p>
          <a:p>
            <a:pPr eaLnBrk="1" hangingPunct="1"/>
            <a:r>
              <a:rPr lang="en-US" altLang="es-EC" smtClean="0">
                <a:latin typeface="Corbel" pitchFamily="34" charset="0"/>
              </a:rPr>
              <a:t>Implement a UI control using Views and Styles</a:t>
            </a:r>
          </a:p>
          <a:p>
            <a:pPr eaLnBrk="1" hangingPunct="1"/>
            <a:r>
              <a:rPr lang="en-US" altLang="es-EC" smtClean="0">
                <a:latin typeface="Corbel" pitchFamily="34" charset="0"/>
              </a:rPr>
              <a:t>Enable interactivity with a Controller</a:t>
            </a:r>
          </a:p>
          <a:p>
            <a:pPr eaLnBrk="1" hangingPunct="1"/>
            <a:r>
              <a:rPr lang="en-US" altLang="es-EC" smtClean="0">
                <a:latin typeface="Corbel" pitchFamily="34" charset="0"/>
              </a:rPr>
              <a:t>Identify options for handling platform differences in Alloy</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89"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0"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ALLOY OVERVIEW</a:t>
            </a:r>
            <a:endParaRPr lang="en-US" altLang="es-EC" sz="440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Overview</a:t>
            </a:r>
            <a:r>
              <a:rPr lang="es-EC" cap="small" dirty="0">
                <a:ea typeface="ＭＳ Ｐゴシック" charset="0"/>
              </a:rPr>
              <a:t> &amp; </a:t>
            </a:r>
            <a:r>
              <a:rPr lang="es-EC" cap="small" dirty="0" err="1">
                <a:ea typeface="ＭＳ Ｐゴシック" charset="0"/>
              </a:rPr>
              <a:t>Goals</a:t>
            </a:r>
            <a:endParaRPr lang="es-EC" dirty="0">
              <a:ea typeface="ＭＳ Ｐゴシック" charset="0"/>
            </a:endParaRPr>
          </a:p>
        </p:txBody>
      </p:sp>
      <p:sp>
        <p:nvSpPr>
          <p:cNvPr id="21811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MVC separates form and function</a:t>
            </a:r>
          </a:p>
          <a:p>
            <a:pPr lvl="1" eaLnBrk="1" hangingPunct="1"/>
            <a:r>
              <a:rPr lang="en-US" altLang="es-EC" smtClean="0">
                <a:latin typeface="Corbel" pitchFamily="34" charset="0"/>
              </a:rPr>
              <a:t>Speed and simplify development</a:t>
            </a:r>
          </a:p>
          <a:p>
            <a:pPr lvl="1" eaLnBrk="1" hangingPunct="1"/>
            <a:r>
              <a:rPr lang="en-US" altLang="es-EC" smtClean="0">
                <a:latin typeface="Corbel" pitchFamily="34" charset="0"/>
              </a:rPr>
              <a:t>Improve maintainability</a:t>
            </a:r>
          </a:p>
          <a:p>
            <a:pPr eaLnBrk="1" hangingPunct="1"/>
            <a:r>
              <a:rPr lang="en-US" altLang="es-EC" smtClean="0">
                <a:latin typeface="Corbel" pitchFamily="34" charset="0"/>
              </a:rPr>
              <a:t>Alloy is Appcelerator's MVC-like framework for Titanium</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0" y="0"/>
            <a:ext cx="9144000" cy="4795838"/>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3794" name="Picture 5" descr="Screen Shot 2014-03-31 at 2.59.05 PM.png"/>
          <p:cNvSpPr>
            <a:spLocks noChangeAspect="1"/>
          </p:cNvSpPr>
          <p:nvPr/>
        </p:nvSpPr>
        <p:spPr bwMode="auto">
          <a:xfrm>
            <a:off x="760413" y="136525"/>
            <a:ext cx="7608887" cy="465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96" name="Picture 1" descr="Screen Shot 2014-06-01 at 8.10.16 PM.png"/>
          <p:cNvSpPr>
            <a:spLocks noChangeAspect="1"/>
          </p:cNvSpPr>
          <p:nvPr/>
        </p:nvSpPr>
        <p:spPr bwMode="auto">
          <a:xfrm>
            <a:off x="3257550" y="920750"/>
            <a:ext cx="2665413"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6" name="Picture 5" descr="Screen Shot 2014-03-31 at 2.59.0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9755" y="136064"/>
            <a:ext cx="7608897" cy="4659774"/>
          </a:xfrm>
          <a:prstGeom prst="rect">
            <a:avLst/>
          </a:prstGeom>
        </p:spPr>
      </p:pic>
      <p:sp>
        <p:nvSpPr>
          <p:cNvPr id="8" name="Rectangle 7"/>
          <p:cNvSpPr/>
          <p:nvPr/>
        </p:nvSpPr>
        <p:spPr>
          <a:xfrm>
            <a:off x="0" y="3152775"/>
            <a:ext cx="9144000" cy="1643063"/>
          </a:xfrm>
          <a:prstGeom prst="rect">
            <a:avLst/>
          </a:prstGeom>
          <a:gradFill>
            <a:gsLst>
              <a:gs pos="0">
                <a:srgbClr val="1C2024"/>
              </a:gs>
              <a:gs pos="100000">
                <a:srgbClr val="1C2024">
                  <a:alpha val="0"/>
                </a:srgb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i="1" dirty="0" smtClean="0"/>
              <a:t>Titanium Studio</a:t>
            </a:r>
            <a:endParaRPr lang="en-US" b="1" i="1" dirty="0"/>
          </a:p>
        </p:txBody>
      </p:sp>
      <p:pic>
        <p:nvPicPr>
          <p:cNvPr id="3" name="Picture 2" descr="titanium-studi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7839" y="1209040"/>
            <a:ext cx="3567813" cy="2443209"/>
          </a:xfrm>
          <a:prstGeom prst="rect">
            <a:avLst/>
          </a:prstGeom>
        </p:spPr>
      </p:pic>
    </p:spTree>
    <p:extLst>
      <p:ext uri="{BB962C8B-B14F-4D97-AF65-F5344CB8AC3E}">
        <p14:creationId xmlns:p14="http://schemas.microsoft.com/office/powerpoint/2010/main" val="25484808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Alloy</a:t>
            </a:r>
            <a:r>
              <a:rPr lang="es-EC" cap="small" dirty="0">
                <a:ea typeface="ＭＳ Ｐゴシック" charset="0"/>
              </a:rPr>
              <a:t> MVC</a:t>
            </a:r>
            <a:endParaRPr lang="es-EC" dirty="0">
              <a:ea typeface="ＭＳ Ｐゴシック" charset="0"/>
            </a:endParaRPr>
          </a:p>
        </p:txBody>
      </p:sp>
      <p:sp>
        <p:nvSpPr>
          <p:cNvPr id="219138"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Views</a:t>
            </a:r>
          </a:p>
          <a:p>
            <a:pPr eaLnBrk="1" hangingPunct="1"/>
            <a:r>
              <a:rPr lang="es-EC" altLang="es-EC" smtClean="0">
                <a:latin typeface="Corbel" pitchFamily="34" charset="0"/>
              </a:rPr>
              <a:t>Styles</a:t>
            </a:r>
          </a:p>
          <a:p>
            <a:pPr eaLnBrk="1" hangingPunct="1"/>
            <a:r>
              <a:rPr lang="es-EC" altLang="es-EC" smtClean="0">
                <a:latin typeface="Corbel" pitchFamily="34" charset="0"/>
              </a:rPr>
              <a:t>Controllers</a:t>
            </a:r>
          </a:p>
          <a:p>
            <a:pPr eaLnBrk="1" hangingPunct="1"/>
            <a:r>
              <a:rPr lang="es-EC" altLang="es-EC" smtClean="0">
                <a:latin typeface="Corbel" pitchFamily="34" charset="0"/>
              </a:rPr>
              <a:t>Models</a:t>
            </a:r>
          </a:p>
          <a:p>
            <a:pPr eaLnBrk="1" hangingPunct="1"/>
            <a:r>
              <a:rPr lang="es-EC" altLang="es-EC" smtClean="0">
                <a:latin typeface="Corbel" pitchFamily="34" charset="0"/>
              </a:rPr>
              <a:t>Extras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View - index.xml</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20163" name="Content Placeholder 2"/>
          <p:cNvSpPr txBox="1">
            <a:spLocks/>
          </p:cNvSpPr>
          <p:nvPr/>
        </p:nvSpPr>
        <p:spPr bwMode="auto">
          <a:xfrm>
            <a:off x="407988" y="1193800"/>
            <a:ext cx="8328025" cy="232886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1600">
                <a:solidFill>
                  <a:schemeClr val="tx1"/>
                </a:solidFill>
                <a:latin typeface="Corbel" pitchFamily="34" charset="0"/>
                <a:ea typeface="MS PGothic" pitchFamily="34" charset="-128"/>
              </a:defRPr>
            </a:lvl1pPr>
            <a:lvl2pPr marL="265113"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lvl="1" indent="0" eaLnBrk="1" hangingPunct="1">
              <a:spcBef>
                <a:spcPct val="20000"/>
              </a:spcBef>
              <a:buSzPct val="75000"/>
            </a:pPr>
            <a:r>
              <a:rPr lang="en-US" altLang="es-EC" sz="1800">
                <a:solidFill>
                  <a:schemeClr val="bg1"/>
                </a:solidFill>
                <a:latin typeface="Inconsolata" charset="0"/>
              </a:rPr>
              <a:t/>
            </a:r>
            <a:br>
              <a:rPr lang="en-US" altLang="es-EC" sz="1800">
                <a:solidFill>
                  <a:schemeClr val="bg1"/>
                </a:solidFill>
                <a:latin typeface="Inconsolata" charset="0"/>
              </a:rPr>
            </a:br>
            <a:r>
              <a:rPr lang="en-US" altLang="es-EC" sz="1800">
                <a:solidFill>
                  <a:schemeClr val="bg1"/>
                </a:solidFill>
                <a:latin typeface="Inconsolata" charset="0"/>
              </a:rPr>
              <a:t>&lt;Alloy&gt; </a:t>
            </a:r>
          </a:p>
          <a:p>
            <a:pPr lvl="1" indent="0" eaLnBrk="1" hangingPunct="1">
              <a:spcBef>
                <a:spcPct val="20000"/>
              </a:spcBef>
              <a:buSzPct val="75000"/>
            </a:pPr>
            <a:r>
              <a:rPr lang="en-US" altLang="es-EC" sz="1800">
                <a:solidFill>
                  <a:schemeClr val="bg1"/>
                </a:solidFill>
                <a:latin typeface="Inconsolata" charset="0"/>
              </a:rPr>
              <a:t>     &lt;Window class="container"&gt; </a:t>
            </a:r>
          </a:p>
          <a:p>
            <a:pPr lvl="1" indent="0" eaLnBrk="1" hangingPunct="1">
              <a:spcBef>
                <a:spcPct val="20000"/>
              </a:spcBef>
              <a:buSzPct val="75000"/>
            </a:pPr>
            <a:r>
              <a:rPr lang="en-US" altLang="es-EC" sz="1800">
                <a:solidFill>
                  <a:schemeClr val="bg1"/>
                </a:solidFill>
                <a:latin typeface="Inconsolata" charset="0"/>
              </a:rPr>
              <a:t>          &lt;Label id=</a:t>
            </a:r>
            <a:r>
              <a:rPr lang="en-US" altLang="en-US" sz="1800">
                <a:solidFill>
                  <a:schemeClr val="bg1"/>
                </a:solidFill>
                <a:latin typeface="Inconsolata" charset="0"/>
              </a:rPr>
              <a:t>”</a:t>
            </a:r>
            <a:r>
              <a:rPr lang="en-US" altLang="ja-JP" sz="1800">
                <a:solidFill>
                  <a:schemeClr val="bg1"/>
                </a:solidFill>
                <a:latin typeface="Inconsolata" charset="0"/>
              </a:rPr>
              <a:t>myLabel</a:t>
            </a:r>
            <a:r>
              <a:rPr lang="en-US" altLang="en-US" sz="1800">
                <a:solidFill>
                  <a:schemeClr val="bg1"/>
                </a:solidFill>
                <a:latin typeface="Inconsolata" charset="0"/>
              </a:rPr>
              <a:t>”</a:t>
            </a:r>
            <a:r>
              <a:rPr lang="en-US" altLang="ja-JP" sz="1800">
                <a:solidFill>
                  <a:schemeClr val="bg1"/>
                </a:solidFill>
                <a:latin typeface="Inconsolata" charset="0"/>
              </a:rPr>
              <a:t>&gt;Hello, World&lt;/Label&gt; </a:t>
            </a:r>
          </a:p>
          <a:p>
            <a:pPr lvl="1" indent="0" eaLnBrk="1" hangingPunct="1">
              <a:spcBef>
                <a:spcPct val="20000"/>
              </a:spcBef>
              <a:buSzPct val="75000"/>
            </a:pPr>
            <a:r>
              <a:rPr lang="en-US" altLang="es-EC" sz="1800">
                <a:solidFill>
                  <a:schemeClr val="bg1"/>
                </a:solidFill>
                <a:latin typeface="Inconsolata" charset="0"/>
              </a:rPr>
              <a:t>     &lt;/Window&gt; </a:t>
            </a:r>
          </a:p>
          <a:p>
            <a:pPr lvl="1" indent="0" eaLnBrk="1" hangingPunct="1">
              <a:spcBef>
                <a:spcPct val="20000"/>
              </a:spcBef>
              <a:buSzPct val="75000"/>
            </a:pPr>
            <a:r>
              <a:rPr lang="en-US" altLang="es-EC" sz="1800">
                <a:solidFill>
                  <a:schemeClr val="bg1"/>
                </a:solidFill>
                <a:latin typeface="Inconsolata" charset="0"/>
              </a:rPr>
              <a:t>&lt;/Alloy&gt; </a:t>
            </a:r>
            <a:br>
              <a:rPr lang="en-US" altLang="es-EC" sz="1800">
                <a:solidFill>
                  <a:schemeClr val="bg1"/>
                </a:solidFill>
                <a:latin typeface="Inconsolata" charset="0"/>
              </a:rPr>
            </a:br>
            <a:endParaRPr lang="es-EC" altLang="es-EC" sz="18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Styles -- </a:t>
            </a:r>
            <a:r>
              <a:rPr lang="es-EC" cap="small" dirty="0" smtClean="0">
                <a:ea typeface="ＭＳ Ｐゴシック" charset="0"/>
              </a:rPr>
              <a:t>&lt;file&gt;.tss</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21187" name="Content Placeholder 2"/>
          <p:cNvSpPr txBox="1">
            <a:spLocks/>
          </p:cNvSpPr>
          <p:nvPr/>
        </p:nvSpPr>
        <p:spPr bwMode="auto">
          <a:xfrm>
            <a:off x="874713" y="1087438"/>
            <a:ext cx="7029450" cy="397192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1600">
                <a:solidFill>
                  <a:schemeClr val="tx1"/>
                </a:solidFill>
                <a:latin typeface="Corbel" pitchFamily="34" charset="0"/>
                <a:ea typeface="MS PGothic" pitchFamily="34" charset="-128"/>
              </a:defRPr>
            </a:lvl1pPr>
            <a:lvl2pPr marL="265113"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lvl="1" indent="0" eaLnBrk="1" hangingPunct="1">
              <a:spcBef>
                <a:spcPct val="20000"/>
              </a:spcBef>
              <a:buSzPct val="75000"/>
            </a:pPr>
            <a:r>
              <a:rPr lang="es-EC" altLang="es-EC" sz="1400">
                <a:solidFill>
                  <a:schemeClr val="bg1"/>
                </a:solidFill>
                <a:latin typeface="Inconsolata" charset="0"/>
              </a:rPr>
              <a:t>".container": { </a:t>
            </a:r>
          </a:p>
          <a:p>
            <a:pPr lvl="1" indent="0" eaLnBrk="1" hangingPunct="1">
              <a:spcBef>
                <a:spcPct val="20000"/>
              </a:spcBef>
              <a:buSzPct val="75000"/>
            </a:pPr>
            <a:r>
              <a:rPr lang="es-EC" altLang="es-EC" sz="1400">
                <a:solidFill>
                  <a:schemeClr val="bg1"/>
                </a:solidFill>
                <a:latin typeface="Inconsolata" charset="0"/>
              </a:rPr>
              <a:t>     backgroundColor: "white" </a:t>
            </a:r>
          </a:p>
          <a:p>
            <a:pPr lvl="1" indent="0" eaLnBrk="1" hangingPunct="1">
              <a:spcBef>
                <a:spcPct val="20000"/>
              </a:spcBef>
              <a:buSzPct val="75000"/>
            </a:pPr>
            <a:r>
              <a:rPr lang="es-EC" altLang="es-EC" sz="1400">
                <a:solidFill>
                  <a:schemeClr val="bg1"/>
                </a:solidFill>
                <a:latin typeface="Inconsolata" charset="0"/>
              </a:rPr>
              <a:t>}, </a:t>
            </a:r>
          </a:p>
          <a:p>
            <a:pPr lvl="1" indent="0" eaLnBrk="1" hangingPunct="1">
              <a:spcBef>
                <a:spcPct val="20000"/>
              </a:spcBef>
              <a:buSzPct val="75000"/>
            </a:pPr>
            <a:r>
              <a:rPr lang="es-EC" altLang="es-EC" sz="1400">
                <a:solidFill>
                  <a:schemeClr val="bg1"/>
                </a:solidFill>
                <a:latin typeface="Inconsolata" charset="0"/>
              </a:rPr>
              <a:t>"Tab" : { </a:t>
            </a:r>
          </a:p>
          <a:p>
            <a:pPr lvl="1" indent="0" eaLnBrk="1" hangingPunct="1">
              <a:spcBef>
                <a:spcPct val="20000"/>
              </a:spcBef>
              <a:buSzPct val="75000"/>
            </a:pPr>
            <a:r>
              <a:rPr lang="es-EC" altLang="es-EC" sz="1400">
                <a:solidFill>
                  <a:schemeClr val="bg1"/>
                </a:solidFill>
                <a:latin typeface="Inconsolata" charset="0"/>
              </a:rPr>
              <a:t>     icon: '/images/fugitives.png', </a:t>
            </a:r>
          </a:p>
          <a:p>
            <a:pPr lvl="1" indent="0" eaLnBrk="1" hangingPunct="1">
              <a:spcBef>
                <a:spcPct val="20000"/>
              </a:spcBef>
              <a:buSzPct val="75000"/>
            </a:pPr>
            <a:r>
              <a:rPr lang="es-EC" altLang="es-EC" sz="1400">
                <a:solidFill>
                  <a:schemeClr val="bg1"/>
                </a:solidFill>
                <a:latin typeface="Inconsolata" charset="0"/>
              </a:rPr>
              <a:t>}, </a:t>
            </a:r>
          </a:p>
          <a:p>
            <a:pPr lvl="1" indent="0" eaLnBrk="1" hangingPunct="1">
              <a:spcBef>
                <a:spcPct val="20000"/>
              </a:spcBef>
              <a:buSzPct val="75000"/>
            </a:pPr>
            <a:r>
              <a:rPr lang="es-EC" altLang="es-EC" sz="1400">
                <a:solidFill>
                  <a:schemeClr val="bg1"/>
                </a:solidFill>
                <a:latin typeface="Inconsolata" charset="0"/>
              </a:rPr>
              <a:t>"Window": { </a:t>
            </a:r>
          </a:p>
          <a:p>
            <a:pPr lvl="1" indent="0" eaLnBrk="1" hangingPunct="1">
              <a:spcBef>
                <a:spcPct val="20000"/>
              </a:spcBef>
              <a:buSzPct val="75000"/>
            </a:pPr>
            <a:r>
              <a:rPr lang="es-EC" altLang="es-EC" sz="1400">
                <a:solidFill>
                  <a:schemeClr val="bg1"/>
                </a:solidFill>
                <a:latin typeface="Inconsolata" charset="0"/>
              </a:rPr>
              <a:t>          backgroundColor : 'transparent', </a:t>
            </a:r>
          </a:p>
          <a:p>
            <a:pPr lvl="1" indent="0" eaLnBrk="1" hangingPunct="1">
              <a:spcBef>
                <a:spcPct val="20000"/>
              </a:spcBef>
              <a:buSzPct val="75000"/>
            </a:pPr>
            <a:r>
              <a:rPr lang="es-EC" altLang="es-EC" sz="1400">
                <a:solidFill>
                  <a:schemeClr val="bg1"/>
                </a:solidFill>
                <a:latin typeface="Inconsolata" charset="0"/>
              </a:rPr>
              <a:t>          backgroundImage : 'images/grain.png', </a:t>
            </a:r>
          </a:p>
          <a:p>
            <a:pPr lvl="1" indent="0" eaLnBrk="1" hangingPunct="1">
              <a:spcBef>
                <a:spcPct val="20000"/>
              </a:spcBef>
              <a:buSzPct val="75000"/>
            </a:pPr>
            <a:r>
              <a:rPr lang="es-EC" altLang="es-EC" sz="1400">
                <a:solidFill>
                  <a:schemeClr val="bg1"/>
                </a:solidFill>
                <a:latin typeface="Inconsolata" charset="0"/>
              </a:rPr>
              <a:t>          title: 'Fugitives', </a:t>
            </a:r>
          </a:p>
          <a:p>
            <a:pPr lvl="1" indent="0" eaLnBrk="1" hangingPunct="1">
              <a:spcBef>
                <a:spcPct val="20000"/>
              </a:spcBef>
              <a:buSzPct val="75000"/>
            </a:pPr>
            <a:r>
              <a:rPr lang="es-EC" altLang="es-EC" sz="1400">
                <a:solidFill>
                  <a:schemeClr val="bg1"/>
                </a:solidFill>
                <a:latin typeface="Inconsolata" charset="0"/>
              </a:rPr>
              <a:t>          barColor: '#6d0a0c', </a:t>
            </a:r>
          </a:p>
          <a:p>
            <a:pPr lvl="1" indent="0" eaLnBrk="1" hangingPunct="1">
              <a:spcBef>
                <a:spcPct val="20000"/>
              </a:spcBef>
              <a:buSzPct val="75000"/>
            </a:pPr>
            <a:r>
              <a:rPr lang="es-EC" altLang="es-EC" sz="1400">
                <a:solidFill>
                  <a:schemeClr val="bg1"/>
                </a:solidFill>
                <a:latin typeface="Inconsolata" charset="0"/>
              </a:rPr>
              <a:t>}, </a:t>
            </a:r>
          </a:p>
          <a:p>
            <a:pPr lvl="1" indent="0" eaLnBrk="1" hangingPunct="1">
              <a:spcBef>
                <a:spcPct val="20000"/>
              </a:spcBef>
              <a:buSzPct val="75000"/>
            </a:pPr>
            <a:r>
              <a:rPr lang="es-EC" altLang="es-EC" sz="1400">
                <a:solidFill>
                  <a:schemeClr val="bg1"/>
                </a:solidFill>
                <a:latin typeface="Inconsolata" charset="0"/>
              </a:rPr>
              <a:t>'#table' : { </a:t>
            </a:r>
          </a:p>
          <a:p>
            <a:pPr lvl="1" indent="0" eaLnBrk="1" hangingPunct="1">
              <a:spcBef>
                <a:spcPct val="20000"/>
              </a:spcBef>
              <a:buSzPct val="75000"/>
            </a:pPr>
            <a:r>
              <a:rPr lang="es-EC" altLang="es-EC" sz="1400">
                <a:solidFill>
                  <a:schemeClr val="bg1"/>
                </a:solidFill>
                <a:latin typeface="Inconsolata" charset="0"/>
              </a:rPr>
              <a:t>          backgroundColor: 'transparent' </a:t>
            </a:r>
          </a:p>
          <a:p>
            <a:pPr lvl="1" indent="0" eaLnBrk="1" hangingPunct="1">
              <a:spcBef>
                <a:spcPct val="20000"/>
              </a:spcBef>
              <a:buSzPct val="75000"/>
            </a:pPr>
            <a:r>
              <a:rPr lang="es-EC" altLang="es-EC" sz="14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Controllers</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22211" name="Content Placeholder 2"/>
          <p:cNvSpPr txBox="1">
            <a:spLocks/>
          </p:cNvSpPr>
          <p:nvPr/>
        </p:nvSpPr>
        <p:spPr bwMode="auto">
          <a:xfrm>
            <a:off x="2562225" y="1544638"/>
            <a:ext cx="3441700" cy="204152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265113"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lvl="1" indent="0" eaLnBrk="1" hangingPunct="1">
              <a:spcBef>
                <a:spcPct val="20000"/>
              </a:spcBef>
              <a:buSzPct val="75000"/>
            </a:pPr>
            <a:r>
              <a:rPr lang="es-EC" altLang="es-EC" sz="1800">
                <a:solidFill>
                  <a:schemeClr val="bg1"/>
                </a:solidFill>
                <a:latin typeface="Inconsolata" charset="0"/>
              </a:rPr>
              <a:t/>
            </a:r>
            <a:br>
              <a:rPr lang="es-EC" altLang="es-EC" sz="1800">
                <a:solidFill>
                  <a:schemeClr val="bg1"/>
                </a:solidFill>
                <a:latin typeface="Inconsolata" charset="0"/>
              </a:rPr>
            </a:br>
            <a:r>
              <a:rPr lang="es-EC" altLang="es-EC" sz="1800">
                <a:solidFill>
                  <a:schemeClr val="bg1"/>
                </a:solidFill>
                <a:latin typeface="Inconsolata" charset="0"/>
              </a:rPr>
              <a:t>function doClick(e) { </a:t>
            </a:r>
          </a:p>
          <a:p>
            <a:pPr lvl="1" indent="0" eaLnBrk="1" hangingPunct="1">
              <a:spcBef>
                <a:spcPct val="20000"/>
              </a:spcBef>
              <a:buSzPct val="75000"/>
            </a:pPr>
            <a:r>
              <a:rPr lang="es-EC" altLang="es-EC" sz="1800">
                <a:solidFill>
                  <a:schemeClr val="bg1"/>
                </a:solidFill>
                <a:latin typeface="Inconsolata" charset="0"/>
              </a:rPr>
              <a:t>          alert($.label.text); </a:t>
            </a:r>
          </a:p>
          <a:p>
            <a:pPr lvl="1" indent="0" eaLnBrk="1" hangingPunct="1">
              <a:spcBef>
                <a:spcPct val="20000"/>
              </a:spcBef>
              <a:buSzPct val="75000"/>
            </a:pPr>
            <a:r>
              <a:rPr lang="es-EC" altLang="es-EC" sz="1800">
                <a:solidFill>
                  <a:schemeClr val="bg1"/>
                </a:solidFill>
                <a:latin typeface="Inconsolata" charset="0"/>
              </a:rPr>
              <a:t>} </a:t>
            </a:r>
          </a:p>
          <a:p>
            <a:pPr lvl="1" indent="0" eaLnBrk="1" hangingPunct="1">
              <a:spcBef>
                <a:spcPct val="20000"/>
              </a:spcBef>
              <a:buSzPct val="75000"/>
            </a:pPr>
            <a:r>
              <a:rPr lang="es-EC" altLang="es-EC" sz="1800">
                <a:solidFill>
                  <a:schemeClr val="bg1"/>
                </a:solidFill>
                <a:latin typeface="Inconsolata" charset="0"/>
              </a:rPr>
              <a:t>$.index.open(); </a:t>
            </a:r>
          </a:p>
          <a:p>
            <a:pPr eaLnBrk="1" hangingPunct="1"/>
            <a:endParaRPr lang="es-EC" altLang="es-EC"/>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Models</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23235" name="Content Placeholder 2"/>
          <p:cNvSpPr txBox="1">
            <a:spLocks/>
          </p:cNvSpPr>
          <p:nvPr/>
        </p:nvSpPr>
        <p:spPr bwMode="auto">
          <a:xfrm>
            <a:off x="1617663" y="1019175"/>
            <a:ext cx="5565775" cy="398938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a:solidFill>
                  <a:schemeClr val="bg1"/>
                </a:solidFill>
                <a:latin typeface="Inconsolata" charset="0"/>
              </a:rPr>
              <a:t>exports.definition = { </a:t>
            </a:r>
          </a:p>
          <a:p>
            <a:pPr eaLnBrk="1" hangingPunct="1"/>
            <a:r>
              <a:rPr lang="es-EC" altLang="es-EC">
                <a:solidFill>
                  <a:schemeClr val="bg1"/>
                </a:solidFill>
                <a:latin typeface="Inconsolata" charset="0"/>
              </a:rPr>
              <a:t>          config : { </a:t>
            </a:r>
          </a:p>
          <a:p>
            <a:pPr eaLnBrk="1" hangingPunct="1"/>
            <a:r>
              <a:rPr lang="es-EC" altLang="es-EC">
                <a:solidFill>
                  <a:schemeClr val="bg1"/>
                </a:solidFill>
                <a:latin typeface="Inconsolata" charset="0"/>
              </a:rPr>
              <a:t>               "columns" : { </a:t>
            </a:r>
          </a:p>
          <a:p>
            <a:pPr eaLnBrk="1" hangingPunct="1"/>
            <a:r>
              <a:rPr lang="es-EC" altLang="es-EC">
                <a:solidFill>
                  <a:schemeClr val="bg1"/>
                </a:solidFill>
                <a:latin typeface="Inconsolata" charset="0"/>
              </a:rPr>
              <a:t>                    "name" : "string", </a:t>
            </a:r>
          </a:p>
          <a:p>
            <a:pPr eaLnBrk="1" hangingPunct="1"/>
            <a:r>
              <a:rPr lang="es-EC" altLang="es-EC">
                <a:solidFill>
                  <a:schemeClr val="bg1"/>
                </a:solidFill>
                <a:latin typeface="Inconsolata" charset="0"/>
              </a:rPr>
              <a:t>                    "captured" : "integer", </a:t>
            </a:r>
          </a:p>
          <a:p>
            <a:pPr eaLnBrk="1" hangingPunct="1"/>
            <a:r>
              <a:rPr lang="es-EC" altLang="es-EC">
                <a:solidFill>
                  <a:schemeClr val="bg1"/>
                </a:solidFill>
                <a:latin typeface="Inconsolata" charset="0"/>
              </a:rPr>
              <a:t>                    "url" : "string", </a:t>
            </a:r>
          </a:p>
          <a:p>
            <a:pPr eaLnBrk="1" hangingPunct="1"/>
            <a:r>
              <a:rPr lang="es-EC" altLang="es-EC">
                <a:solidFill>
                  <a:schemeClr val="bg1"/>
                </a:solidFill>
                <a:latin typeface="Inconsolata" charset="0"/>
              </a:rPr>
              <a:t>                    "capturedLat" : "real", </a:t>
            </a:r>
          </a:p>
          <a:p>
            <a:pPr eaLnBrk="1" hangingPunct="1"/>
            <a:r>
              <a:rPr lang="es-EC" altLang="es-EC">
                <a:solidFill>
                  <a:schemeClr val="bg1"/>
                </a:solidFill>
                <a:latin typeface="Inconsolata" charset="0"/>
              </a:rPr>
              <a:t>                    "capturedLong" : "real" </a:t>
            </a:r>
          </a:p>
          <a:p>
            <a:pPr eaLnBrk="1" hangingPunct="1"/>
            <a:r>
              <a:rPr lang="es-EC" altLang="es-EC">
                <a:solidFill>
                  <a:schemeClr val="bg1"/>
                </a:solidFill>
                <a:latin typeface="Inconsolata" charset="0"/>
              </a:rPr>
              <a:t>               }, </a:t>
            </a:r>
          </a:p>
          <a:p>
            <a:pPr eaLnBrk="1" hangingPunct="1"/>
            <a:r>
              <a:rPr lang="es-EC" altLang="es-EC">
                <a:solidFill>
                  <a:schemeClr val="bg1"/>
                </a:solidFill>
                <a:latin typeface="Inconsolata" charset="0"/>
              </a:rPr>
              <a:t>               "adapter" : { </a:t>
            </a:r>
          </a:p>
          <a:p>
            <a:pPr eaLnBrk="1" hangingPunct="1"/>
            <a:r>
              <a:rPr lang="es-EC" altLang="es-EC">
                <a:solidFill>
                  <a:schemeClr val="bg1"/>
                </a:solidFill>
                <a:latin typeface="Inconsolata" charset="0"/>
              </a:rPr>
              <a:t>                    "type" : "sql", </a:t>
            </a:r>
          </a:p>
          <a:p>
            <a:pPr eaLnBrk="1" hangingPunct="1"/>
            <a:r>
              <a:rPr lang="es-EC" altLang="es-EC">
                <a:solidFill>
                  <a:schemeClr val="bg1"/>
                </a:solidFill>
                <a:latin typeface="Inconsolata" charset="0"/>
              </a:rPr>
              <a:t>                    "collection_name" : "fugitives" </a:t>
            </a:r>
          </a:p>
          <a:p>
            <a:pPr eaLnBrk="1" hangingPunct="1"/>
            <a:r>
              <a:rPr lang="es-EC" altLang="es-EC">
                <a:solidFill>
                  <a:schemeClr val="bg1"/>
                </a:solidFill>
                <a:latin typeface="Inconsolata" charset="0"/>
              </a:rPr>
              <a:t>               } </a:t>
            </a:r>
          </a:p>
          <a:p>
            <a:pPr eaLnBrk="1" hangingPunct="1"/>
            <a:r>
              <a:rPr lang="es-EC" altLang="es-EC">
                <a:solidFill>
                  <a:schemeClr val="bg1"/>
                </a:solidFill>
                <a:latin typeface="Inconsolata" charset="0"/>
              </a:rPr>
              <a:t>          },</a:t>
            </a:r>
          </a:p>
          <a:p>
            <a:pPr eaLnBrk="1" hangingPunct="1"/>
            <a:r>
              <a:rPr lang="es-EC" altLang="es-EC">
                <a:solidFill>
                  <a:schemeClr val="bg1"/>
                </a:solidFill>
                <a:latin typeface="Inconsolata" charset="0"/>
              </a:rPr>
              <a:t> ... </a:t>
            </a:r>
          </a:p>
          <a:p>
            <a:pPr eaLnBrk="1" hangingPunct="1"/>
            <a:r>
              <a:rPr lang="es-EC" altLang="es-EC">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Convention</a:t>
            </a:r>
            <a:r>
              <a:rPr lang="es-EC" cap="small" dirty="0">
                <a:ea typeface="ＭＳ Ｐゴシック" charset="0"/>
              </a:rPr>
              <a:t> </a:t>
            </a:r>
            <a:r>
              <a:rPr lang="es-EC" cap="small" dirty="0" err="1">
                <a:ea typeface="ＭＳ Ｐゴシック" charset="0"/>
              </a:rPr>
              <a:t>over</a:t>
            </a:r>
            <a:r>
              <a:rPr lang="es-EC" cap="small" dirty="0">
                <a:ea typeface="ＭＳ Ｐゴシック" charset="0"/>
              </a:rPr>
              <a:t> </a:t>
            </a:r>
            <a:r>
              <a:rPr lang="es-EC" cap="small" dirty="0" err="1">
                <a:ea typeface="ＭＳ Ｐゴシック" charset="0"/>
              </a:rPr>
              <a:t>Configuration</a:t>
            </a:r>
            <a:endParaRPr lang="es-EC" dirty="0">
              <a:ea typeface="ＭＳ Ｐゴシック" charset="0"/>
            </a:endParaRPr>
          </a:p>
        </p:txBody>
      </p:sp>
      <p:graphicFrame>
        <p:nvGraphicFramePr>
          <p:cNvPr id="4" name="3 Marcador de contenido"/>
          <p:cNvGraphicFramePr>
            <a:graphicFrameLocks noGrp="1"/>
          </p:cNvGraphicFramePr>
          <p:nvPr>
            <p:ph idx="1"/>
          </p:nvPr>
        </p:nvGraphicFramePr>
        <p:xfrm>
          <a:off x="1250950" y="1087438"/>
          <a:ext cx="6831013" cy="3860805"/>
        </p:xfrm>
        <a:graphic>
          <a:graphicData uri="http://schemas.openxmlformats.org/drawingml/2006/table">
            <a:tbl>
              <a:tblPr firstRow="1" bandRow="1">
                <a:tableStyleId>{5C22544A-7EE6-4342-B048-85BDC9FD1C3A}</a:tableStyleId>
              </a:tblPr>
              <a:tblGrid>
                <a:gridCol w="1395223"/>
                <a:gridCol w="5435790"/>
              </a:tblGrid>
              <a:tr h="339849">
                <a:tc>
                  <a:txBody>
                    <a:bodyPr/>
                    <a:lstStyle/>
                    <a:p>
                      <a:pPr algn="l" fontAlgn="base"/>
                      <a:r>
                        <a:rPr lang="es-EC" sz="1000" dirty="0">
                          <a:solidFill>
                            <a:srgbClr val="FFFFFF"/>
                          </a:solidFill>
                          <a:effectLst/>
                          <a:latin typeface="inherit"/>
                        </a:rPr>
                        <a:t>File/</a:t>
                      </a:r>
                      <a:r>
                        <a:rPr lang="es-EC" sz="1000" dirty="0" err="1">
                          <a:solidFill>
                            <a:srgbClr val="FFFFFF"/>
                          </a:solidFill>
                          <a:effectLst/>
                          <a:latin typeface="inherit"/>
                        </a:rPr>
                        <a:t>Directory</a:t>
                      </a:r>
                      <a:endParaRPr lang="es-EC" sz="1000" dirty="0">
                        <a:solidFill>
                          <a:srgbClr val="FFFFFF"/>
                        </a:solidFill>
                        <a:effectLst/>
                        <a:latin typeface="inherit"/>
                      </a:endParaRPr>
                    </a:p>
                  </a:txBody>
                  <a:tcPr marL="48148" marR="48148" marT="48141" marB="48141" anchor="ctr"/>
                </a:tc>
                <a:tc>
                  <a:txBody>
                    <a:bodyPr/>
                    <a:lstStyle/>
                    <a:p>
                      <a:pPr algn="l" fontAlgn="base"/>
                      <a:r>
                        <a:rPr lang="es-EC" sz="1000" dirty="0" err="1">
                          <a:solidFill>
                            <a:srgbClr val="FFFFFF"/>
                          </a:solidFill>
                          <a:effectLst/>
                          <a:latin typeface="inherit"/>
                        </a:rPr>
                        <a:t>Contents</a:t>
                      </a:r>
                      <a:r>
                        <a:rPr lang="es-EC" sz="1000" dirty="0">
                          <a:solidFill>
                            <a:srgbClr val="FFFFFF"/>
                          </a:solidFill>
                          <a:effectLst/>
                          <a:latin typeface="inherit"/>
                        </a:rPr>
                        <a:t> &amp; </a:t>
                      </a:r>
                      <a:r>
                        <a:rPr lang="es-EC" sz="1000" dirty="0" err="1">
                          <a:solidFill>
                            <a:srgbClr val="FFFFFF"/>
                          </a:solidFill>
                          <a:effectLst/>
                          <a:latin typeface="inherit"/>
                        </a:rPr>
                        <a:t>Purpose</a:t>
                      </a:r>
                      <a:endParaRPr lang="es-EC" sz="1000" dirty="0">
                        <a:solidFill>
                          <a:srgbClr val="FFFFFF"/>
                        </a:solidFill>
                        <a:effectLst/>
                        <a:latin typeface="inherit"/>
                      </a:endParaRPr>
                    </a:p>
                  </a:txBody>
                  <a:tcPr marL="48148" marR="48148" marT="48141" marB="48141" anchor="ctr"/>
                </a:tc>
              </a:tr>
              <a:tr h="401081">
                <a:tc>
                  <a:txBody>
                    <a:bodyPr/>
                    <a:lstStyle/>
                    <a:p>
                      <a:pPr algn="l" fontAlgn="base"/>
                      <a:r>
                        <a:rPr lang="es-EC" sz="1000" dirty="0">
                          <a:solidFill>
                            <a:srgbClr val="222222"/>
                          </a:solidFill>
                          <a:effectLst/>
                          <a:latin typeface="Museo"/>
                        </a:rPr>
                        <a:t>/app/</a:t>
                      </a:r>
                      <a:r>
                        <a:rPr lang="es-EC" sz="1000" dirty="0" err="1">
                          <a:solidFill>
                            <a:srgbClr val="222222"/>
                          </a:solidFill>
                          <a:effectLst/>
                          <a:latin typeface="Museo"/>
                        </a:rPr>
                        <a:t>config.json</a:t>
                      </a:r>
                      <a:endParaRPr lang="es-EC" sz="1000" dirty="0">
                        <a:solidFill>
                          <a:srgbClr val="222222"/>
                        </a:solidFill>
                        <a:effectLst/>
                        <a:latin typeface="Museo"/>
                      </a:endParaRPr>
                    </a:p>
                  </a:txBody>
                  <a:tcPr marL="48148" marR="48148" marT="48141" marB="48141" anchor="ctr"/>
                </a:tc>
                <a:tc>
                  <a:txBody>
                    <a:bodyPr/>
                    <a:lstStyle/>
                    <a:p>
                      <a:pPr algn="l" fontAlgn="base"/>
                      <a:r>
                        <a:rPr lang="en-US" sz="1000" dirty="0">
                          <a:solidFill>
                            <a:srgbClr val="222222"/>
                          </a:solidFill>
                          <a:effectLst/>
                          <a:latin typeface="Museo"/>
                        </a:rPr>
                        <a:t>Specify global values, conditional environment and operating system values, and widget dependencies.</a:t>
                      </a:r>
                    </a:p>
                  </a:txBody>
                  <a:tcPr marL="48148" marR="48148" marT="48141" marB="48141" anchor="ctr"/>
                </a:tc>
              </a:tr>
              <a:tr h="339849">
                <a:tc>
                  <a:txBody>
                    <a:bodyPr/>
                    <a:lstStyle/>
                    <a:p>
                      <a:pPr algn="l" fontAlgn="base"/>
                      <a:r>
                        <a:rPr lang="es-EC" sz="1000" dirty="0">
                          <a:solidFill>
                            <a:srgbClr val="222222"/>
                          </a:solidFill>
                          <a:effectLst/>
                          <a:latin typeface="Museo"/>
                        </a:rPr>
                        <a:t>/app/</a:t>
                      </a:r>
                      <a:r>
                        <a:rPr lang="es-EC" sz="1000" dirty="0" err="1">
                          <a:solidFill>
                            <a:srgbClr val="222222"/>
                          </a:solidFill>
                          <a:effectLst/>
                          <a:latin typeface="Museo"/>
                        </a:rPr>
                        <a:t>views</a:t>
                      </a:r>
                      <a:endParaRPr lang="es-EC" sz="1000" dirty="0">
                        <a:solidFill>
                          <a:srgbClr val="222222"/>
                        </a:solidFill>
                        <a:effectLst/>
                        <a:latin typeface="Museo"/>
                      </a:endParaRPr>
                    </a:p>
                  </a:txBody>
                  <a:tcPr marL="48148" marR="48148" marT="48141" marB="48141" anchor="ctr"/>
                </a:tc>
                <a:tc>
                  <a:txBody>
                    <a:bodyPr/>
                    <a:lstStyle/>
                    <a:p>
                      <a:pPr algn="l" fontAlgn="base"/>
                      <a:r>
                        <a:rPr lang="es-EC" sz="1000" dirty="0">
                          <a:solidFill>
                            <a:srgbClr val="222222"/>
                          </a:solidFill>
                          <a:effectLst/>
                          <a:latin typeface="Museo"/>
                        </a:rPr>
                        <a:t>XML View files</a:t>
                      </a:r>
                    </a:p>
                  </a:txBody>
                  <a:tcPr marL="48148" marR="48148" marT="48141" marB="48141" anchor="ctr"/>
                </a:tc>
              </a:tr>
              <a:tr h="339849">
                <a:tc>
                  <a:txBody>
                    <a:bodyPr/>
                    <a:lstStyle/>
                    <a:p>
                      <a:pPr algn="l" fontAlgn="base"/>
                      <a:r>
                        <a:rPr lang="es-EC" sz="1000" dirty="0">
                          <a:solidFill>
                            <a:srgbClr val="222222"/>
                          </a:solidFill>
                          <a:effectLst/>
                          <a:latin typeface="Museo"/>
                        </a:rPr>
                        <a:t>/app/</a:t>
                      </a:r>
                      <a:r>
                        <a:rPr lang="es-EC" sz="1000" dirty="0" err="1">
                          <a:solidFill>
                            <a:srgbClr val="222222"/>
                          </a:solidFill>
                          <a:effectLst/>
                          <a:latin typeface="Museo"/>
                        </a:rPr>
                        <a:t>styles</a:t>
                      </a:r>
                      <a:endParaRPr lang="es-EC" sz="1000" dirty="0">
                        <a:solidFill>
                          <a:srgbClr val="222222"/>
                        </a:solidFill>
                        <a:effectLst/>
                        <a:latin typeface="Museo"/>
                      </a:endParaRPr>
                    </a:p>
                  </a:txBody>
                  <a:tcPr marL="48148" marR="48148" marT="48141" marB="48141" anchor="ctr"/>
                </a:tc>
                <a:tc>
                  <a:txBody>
                    <a:bodyPr/>
                    <a:lstStyle/>
                    <a:p>
                      <a:pPr algn="l" fontAlgn="base"/>
                      <a:r>
                        <a:rPr lang="es-EC" sz="1000" dirty="0">
                          <a:solidFill>
                            <a:srgbClr val="222222"/>
                          </a:solidFill>
                          <a:effectLst/>
                          <a:latin typeface="Museo"/>
                        </a:rPr>
                        <a:t>TSS Style files</a:t>
                      </a:r>
                    </a:p>
                  </a:txBody>
                  <a:tcPr marL="48148" marR="48148" marT="48141" marB="48141" anchor="ctr"/>
                </a:tc>
              </a:tr>
              <a:tr h="339849">
                <a:tc>
                  <a:txBody>
                    <a:bodyPr/>
                    <a:lstStyle/>
                    <a:p>
                      <a:pPr algn="l" fontAlgn="base"/>
                      <a:r>
                        <a:rPr lang="es-EC" sz="1000" dirty="0">
                          <a:solidFill>
                            <a:srgbClr val="222222"/>
                          </a:solidFill>
                          <a:effectLst/>
                          <a:latin typeface="Museo"/>
                        </a:rPr>
                        <a:t>/app/</a:t>
                      </a:r>
                      <a:r>
                        <a:rPr lang="es-EC" sz="1000" dirty="0" err="1">
                          <a:solidFill>
                            <a:srgbClr val="222222"/>
                          </a:solidFill>
                          <a:effectLst/>
                          <a:latin typeface="Museo"/>
                        </a:rPr>
                        <a:t>controllers</a:t>
                      </a:r>
                      <a:endParaRPr lang="es-EC" sz="1000" dirty="0">
                        <a:solidFill>
                          <a:srgbClr val="222222"/>
                        </a:solidFill>
                        <a:effectLst/>
                        <a:latin typeface="Museo"/>
                      </a:endParaRPr>
                    </a:p>
                  </a:txBody>
                  <a:tcPr marL="48148" marR="48148" marT="48141" marB="48141" anchor="ctr"/>
                </a:tc>
                <a:tc>
                  <a:txBody>
                    <a:bodyPr/>
                    <a:lstStyle/>
                    <a:p>
                      <a:pPr algn="l" fontAlgn="base"/>
                      <a:r>
                        <a:rPr lang="es-EC" sz="1000" dirty="0">
                          <a:solidFill>
                            <a:srgbClr val="222222"/>
                          </a:solidFill>
                          <a:effectLst/>
                          <a:latin typeface="Museo"/>
                        </a:rPr>
                        <a:t>JavaScript </a:t>
                      </a:r>
                      <a:r>
                        <a:rPr lang="es-EC" sz="1000" dirty="0" err="1">
                          <a:solidFill>
                            <a:srgbClr val="222222"/>
                          </a:solidFill>
                          <a:effectLst/>
                          <a:latin typeface="Museo"/>
                        </a:rPr>
                        <a:t>Controller</a:t>
                      </a:r>
                      <a:r>
                        <a:rPr lang="es-EC" sz="1000" dirty="0">
                          <a:solidFill>
                            <a:srgbClr val="222222"/>
                          </a:solidFill>
                          <a:effectLst/>
                          <a:latin typeface="Museo"/>
                        </a:rPr>
                        <a:t> files</a:t>
                      </a:r>
                    </a:p>
                  </a:txBody>
                  <a:tcPr marL="48148" marR="48148" marT="48141" marB="48141" anchor="ctr"/>
                </a:tc>
              </a:tr>
              <a:tr h="339849">
                <a:tc>
                  <a:txBody>
                    <a:bodyPr/>
                    <a:lstStyle/>
                    <a:p>
                      <a:pPr algn="l" fontAlgn="base"/>
                      <a:r>
                        <a:rPr lang="es-EC" sz="1000" dirty="0">
                          <a:solidFill>
                            <a:srgbClr val="222222"/>
                          </a:solidFill>
                          <a:effectLst/>
                          <a:latin typeface="Museo"/>
                        </a:rPr>
                        <a:t>/app/</a:t>
                      </a:r>
                      <a:r>
                        <a:rPr lang="es-EC" sz="1000" dirty="0" err="1">
                          <a:solidFill>
                            <a:srgbClr val="222222"/>
                          </a:solidFill>
                          <a:effectLst/>
                          <a:latin typeface="Museo"/>
                        </a:rPr>
                        <a:t>models</a:t>
                      </a:r>
                      <a:endParaRPr lang="es-EC" sz="1000" dirty="0">
                        <a:solidFill>
                          <a:srgbClr val="222222"/>
                        </a:solidFill>
                        <a:effectLst/>
                        <a:latin typeface="Museo"/>
                      </a:endParaRPr>
                    </a:p>
                  </a:txBody>
                  <a:tcPr marL="48148" marR="48148" marT="48141" marB="48141" anchor="ctr"/>
                </a:tc>
                <a:tc>
                  <a:txBody>
                    <a:bodyPr/>
                    <a:lstStyle/>
                    <a:p>
                      <a:pPr algn="l" fontAlgn="base"/>
                      <a:r>
                        <a:rPr lang="es-EC" sz="1000" dirty="0">
                          <a:solidFill>
                            <a:srgbClr val="222222"/>
                          </a:solidFill>
                          <a:effectLst/>
                          <a:latin typeface="Museo"/>
                        </a:rPr>
                        <a:t>JavaScript </a:t>
                      </a:r>
                      <a:r>
                        <a:rPr lang="es-EC" sz="1000" dirty="0" err="1">
                          <a:solidFill>
                            <a:srgbClr val="222222"/>
                          </a:solidFill>
                          <a:effectLst/>
                          <a:latin typeface="Museo"/>
                        </a:rPr>
                        <a:t>Model</a:t>
                      </a:r>
                      <a:r>
                        <a:rPr lang="es-EC" sz="1000" dirty="0">
                          <a:solidFill>
                            <a:srgbClr val="222222"/>
                          </a:solidFill>
                          <a:effectLst/>
                          <a:latin typeface="Museo"/>
                        </a:rPr>
                        <a:t> files</a:t>
                      </a:r>
                    </a:p>
                  </a:txBody>
                  <a:tcPr marL="48148" marR="48148" marT="48141" marB="48141" anchor="ctr"/>
                </a:tc>
              </a:tr>
              <a:tr h="401081">
                <a:tc>
                  <a:txBody>
                    <a:bodyPr/>
                    <a:lstStyle/>
                    <a:p>
                      <a:pPr algn="l" fontAlgn="base"/>
                      <a:r>
                        <a:rPr lang="es-EC" sz="1000" dirty="0">
                          <a:solidFill>
                            <a:srgbClr val="222222"/>
                          </a:solidFill>
                          <a:effectLst/>
                          <a:latin typeface="Museo"/>
                        </a:rPr>
                        <a:t>/app/</a:t>
                      </a:r>
                      <a:r>
                        <a:rPr lang="es-EC" sz="1000" dirty="0" err="1">
                          <a:solidFill>
                            <a:srgbClr val="222222"/>
                          </a:solidFill>
                          <a:effectLst/>
                          <a:latin typeface="Museo"/>
                        </a:rPr>
                        <a:t>migrations</a:t>
                      </a:r>
                      <a:endParaRPr lang="es-EC" sz="1000" dirty="0">
                        <a:solidFill>
                          <a:srgbClr val="222222"/>
                        </a:solidFill>
                        <a:effectLst/>
                        <a:latin typeface="Museo"/>
                      </a:endParaRPr>
                    </a:p>
                  </a:txBody>
                  <a:tcPr marL="48148" marR="48148" marT="48141" marB="48141" anchor="ctr"/>
                </a:tc>
                <a:tc>
                  <a:txBody>
                    <a:bodyPr/>
                    <a:lstStyle/>
                    <a:p>
                      <a:pPr algn="l" fontAlgn="base"/>
                      <a:r>
                        <a:rPr lang="en-US" sz="1000" dirty="0">
                          <a:solidFill>
                            <a:srgbClr val="222222"/>
                          </a:solidFill>
                          <a:effectLst/>
                          <a:latin typeface="Museo"/>
                        </a:rPr>
                        <a:t>JSON files that describe incremental changes in your database; in the </a:t>
                      </a:r>
                      <a:r>
                        <a:rPr lang="en-US" sz="1000" dirty="0" err="1">
                          <a:solidFill>
                            <a:srgbClr val="222222"/>
                          </a:solidFill>
                          <a:effectLst/>
                          <a:latin typeface="Museo"/>
                        </a:rPr>
                        <a:t>format</a:t>
                      </a:r>
                      <a:r>
                        <a:rPr lang="en-US" sz="1000" i="1" dirty="0" err="1">
                          <a:solidFill>
                            <a:srgbClr val="222222"/>
                          </a:solidFill>
                          <a:effectLst/>
                          <a:latin typeface="inherit"/>
                        </a:rPr>
                        <a:t>DATETIME</a:t>
                      </a:r>
                      <a:r>
                        <a:rPr lang="en-US" sz="1000" dirty="0" err="1">
                          <a:solidFill>
                            <a:srgbClr val="222222"/>
                          </a:solidFill>
                          <a:effectLst/>
                          <a:latin typeface="Museo"/>
                        </a:rPr>
                        <a:t>_</a:t>
                      </a:r>
                      <a:r>
                        <a:rPr lang="en-US" sz="1000" i="1" dirty="0" err="1">
                          <a:solidFill>
                            <a:srgbClr val="222222"/>
                          </a:solidFill>
                          <a:effectLst/>
                          <a:latin typeface="inherit"/>
                        </a:rPr>
                        <a:t>modelname</a:t>
                      </a:r>
                      <a:r>
                        <a:rPr lang="en-US" sz="1000" dirty="0" err="1">
                          <a:solidFill>
                            <a:srgbClr val="222222"/>
                          </a:solidFill>
                          <a:effectLst/>
                          <a:latin typeface="Museo"/>
                        </a:rPr>
                        <a:t>.json</a:t>
                      </a:r>
                      <a:endParaRPr lang="en-US" sz="1000" dirty="0">
                        <a:solidFill>
                          <a:srgbClr val="222222"/>
                        </a:solidFill>
                        <a:effectLst/>
                        <a:latin typeface="Museo"/>
                      </a:endParaRPr>
                    </a:p>
                  </a:txBody>
                  <a:tcPr marL="48148" marR="48148" marT="48141" marB="48141" anchor="ctr"/>
                </a:tc>
              </a:tr>
              <a:tr h="339849">
                <a:tc>
                  <a:txBody>
                    <a:bodyPr/>
                    <a:lstStyle/>
                    <a:p>
                      <a:pPr algn="l" fontAlgn="base"/>
                      <a:r>
                        <a:rPr lang="es-EC" sz="1000" dirty="0">
                          <a:solidFill>
                            <a:srgbClr val="222222"/>
                          </a:solidFill>
                          <a:effectLst/>
                          <a:latin typeface="Museo"/>
                        </a:rPr>
                        <a:t>/app/</a:t>
                      </a:r>
                      <a:r>
                        <a:rPr lang="es-EC" sz="1000" dirty="0" err="1">
                          <a:solidFill>
                            <a:srgbClr val="222222"/>
                          </a:solidFill>
                          <a:effectLst/>
                          <a:latin typeface="Museo"/>
                        </a:rPr>
                        <a:t>assets</a:t>
                      </a:r>
                      <a:endParaRPr lang="es-EC" sz="1000" dirty="0">
                        <a:solidFill>
                          <a:srgbClr val="222222"/>
                        </a:solidFill>
                        <a:effectLst/>
                        <a:latin typeface="Museo"/>
                      </a:endParaRPr>
                    </a:p>
                  </a:txBody>
                  <a:tcPr marL="48148" marR="48148" marT="48141" marB="48141" anchor="ctr"/>
                </a:tc>
                <a:tc>
                  <a:txBody>
                    <a:bodyPr/>
                    <a:lstStyle/>
                    <a:p>
                      <a:pPr algn="l" fontAlgn="base"/>
                      <a:r>
                        <a:rPr lang="en-US" sz="1000" dirty="0">
                          <a:solidFill>
                            <a:srgbClr val="222222"/>
                          </a:solidFill>
                          <a:effectLst/>
                          <a:latin typeface="Museo"/>
                        </a:rPr>
                        <a:t>Graphic, data file, and other app assets; not created by default.</a:t>
                      </a:r>
                    </a:p>
                  </a:txBody>
                  <a:tcPr marL="48148" marR="48148" marT="48141" marB="48141" anchor="ctr"/>
                </a:tc>
              </a:tr>
              <a:tr h="339849">
                <a:tc>
                  <a:txBody>
                    <a:bodyPr/>
                    <a:lstStyle/>
                    <a:p>
                      <a:pPr algn="l" fontAlgn="base"/>
                      <a:r>
                        <a:rPr lang="es-EC" sz="1000" dirty="0">
                          <a:solidFill>
                            <a:srgbClr val="222222"/>
                          </a:solidFill>
                          <a:effectLst/>
                          <a:latin typeface="Museo"/>
                        </a:rPr>
                        <a:t>/app/</a:t>
                      </a:r>
                      <a:r>
                        <a:rPr lang="es-EC" sz="1000" dirty="0" err="1">
                          <a:solidFill>
                            <a:srgbClr val="222222"/>
                          </a:solidFill>
                          <a:effectLst/>
                          <a:latin typeface="Museo"/>
                        </a:rPr>
                        <a:t>lib</a:t>
                      </a:r>
                      <a:endParaRPr lang="es-EC" sz="1000" dirty="0">
                        <a:solidFill>
                          <a:srgbClr val="222222"/>
                        </a:solidFill>
                        <a:effectLst/>
                        <a:latin typeface="Museo"/>
                      </a:endParaRPr>
                    </a:p>
                  </a:txBody>
                  <a:tcPr marL="48148" marR="48148" marT="48141" marB="48141" anchor="ctr"/>
                </a:tc>
                <a:tc>
                  <a:txBody>
                    <a:bodyPr/>
                    <a:lstStyle/>
                    <a:p>
                      <a:pPr algn="l" fontAlgn="base"/>
                      <a:r>
                        <a:rPr lang="en-US" sz="1000" dirty="0">
                          <a:solidFill>
                            <a:srgbClr val="222222"/>
                          </a:solidFill>
                          <a:effectLst/>
                          <a:latin typeface="Museo"/>
                        </a:rPr>
                        <a:t>App-specific library files; not created by default.</a:t>
                      </a:r>
                    </a:p>
                  </a:txBody>
                  <a:tcPr marL="48148" marR="48148" marT="48141" marB="48141" anchor="ctr"/>
                </a:tc>
              </a:tr>
              <a:tr h="339849">
                <a:tc>
                  <a:txBody>
                    <a:bodyPr/>
                    <a:lstStyle/>
                    <a:p>
                      <a:pPr algn="l" fontAlgn="base"/>
                      <a:r>
                        <a:rPr lang="es-EC" sz="1000" dirty="0">
                          <a:solidFill>
                            <a:srgbClr val="222222"/>
                          </a:solidFill>
                          <a:effectLst/>
                          <a:latin typeface="Museo"/>
                        </a:rPr>
                        <a:t>/app/</a:t>
                      </a:r>
                      <a:r>
                        <a:rPr lang="es-EC" sz="1000" dirty="0" err="1">
                          <a:solidFill>
                            <a:srgbClr val="222222"/>
                          </a:solidFill>
                          <a:effectLst/>
                          <a:latin typeface="Museo"/>
                        </a:rPr>
                        <a:t>themes</a:t>
                      </a:r>
                      <a:endParaRPr lang="es-EC" sz="1000" dirty="0">
                        <a:solidFill>
                          <a:srgbClr val="222222"/>
                        </a:solidFill>
                        <a:effectLst/>
                        <a:latin typeface="Museo"/>
                      </a:endParaRPr>
                    </a:p>
                  </a:txBody>
                  <a:tcPr marL="48148" marR="48148" marT="48141" marB="48141" anchor="ctr"/>
                </a:tc>
                <a:tc>
                  <a:txBody>
                    <a:bodyPr/>
                    <a:lstStyle/>
                    <a:p>
                      <a:pPr algn="l" fontAlgn="base"/>
                      <a:r>
                        <a:rPr lang="en-US" sz="1000" dirty="0">
                          <a:solidFill>
                            <a:srgbClr val="222222"/>
                          </a:solidFill>
                          <a:effectLst/>
                          <a:latin typeface="Museo"/>
                        </a:rPr>
                        <a:t>Theme files and assets to customize your UI; not created by default.</a:t>
                      </a:r>
                    </a:p>
                  </a:txBody>
                  <a:tcPr marL="48148" marR="48148" marT="48141" marB="48141" anchor="ctr"/>
                </a:tc>
              </a:tr>
              <a:tr h="339849">
                <a:tc>
                  <a:txBody>
                    <a:bodyPr/>
                    <a:lstStyle/>
                    <a:p>
                      <a:pPr algn="l" fontAlgn="base"/>
                      <a:r>
                        <a:rPr lang="es-EC" sz="1000" dirty="0">
                          <a:solidFill>
                            <a:srgbClr val="222222"/>
                          </a:solidFill>
                          <a:effectLst/>
                          <a:latin typeface="Museo"/>
                        </a:rPr>
                        <a:t>/app/widgets</a:t>
                      </a:r>
                    </a:p>
                  </a:txBody>
                  <a:tcPr marL="48148" marR="48148" marT="48141" marB="48141" anchor="ctr"/>
                </a:tc>
                <a:tc>
                  <a:txBody>
                    <a:bodyPr/>
                    <a:lstStyle/>
                    <a:p>
                      <a:pPr algn="l" fontAlgn="base"/>
                      <a:r>
                        <a:rPr lang="en-US" sz="1000" dirty="0">
                          <a:solidFill>
                            <a:srgbClr val="222222"/>
                          </a:solidFill>
                          <a:effectLst/>
                          <a:latin typeface="Museo"/>
                        </a:rPr>
                        <a:t>Files and assets associated with widgets (self-contained app components)</a:t>
                      </a:r>
                    </a:p>
                  </a:txBody>
                  <a:tcPr marL="48148" marR="48148" marT="48141" marB="48141" anchor="ctr"/>
                </a:tc>
              </a:tr>
            </a:tbl>
          </a:graphicData>
        </a:graphic>
      </p:graphicFrame>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3" name="Group 2"/>
          <p:cNvGrpSpPr>
            <a:grpSpLocks/>
          </p:cNvGrpSpPr>
          <p:nvPr/>
        </p:nvGrpSpPr>
        <p:grpSpPr bwMode="auto">
          <a:xfrm>
            <a:off x="-6350" y="0"/>
            <a:ext cx="9312275" cy="5143500"/>
            <a:chOff x="-6934" y="0"/>
            <a:chExt cx="9313440" cy="5143500"/>
          </a:xfrm>
        </p:grpSpPr>
        <p:pic>
          <p:nvPicPr>
            <p:cNvPr id="100358" name="Picture 1" descr="background-cover-muted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6" descr="background-cover-muted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5553" y="0"/>
              <a:ext cx="4660953" cy="514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960438" y="1609725"/>
            <a:ext cx="2847975" cy="1570038"/>
          </a:xfrm>
          <a:prstGeom prst="rect">
            <a:avLst/>
          </a:prstGeom>
        </p:spPr>
        <p:txBody>
          <a:bodyPr>
            <a:spAutoFit/>
          </a:bodyPr>
          <a:lstStyle/>
          <a:p>
            <a:pPr>
              <a:defRPr/>
            </a:pPr>
            <a:r>
              <a:rPr lang="en-US" sz="9600" cap="small" dirty="0">
                <a:solidFill>
                  <a:srgbClr val="FFFFFF"/>
                </a:solidFill>
                <a:latin typeface="Corbel" charset="0"/>
                <a:ea typeface="ＭＳ Ｐゴシック" charset="0"/>
                <a:cs typeface="ＭＳ Ｐゴシック" charset="0"/>
              </a:rPr>
              <a:t>LAB</a:t>
            </a:r>
            <a:endParaRPr lang="en-US" sz="9600" dirty="0">
              <a:solidFill>
                <a:srgbClr val="FFFFFF"/>
              </a:solidFill>
              <a:latin typeface="Corbel" charset="0"/>
              <a:ea typeface="ＭＳ Ｐゴシック" charset="0"/>
              <a:cs typeface="ＭＳ Ｐゴシック" charset="0"/>
            </a:endParaRPr>
          </a:p>
        </p:txBody>
      </p:sp>
      <p:sp>
        <p:nvSpPr>
          <p:cNvPr id="3" name="Rectangle 2"/>
          <p:cNvSpPr/>
          <p:nvPr/>
        </p:nvSpPr>
        <p:spPr>
          <a:xfrm>
            <a:off x="4919663" y="149225"/>
            <a:ext cx="4051300" cy="4154488"/>
          </a:xfrm>
          <a:prstGeom prst="rect">
            <a:avLst/>
          </a:prstGeom>
        </p:spPr>
        <p:txBody>
          <a:bodyPr>
            <a:spAutoFit/>
          </a:bodyPr>
          <a:lstStyle>
            <a:lvl1pPr marL="342900" indent="-3429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2400"/>
              <a:t>Create a default project</a:t>
            </a:r>
          </a:p>
          <a:p>
            <a:pPr eaLnBrk="1" hangingPunct="1">
              <a:buFont typeface="Arial" pitchFamily="34" charset="0"/>
              <a:buChar char="•"/>
            </a:pPr>
            <a:r>
              <a:rPr lang="en-US" altLang="es-EC" sz="2400"/>
              <a:t>Run it in the simulator/emulator using both Studio and the CLI</a:t>
            </a:r>
          </a:p>
          <a:p>
            <a:pPr eaLnBrk="1" hangingPunct="1">
              <a:buFont typeface="Arial" pitchFamily="34" charset="0"/>
              <a:buChar char="•"/>
            </a:pPr>
            <a:r>
              <a:rPr lang="en-US" altLang="es-EC" sz="2400"/>
              <a:t>Configure app and run-time options</a:t>
            </a:r>
          </a:p>
          <a:p>
            <a:pPr algn="ctr" eaLnBrk="1" hangingPunct="1"/>
            <a:endParaRPr lang="en-US" altLang="es-EC" sz="2400"/>
          </a:p>
          <a:p>
            <a:pPr eaLnBrk="1" hangingPunct="1"/>
            <a:r>
              <a:rPr lang="en-US" altLang="es-EC" sz="2400"/>
              <a:t>Lab: Appecelerator Wiki &gt; TCD &gt; 03 – Titanium Basics </a:t>
            </a:r>
          </a:p>
          <a:p>
            <a:pPr eaLnBrk="1" hangingPunct="1"/>
            <a:r>
              <a:rPr lang="en-US" altLang="es-EC" sz="2400">
                <a:hlinkClick r:id="rId4"/>
              </a:rPr>
              <a:t>wiki.appcelerator.org/display/td/03.+Titanium+Basics</a:t>
            </a:r>
            <a:endParaRPr lang="en-US" altLang="es-EC" sz="2400"/>
          </a:p>
        </p:txBody>
      </p:sp>
      <p:pic>
        <p:nvPicPr>
          <p:cNvPr id="100356" name="Picture 3" descr="Cover_titanium blu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 y="-4763"/>
            <a:ext cx="930592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Box 3"/>
          <p:cNvSpPr txBox="1">
            <a:spLocks noChangeArrowheads="1"/>
          </p:cNvSpPr>
          <p:nvPr/>
        </p:nvSpPr>
        <p:spPr bwMode="auto">
          <a:xfrm>
            <a:off x="2655888" y="2235200"/>
            <a:ext cx="38658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sz="2800" dirty="0" smtClean="0">
                <a:solidFill>
                  <a:schemeClr val="bg1"/>
                </a:solidFill>
              </a:rPr>
              <a:t>ALLOY APP</a:t>
            </a:r>
            <a:r>
              <a:rPr lang="en-US" altLang="es-EC" sz="2800" dirty="0" smtClean="0">
                <a:solidFill>
                  <a:schemeClr val="bg1"/>
                </a:solidFill>
              </a:rPr>
              <a:t> WALK </a:t>
            </a:r>
            <a:r>
              <a:rPr lang="en-US" altLang="es-EC" sz="2800" dirty="0">
                <a:solidFill>
                  <a:schemeClr val="bg1"/>
                </a:solidFill>
              </a:rPr>
              <a:t>THRU</a:t>
            </a:r>
          </a:p>
        </p:txBody>
      </p:sp>
    </p:spTree>
    <p:extLst>
      <p:ext uri="{BB962C8B-B14F-4D97-AF65-F5344CB8AC3E}">
        <p14:creationId xmlns:p14="http://schemas.microsoft.com/office/powerpoint/2010/main" val="71546191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29"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0"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ALLOY  VIEWX &amp; STYLES IN DETAIL</a:t>
            </a:r>
            <a:endParaRPr lang="en-US" altLang="es-EC" sz="440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View </a:t>
            </a:r>
            <a:r>
              <a:rPr lang="es-EC" cap="small" dirty="0" err="1">
                <a:ea typeface="ＭＳ Ｐゴシック" charset="0"/>
              </a:rPr>
              <a:t>tag</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28355" name="Content Placeholder 2"/>
          <p:cNvSpPr txBox="1">
            <a:spLocks/>
          </p:cNvSpPr>
          <p:nvPr/>
        </p:nvSpPr>
        <p:spPr bwMode="auto">
          <a:xfrm>
            <a:off x="5219700" y="1431925"/>
            <a:ext cx="3154363" cy="279400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i="1">
                <a:solidFill>
                  <a:srgbClr val="BFBFBF"/>
                </a:solidFill>
                <a:latin typeface="Inconsolata" charset="0"/>
              </a:rPr>
              <a:t>// view file </a:t>
            </a:r>
          </a:p>
          <a:p>
            <a:pPr eaLnBrk="1" hangingPunct="1"/>
            <a:r>
              <a:rPr lang="es-EC" altLang="es-EC">
                <a:solidFill>
                  <a:schemeClr val="bg1"/>
                </a:solidFill>
                <a:latin typeface="Inconsolata" charset="0"/>
              </a:rPr>
              <a:t>&lt;Alloy&gt; </a:t>
            </a:r>
          </a:p>
          <a:p>
            <a:pPr eaLnBrk="1" hangingPunct="1"/>
            <a:r>
              <a:rPr lang="es-EC" altLang="es-EC">
                <a:solidFill>
                  <a:schemeClr val="bg1"/>
                </a:solidFill>
                <a:latin typeface="Inconsolata" charset="0"/>
              </a:rPr>
              <a:t>     &lt;ImageView id='foo' image='foo.png'/&gt; </a:t>
            </a:r>
          </a:p>
          <a:p>
            <a:pPr eaLnBrk="1" hangingPunct="1"/>
            <a:r>
              <a:rPr lang="es-EC" altLang="es-EC">
                <a:solidFill>
                  <a:schemeClr val="bg1"/>
                </a:solidFill>
                <a:latin typeface="Inconsolata" charset="0"/>
              </a:rPr>
              <a:t>&lt;/Alloy&gt; </a:t>
            </a:r>
          </a:p>
          <a:p>
            <a:pPr eaLnBrk="1" hangingPunct="1"/>
            <a:endParaRPr lang="es-EC" altLang="es-EC">
              <a:solidFill>
                <a:schemeClr val="bg1"/>
              </a:solidFill>
              <a:latin typeface="Inconsolata" charset="0"/>
            </a:endParaRPr>
          </a:p>
          <a:p>
            <a:pPr eaLnBrk="1" hangingPunct="1"/>
            <a:r>
              <a:rPr lang="es-EC" altLang="es-EC" i="1">
                <a:solidFill>
                  <a:srgbClr val="BFBFBF"/>
                </a:solidFill>
                <a:latin typeface="Inconsolata" charset="0"/>
              </a:rPr>
              <a:t>// style file </a:t>
            </a:r>
          </a:p>
          <a:p>
            <a:pPr eaLnBrk="1" hangingPunct="1"/>
            <a:r>
              <a:rPr lang="es-EC" altLang="es-EC">
                <a:solidFill>
                  <a:schemeClr val="bg1"/>
                </a:solidFill>
                <a:latin typeface="Inconsolata" charset="0"/>
              </a:rPr>
              <a:t>"#foo": { </a:t>
            </a:r>
          </a:p>
          <a:p>
            <a:pPr eaLnBrk="1" hangingPunct="1"/>
            <a:r>
              <a:rPr lang="es-EC" altLang="es-EC">
                <a:solidFill>
                  <a:schemeClr val="bg1"/>
                </a:solidFill>
                <a:latin typeface="Inconsolata" charset="0"/>
              </a:rPr>
              <a:t>     height:Ti.UI.SIZE, </a:t>
            </a:r>
          </a:p>
          <a:p>
            <a:pPr eaLnBrk="1" hangingPunct="1"/>
            <a:r>
              <a:rPr lang="es-EC" altLang="es-EC">
                <a:solidFill>
                  <a:schemeClr val="bg1"/>
                </a:solidFill>
                <a:latin typeface="Inconsolata" charset="0"/>
              </a:rPr>
              <a:t>     width: Ti.UI.SIZE </a:t>
            </a:r>
          </a:p>
          <a:p>
            <a:pPr eaLnBrk="1" hangingPunct="1"/>
            <a:r>
              <a:rPr lang="es-EC" altLang="es-EC">
                <a:solidFill>
                  <a:schemeClr val="bg1"/>
                </a:solidFill>
                <a:latin typeface="Inconsolata" charset="0"/>
              </a:rPr>
              <a:t>} </a:t>
            </a:r>
          </a:p>
        </p:txBody>
      </p:sp>
      <p:pic>
        <p:nvPicPr>
          <p:cNvPr id="228356" name="7 Imagen"/>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11200" y="1736725"/>
            <a:ext cx="3860800"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Require</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29379" name="Content Placeholder 2"/>
          <p:cNvSpPr txBox="1">
            <a:spLocks/>
          </p:cNvSpPr>
          <p:nvPr/>
        </p:nvSpPr>
        <p:spPr bwMode="auto">
          <a:xfrm>
            <a:off x="407988" y="1505883"/>
            <a:ext cx="8328025" cy="34225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1600">
                <a:solidFill>
                  <a:schemeClr val="tx1"/>
                </a:solidFill>
                <a:latin typeface="Corbel" pitchFamily="34" charset="0"/>
                <a:ea typeface="MS PGothic" pitchFamily="34" charset="-128"/>
              </a:defRPr>
            </a:lvl1pPr>
            <a:lvl2pPr marL="265113"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lvl="1" indent="0" eaLnBrk="1" hangingPunct="1">
              <a:spcBef>
                <a:spcPct val="20000"/>
              </a:spcBef>
              <a:buSzPct val="75000"/>
            </a:pPr>
            <a:r>
              <a:rPr lang="es-EC" altLang="es-EC" sz="2000" dirty="0" smtClean="0">
                <a:solidFill>
                  <a:schemeClr val="bg1"/>
                </a:solidFill>
                <a:latin typeface="Inconsolata" charset="0"/>
              </a:rPr>
              <a:t>&lt;</a:t>
            </a:r>
            <a:r>
              <a:rPr lang="es-EC" altLang="es-EC" sz="2000" dirty="0" err="1">
                <a:solidFill>
                  <a:schemeClr val="bg1"/>
                </a:solidFill>
                <a:latin typeface="Inconsolata" charset="0"/>
              </a:rPr>
              <a:t>Alloy</a:t>
            </a:r>
            <a:r>
              <a:rPr lang="es-EC" altLang="es-EC" sz="2000" dirty="0">
                <a:solidFill>
                  <a:schemeClr val="bg1"/>
                </a:solidFill>
                <a:latin typeface="Inconsolata" charset="0"/>
              </a:rPr>
              <a:t>&gt; </a:t>
            </a:r>
          </a:p>
          <a:p>
            <a:pPr lvl="1" indent="0" eaLnBrk="1" hangingPunct="1">
              <a:spcBef>
                <a:spcPct val="20000"/>
              </a:spcBef>
              <a:buSzPct val="75000"/>
            </a:pPr>
            <a:r>
              <a:rPr lang="es-EC" altLang="es-EC" sz="2000" dirty="0">
                <a:solidFill>
                  <a:schemeClr val="bg1"/>
                </a:solidFill>
                <a:latin typeface="Inconsolata" charset="0"/>
              </a:rPr>
              <a:t>     &lt;</a:t>
            </a:r>
            <a:r>
              <a:rPr lang="es-EC" altLang="es-EC" sz="2000" dirty="0" err="1">
                <a:solidFill>
                  <a:schemeClr val="bg1"/>
                </a:solidFill>
                <a:latin typeface="Inconsolata" charset="0"/>
              </a:rPr>
              <a:t>TabGroup</a:t>
            </a:r>
            <a:r>
              <a:rPr lang="es-EC" altLang="es-EC" sz="2000" dirty="0">
                <a:solidFill>
                  <a:schemeClr val="bg1"/>
                </a:solidFill>
                <a:latin typeface="Inconsolata" charset="0"/>
              </a:rPr>
              <a:t> id='</a:t>
            </a:r>
            <a:r>
              <a:rPr lang="es-EC" altLang="es-EC" sz="2000" dirty="0" err="1">
                <a:solidFill>
                  <a:schemeClr val="bg1"/>
                </a:solidFill>
                <a:latin typeface="Inconsolata" charset="0"/>
              </a:rPr>
              <a:t>tabGroup</a:t>
            </a:r>
            <a:r>
              <a:rPr lang="es-EC" altLang="es-EC" sz="2000" dirty="0">
                <a:solidFill>
                  <a:schemeClr val="bg1"/>
                </a:solidFill>
                <a:latin typeface="Inconsolata" charset="0"/>
              </a:rPr>
              <a:t>'&gt; </a:t>
            </a:r>
          </a:p>
          <a:p>
            <a:pPr lvl="1" indent="0" eaLnBrk="1" hangingPunct="1">
              <a:spcBef>
                <a:spcPct val="20000"/>
              </a:spcBef>
              <a:buSzPct val="75000"/>
            </a:pPr>
            <a:r>
              <a:rPr lang="es-EC" altLang="es-EC" sz="2000" dirty="0">
                <a:solidFill>
                  <a:schemeClr val="bg1"/>
                </a:solidFill>
                <a:latin typeface="Inconsolata" charset="0"/>
              </a:rPr>
              <a:t>          &lt;!-- </a:t>
            </a:r>
            <a:r>
              <a:rPr lang="es-EC" altLang="es-EC" sz="2000" dirty="0" err="1">
                <a:solidFill>
                  <a:schemeClr val="bg1"/>
                </a:solidFill>
                <a:latin typeface="Inconsolata" charset="0"/>
              </a:rPr>
              <a:t>Tab</a:t>
            </a:r>
            <a:r>
              <a:rPr lang="es-EC" altLang="es-EC" sz="2000" dirty="0">
                <a:solidFill>
                  <a:schemeClr val="bg1"/>
                </a:solidFill>
                <a:latin typeface="Inconsolata" charset="0"/>
              </a:rPr>
              <a:t> </a:t>
            </a:r>
            <a:r>
              <a:rPr lang="es-EC" altLang="es-EC" sz="2000" dirty="0" err="1">
                <a:solidFill>
                  <a:schemeClr val="bg1"/>
                </a:solidFill>
                <a:latin typeface="Inconsolata" charset="0"/>
              </a:rPr>
              <a:t>included</a:t>
            </a:r>
            <a:r>
              <a:rPr lang="es-EC" altLang="es-EC" sz="2000" dirty="0">
                <a:solidFill>
                  <a:schemeClr val="bg1"/>
                </a:solidFill>
                <a:latin typeface="Inconsolata" charset="0"/>
              </a:rPr>
              <a:t> </a:t>
            </a:r>
            <a:r>
              <a:rPr lang="es-EC" altLang="es-EC" sz="2000" dirty="0" err="1">
                <a:solidFill>
                  <a:schemeClr val="bg1"/>
                </a:solidFill>
                <a:latin typeface="Inconsolata" charset="0"/>
              </a:rPr>
              <a:t>via</a:t>
            </a:r>
            <a:r>
              <a:rPr lang="es-EC" altLang="es-EC" sz="2000" dirty="0">
                <a:solidFill>
                  <a:schemeClr val="bg1"/>
                </a:solidFill>
                <a:latin typeface="Inconsolata" charset="0"/>
              </a:rPr>
              <a:t> &lt;</a:t>
            </a:r>
            <a:r>
              <a:rPr lang="es-EC" altLang="es-EC" sz="2000" dirty="0" err="1">
                <a:solidFill>
                  <a:schemeClr val="bg1"/>
                </a:solidFill>
                <a:latin typeface="Inconsolata" charset="0"/>
              </a:rPr>
              <a:t>Require</a:t>
            </a:r>
            <a:r>
              <a:rPr lang="es-EC" altLang="es-EC" sz="2000" dirty="0">
                <a:solidFill>
                  <a:schemeClr val="bg1"/>
                </a:solidFill>
                <a:latin typeface="Inconsolata" charset="0"/>
              </a:rPr>
              <a:t>&gt; </a:t>
            </a:r>
            <a:r>
              <a:rPr lang="es-EC" altLang="es-EC" sz="2000" dirty="0" err="1">
                <a:solidFill>
                  <a:schemeClr val="bg1"/>
                </a:solidFill>
                <a:latin typeface="Inconsolata" charset="0"/>
              </a:rPr>
              <a:t>tag</a:t>
            </a:r>
            <a:r>
              <a:rPr lang="es-EC" altLang="es-EC" sz="2000" dirty="0">
                <a:solidFill>
                  <a:schemeClr val="bg1"/>
                </a:solidFill>
                <a:latin typeface="Inconsolata" charset="0"/>
              </a:rPr>
              <a:t> --&gt; </a:t>
            </a:r>
          </a:p>
          <a:p>
            <a:pPr lvl="1" indent="0" eaLnBrk="1" hangingPunct="1">
              <a:spcBef>
                <a:spcPct val="20000"/>
              </a:spcBef>
              <a:buSzPct val="75000"/>
            </a:pPr>
            <a:r>
              <a:rPr lang="es-EC" altLang="es-EC" sz="2000" dirty="0">
                <a:solidFill>
                  <a:schemeClr val="bg1"/>
                </a:solidFill>
                <a:latin typeface="Inconsolata" charset="0"/>
              </a:rPr>
              <a:t>          &lt;</a:t>
            </a:r>
            <a:r>
              <a:rPr lang="es-EC" altLang="es-EC" sz="2000" dirty="0" err="1">
                <a:solidFill>
                  <a:schemeClr val="bg1"/>
                </a:solidFill>
                <a:latin typeface="Inconsolata" charset="0"/>
              </a:rPr>
              <a:t>Require</a:t>
            </a:r>
            <a:r>
              <a:rPr lang="es-EC" altLang="es-EC" sz="2000" dirty="0">
                <a:solidFill>
                  <a:schemeClr val="bg1"/>
                </a:solidFill>
                <a:latin typeface="Inconsolata" charset="0"/>
              </a:rPr>
              <a:t> </a:t>
            </a:r>
            <a:r>
              <a:rPr lang="es-EC" altLang="es-EC" sz="2000" dirty="0" err="1">
                <a:solidFill>
                  <a:schemeClr val="bg1"/>
                </a:solidFill>
                <a:latin typeface="Inconsolata" charset="0"/>
              </a:rPr>
              <a:t>type</a:t>
            </a:r>
            <a:r>
              <a:rPr lang="es-EC" altLang="es-EC" sz="2000" dirty="0">
                <a:solidFill>
                  <a:schemeClr val="bg1"/>
                </a:solidFill>
                <a:latin typeface="Inconsolata" charset="0"/>
              </a:rPr>
              <a:t>="</a:t>
            </a:r>
            <a:r>
              <a:rPr lang="es-EC" altLang="es-EC" sz="2000" dirty="0" err="1">
                <a:solidFill>
                  <a:schemeClr val="bg1"/>
                </a:solidFill>
                <a:latin typeface="Inconsolata" charset="0"/>
              </a:rPr>
              <a:t>view</a:t>
            </a:r>
            <a:r>
              <a:rPr lang="es-EC" altLang="es-EC" sz="2000" dirty="0">
                <a:solidFill>
                  <a:schemeClr val="bg1"/>
                </a:solidFill>
                <a:latin typeface="Inconsolata" charset="0"/>
              </a:rPr>
              <a:t>" </a:t>
            </a:r>
            <a:r>
              <a:rPr lang="es-EC" altLang="es-EC" sz="2000" dirty="0" err="1">
                <a:solidFill>
                  <a:schemeClr val="bg1"/>
                </a:solidFill>
                <a:latin typeface="Inconsolata" charset="0"/>
              </a:rPr>
              <a:t>src</a:t>
            </a:r>
            <a:r>
              <a:rPr lang="es-EC" altLang="es-EC" sz="2000" dirty="0">
                <a:solidFill>
                  <a:schemeClr val="bg1"/>
                </a:solidFill>
                <a:latin typeface="Inconsolata" charset="0"/>
              </a:rPr>
              <a:t>="</a:t>
            </a:r>
            <a:r>
              <a:rPr lang="es-EC" altLang="es-EC" sz="2000" dirty="0" err="1">
                <a:solidFill>
                  <a:schemeClr val="bg1"/>
                </a:solidFill>
                <a:latin typeface="Inconsolata" charset="0"/>
              </a:rPr>
              <a:t>fugitives</a:t>
            </a:r>
            <a:r>
              <a:rPr lang="es-EC" altLang="es-EC" sz="2000" dirty="0">
                <a:solidFill>
                  <a:schemeClr val="bg1"/>
                </a:solidFill>
                <a:latin typeface="Inconsolata" charset="0"/>
              </a:rPr>
              <a:t>" id="</a:t>
            </a:r>
            <a:r>
              <a:rPr lang="es-EC" altLang="es-EC" sz="2000" dirty="0" err="1">
                <a:solidFill>
                  <a:schemeClr val="bg1"/>
                </a:solidFill>
                <a:latin typeface="Inconsolata" charset="0"/>
              </a:rPr>
              <a:t>fugitivetab</a:t>
            </a:r>
            <a:r>
              <a:rPr lang="es-EC" altLang="es-EC" sz="2000" dirty="0">
                <a:solidFill>
                  <a:schemeClr val="bg1"/>
                </a:solidFill>
                <a:latin typeface="Inconsolata" charset="0"/>
              </a:rPr>
              <a:t>"/&gt; </a:t>
            </a:r>
          </a:p>
          <a:p>
            <a:pPr lvl="1" indent="0" eaLnBrk="1" hangingPunct="1">
              <a:spcBef>
                <a:spcPct val="20000"/>
              </a:spcBef>
              <a:buSzPct val="75000"/>
            </a:pPr>
            <a:r>
              <a:rPr lang="es-EC" altLang="es-EC" sz="2000" dirty="0">
                <a:solidFill>
                  <a:schemeClr val="bg1"/>
                </a:solidFill>
                <a:latin typeface="Inconsolata" charset="0"/>
              </a:rPr>
              <a:t>          &lt;!-- </a:t>
            </a:r>
            <a:r>
              <a:rPr lang="es-EC" altLang="es-EC" sz="2000" dirty="0" err="1">
                <a:solidFill>
                  <a:schemeClr val="bg1"/>
                </a:solidFill>
                <a:latin typeface="Inconsolata" charset="0"/>
              </a:rPr>
              <a:t>Tab</a:t>
            </a:r>
            <a:r>
              <a:rPr lang="es-EC" altLang="es-EC" sz="2000" dirty="0">
                <a:solidFill>
                  <a:schemeClr val="bg1"/>
                </a:solidFill>
                <a:latin typeface="Inconsolata" charset="0"/>
              </a:rPr>
              <a:t> </a:t>
            </a:r>
            <a:r>
              <a:rPr lang="es-EC" altLang="es-EC" sz="2000" dirty="0" err="1">
                <a:solidFill>
                  <a:schemeClr val="bg1"/>
                </a:solidFill>
                <a:latin typeface="Inconsolata" charset="0"/>
              </a:rPr>
              <a:t>included</a:t>
            </a:r>
            <a:r>
              <a:rPr lang="es-EC" altLang="es-EC" sz="2000" dirty="0">
                <a:solidFill>
                  <a:schemeClr val="bg1"/>
                </a:solidFill>
                <a:latin typeface="Inconsolata" charset="0"/>
              </a:rPr>
              <a:t> </a:t>
            </a:r>
            <a:r>
              <a:rPr lang="es-EC" altLang="es-EC" sz="2000" dirty="0" err="1">
                <a:solidFill>
                  <a:schemeClr val="bg1"/>
                </a:solidFill>
                <a:latin typeface="Inconsolata" charset="0"/>
              </a:rPr>
              <a:t>via</a:t>
            </a:r>
            <a:r>
              <a:rPr lang="es-EC" altLang="es-EC" sz="2000" dirty="0">
                <a:solidFill>
                  <a:schemeClr val="bg1"/>
                </a:solidFill>
                <a:latin typeface="Inconsolata" charset="0"/>
              </a:rPr>
              <a:t> &lt;</a:t>
            </a:r>
            <a:r>
              <a:rPr lang="es-EC" altLang="es-EC" sz="2000" dirty="0" err="1">
                <a:solidFill>
                  <a:schemeClr val="bg1"/>
                </a:solidFill>
                <a:latin typeface="Inconsolata" charset="0"/>
              </a:rPr>
              <a:t>Require</a:t>
            </a:r>
            <a:r>
              <a:rPr lang="es-EC" altLang="es-EC" sz="2000" dirty="0">
                <a:solidFill>
                  <a:schemeClr val="bg1"/>
                </a:solidFill>
                <a:latin typeface="Inconsolata" charset="0"/>
              </a:rPr>
              <a:t>&gt; </a:t>
            </a:r>
            <a:r>
              <a:rPr lang="es-EC" altLang="es-EC" sz="2000" dirty="0" err="1">
                <a:solidFill>
                  <a:schemeClr val="bg1"/>
                </a:solidFill>
                <a:latin typeface="Inconsolata" charset="0"/>
              </a:rPr>
              <a:t>tag</a:t>
            </a:r>
            <a:r>
              <a:rPr lang="es-EC" altLang="es-EC" sz="2000" dirty="0">
                <a:solidFill>
                  <a:schemeClr val="bg1"/>
                </a:solidFill>
                <a:latin typeface="Inconsolata" charset="0"/>
              </a:rPr>
              <a:t> --&gt; </a:t>
            </a:r>
          </a:p>
          <a:p>
            <a:pPr lvl="1" indent="0" eaLnBrk="1" hangingPunct="1">
              <a:spcBef>
                <a:spcPct val="20000"/>
              </a:spcBef>
              <a:buSzPct val="75000"/>
            </a:pPr>
            <a:r>
              <a:rPr lang="es-EC" altLang="es-EC" sz="2000" dirty="0">
                <a:solidFill>
                  <a:schemeClr val="bg1"/>
                </a:solidFill>
                <a:latin typeface="Inconsolata" charset="0"/>
              </a:rPr>
              <a:t>          &lt;</a:t>
            </a:r>
            <a:r>
              <a:rPr lang="es-EC" altLang="es-EC" sz="2000" dirty="0" err="1">
                <a:solidFill>
                  <a:schemeClr val="bg1"/>
                </a:solidFill>
                <a:latin typeface="Inconsolata" charset="0"/>
              </a:rPr>
              <a:t>Require</a:t>
            </a:r>
            <a:r>
              <a:rPr lang="es-EC" altLang="es-EC" sz="2000" dirty="0">
                <a:solidFill>
                  <a:schemeClr val="bg1"/>
                </a:solidFill>
                <a:latin typeface="Inconsolata" charset="0"/>
              </a:rPr>
              <a:t> </a:t>
            </a:r>
            <a:r>
              <a:rPr lang="es-EC" altLang="es-EC" sz="2000" dirty="0" err="1">
                <a:solidFill>
                  <a:schemeClr val="bg1"/>
                </a:solidFill>
                <a:latin typeface="Inconsolata" charset="0"/>
              </a:rPr>
              <a:t>type</a:t>
            </a:r>
            <a:r>
              <a:rPr lang="es-EC" altLang="es-EC" sz="2000" dirty="0">
                <a:solidFill>
                  <a:schemeClr val="bg1"/>
                </a:solidFill>
                <a:latin typeface="Inconsolata" charset="0"/>
              </a:rPr>
              <a:t>="</a:t>
            </a:r>
            <a:r>
              <a:rPr lang="es-EC" altLang="es-EC" sz="2000" dirty="0" err="1">
                <a:solidFill>
                  <a:schemeClr val="bg1"/>
                </a:solidFill>
                <a:latin typeface="Inconsolata" charset="0"/>
              </a:rPr>
              <a:t>view</a:t>
            </a:r>
            <a:r>
              <a:rPr lang="es-EC" altLang="es-EC" sz="2000" dirty="0">
                <a:solidFill>
                  <a:schemeClr val="bg1"/>
                </a:solidFill>
                <a:latin typeface="Inconsolata" charset="0"/>
              </a:rPr>
              <a:t>" </a:t>
            </a:r>
            <a:r>
              <a:rPr lang="es-EC" altLang="es-EC" sz="2000" dirty="0" err="1">
                <a:solidFill>
                  <a:schemeClr val="bg1"/>
                </a:solidFill>
                <a:latin typeface="Inconsolata" charset="0"/>
              </a:rPr>
              <a:t>src</a:t>
            </a:r>
            <a:r>
              <a:rPr lang="es-EC" altLang="es-EC" sz="2000" dirty="0">
                <a:solidFill>
                  <a:schemeClr val="bg1"/>
                </a:solidFill>
                <a:latin typeface="Inconsolata" charset="0"/>
              </a:rPr>
              <a:t>="</a:t>
            </a:r>
            <a:r>
              <a:rPr lang="es-EC" altLang="es-EC" sz="2000" dirty="0" err="1">
                <a:solidFill>
                  <a:schemeClr val="bg1"/>
                </a:solidFill>
                <a:latin typeface="Inconsolata" charset="0"/>
              </a:rPr>
              <a:t>captured</a:t>
            </a:r>
            <a:r>
              <a:rPr lang="es-EC" altLang="es-EC" sz="2000" dirty="0">
                <a:solidFill>
                  <a:schemeClr val="bg1"/>
                </a:solidFill>
                <a:latin typeface="Inconsolata" charset="0"/>
              </a:rPr>
              <a:t>" id="</a:t>
            </a:r>
            <a:r>
              <a:rPr lang="es-EC" altLang="es-EC" sz="2000" dirty="0" err="1">
                <a:solidFill>
                  <a:schemeClr val="bg1"/>
                </a:solidFill>
                <a:latin typeface="Inconsolata" charset="0"/>
              </a:rPr>
              <a:t>capturedtab</a:t>
            </a:r>
            <a:r>
              <a:rPr lang="es-EC" altLang="es-EC" sz="2000" dirty="0">
                <a:solidFill>
                  <a:schemeClr val="bg1"/>
                </a:solidFill>
                <a:latin typeface="Inconsolata" charset="0"/>
              </a:rPr>
              <a:t>" </a:t>
            </a:r>
            <a:r>
              <a:rPr lang="es-EC" altLang="es-EC" sz="2000" dirty="0" err="1">
                <a:solidFill>
                  <a:schemeClr val="bg1"/>
                </a:solidFill>
                <a:latin typeface="Inconsolata" charset="0"/>
              </a:rPr>
              <a:t>customVar</a:t>
            </a:r>
            <a:r>
              <a:rPr lang="es-EC" altLang="es-EC" sz="2000" dirty="0">
                <a:solidFill>
                  <a:schemeClr val="bg1"/>
                </a:solidFill>
                <a:latin typeface="Inconsolata" charset="0"/>
              </a:rPr>
              <a:t>="</a:t>
            </a:r>
            <a:r>
              <a:rPr lang="es-EC" altLang="es-EC" sz="2000" dirty="0" err="1">
                <a:solidFill>
                  <a:schemeClr val="bg1"/>
                </a:solidFill>
                <a:latin typeface="Inconsolata" charset="0"/>
              </a:rPr>
              <a:t>foo</a:t>
            </a:r>
            <a:r>
              <a:rPr lang="es-EC" altLang="es-EC" sz="2000" dirty="0">
                <a:solidFill>
                  <a:schemeClr val="bg1"/>
                </a:solidFill>
                <a:latin typeface="Inconsolata" charset="0"/>
              </a:rPr>
              <a:t>"/&gt;    </a:t>
            </a:r>
          </a:p>
          <a:p>
            <a:pPr lvl="1" indent="0" eaLnBrk="1" hangingPunct="1">
              <a:spcBef>
                <a:spcPct val="20000"/>
              </a:spcBef>
              <a:buSzPct val="75000"/>
            </a:pPr>
            <a:r>
              <a:rPr lang="es-EC" altLang="es-EC" sz="2000" dirty="0">
                <a:solidFill>
                  <a:schemeClr val="bg1"/>
                </a:solidFill>
                <a:latin typeface="Inconsolata" charset="0"/>
              </a:rPr>
              <a:t>     &lt;/</a:t>
            </a:r>
            <a:r>
              <a:rPr lang="es-EC" altLang="es-EC" sz="2000" dirty="0" err="1">
                <a:solidFill>
                  <a:schemeClr val="bg1"/>
                </a:solidFill>
                <a:latin typeface="Inconsolata" charset="0"/>
              </a:rPr>
              <a:t>TabGroup</a:t>
            </a:r>
            <a:r>
              <a:rPr lang="es-EC" altLang="es-EC" sz="2000" dirty="0">
                <a:solidFill>
                  <a:schemeClr val="bg1"/>
                </a:solidFill>
                <a:latin typeface="Inconsolata" charset="0"/>
              </a:rPr>
              <a:t>&gt; </a:t>
            </a:r>
          </a:p>
          <a:p>
            <a:pPr lvl="1" indent="0" eaLnBrk="1" hangingPunct="1">
              <a:spcBef>
                <a:spcPct val="20000"/>
              </a:spcBef>
              <a:buSzPct val="75000"/>
            </a:pPr>
            <a:r>
              <a:rPr lang="es-EC" altLang="es-EC" sz="2000" dirty="0">
                <a:solidFill>
                  <a:schemeClr val="bg1"/>
                </a:solidFill>
                <a:latin typeface="Inconsolata" charset="0"/>
              </a:rPr>
              <a:t>&lt;/</a:t>
            </a:r>
            <a:r>
              <a:rPr lang="es-EC" altLang="es-EC" sz="2000" dirty="0" err="1">
                <a:solidFill>
                  <a:schemeClr val="bg1"/>
                </a:solidFill>
                <a:latin typeface="Inconsolata" charset="0"/>
              </a:rPr>
              <a:t>Alloy</a:t>
            </a:r>
            <a:r>
              <a:rPr lang="es-EC" altLang="es-EC" sz="2000" dirty="0">
                <a:solidFill>
                  <a:schemeClr val="bg1"/>
                </a:solidFill>
                <a:latin typeface="Inconsolata" charset="0"/>
              </a:rPr>
              <a:t>&gt; </a:t>
            </a:r>
          </a:p>
        </p:txBody>
      </p:sp>
      <p:sp>
        <p:nvSpPr>
          <p:cNvPr id="5" name="Subtitle 2"/>
          <p:cNvSpPr txBox="1">
            <a:spLocks/>
          </p:cNvSpPr>
          <p:nvPr/>
        </p:nvSpPr>
        <p:spPr>
          <a:xfrm>
            <a:off x="407988" y="1000609"/>
            <a:ext cx="3867150"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2"/>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2"/>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2"/>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2"/>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2"/>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n-US" sz="1400" cap="all" dirty="0">
                <a:solidFill>
                  <a:srgbClr val="EFEEED"/>
                </a:solidFill>
                <a:latin typeface="Corbel"/>
                <a:cs typeface="Corbel"/>
              </a:rPr>
              <a:t>Break up views into multiple files</a:t>
            </a:r>
            <a:endParaRPr lang="es-EC" sz="1400" cap="all" dirty="0">
              <a:solidFill>
                <a:srgbClr val="EFEEED"/>
              </a:solidFill>
              <a:latin typeface="Corbel"/>
              <a:cs typeface="Corbe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363538"/>
          </a:xfrm>
        </p:spPr>
        <p:txBody>
          <a:bodyPr/>
          <a:lstStyle/>
          <a:p>
            <a:pPr>
              <a:defRPr/>
            </a:pPr>
            <a:r>
              <a:rPr lang="es-EC" cap="small" dirty="0">
                <a:ea typeface="ＭＳ Ｐゴシック" charset="0"/>
              </a:rPr>
              <a:t>Appcelerator </a:t>
            </a:r>
            <a:r>
              <a:rPr lang="es-EC" cap="small" dirty="0" smtClean="0">
                <a:ea typeface="ＭＳ Ｐゴシック" charset="0"/>
              </a:rPr>
              <a:t>Executive Insights</a:t>
            </a:r>
            <a:endParaRPr lang="en-US" dirty="0">
              <a:ea typeface="ＭＳ Ｐゴシック" charset="0"/>
            </a:endParaRPr>
          </a:p>
        </p:txBody>
      </p:sp>
      <p:pic>
        <p:nvPicPr>
          <p:cNvPr id="46082" name="Content Placeholder 5" descr="009.png"/>
          <p:cNvPicPr>
            <a:picLocks noGrp="1" noChangeAspect="1"/>
          </p:cNvPicPr>
          <p:nvPr>
            <p:ph idx="1"/>
          </p:nvPr>
        </p:nvPicPr>
        <p:blipFill>
          <a:blip r:embed="rId3">
            <a:extLst>
              <a:ext uri="{28A0092B-C50C-407E-A947-70E740481C1C}">
                <a14:useLocalDpi xmlns:a14="http://schemas.microsoft.com/office/drawing/2010/main" val="0"/>
              </a:ext>
            </a:extLst>
          </a:blip>
          <a:srcRect t="18916" b="18916"/>
          <a:stretch>
            <a:fillRect/>
          </a:stretch>
        </p:blipFill>
        <p:spPr>
          <a:xfrm>
            <a:off x="457200" y="1154113"/>
            <a:ext cx="8229600" cy="3440112"/>
          </a:xfrm>
        </p:spPr>
      </p:pic>
      <p:sp>
        <p:nvSpPr>
          <p:cNvPr id="46083" name="TextBox 6"/>
          <p:cNvSpPr txBox="1">
            <a:spLocks noChangeArrowheads="1"/>
          </p:cNvSpPr>
          <p:nvPr/>
        </p:nvSpPr>
        <p:spPr bwMode="auto">
          <a:xfrm>
            <a:off x="9075738" y="2801938"/>
            <a:ext cx="1857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Namespaces</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30403" name="Content Placeholder 2"/>
          <p:cNvSpPr txBox="1">
            <a:spLocks/>
          </p:cNvSpPr>
          <p:nvPr/>
        </p:nvSpPr>
        <p:spPr bwMode="auto">
          <a:xfrm>
            <a:off x="407988" y="1087438"/>
            <a:ext cx="8328025" cy="277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Corbel" pitchFamily="34" charset="0"/>
                <a:ea typeface="MS PGothic" pitchFamily="34" charset="-128"/>
              </a:defRPr>
            </a:lvl1pPr>
            <a:lvl2pPr marL="265113"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lvl="1" indent="0" eaLnBrk="1" hangingPunct="1">
              <a:spcBef>
                <a:spcPct val="20000"/>
              </a:spcBef>
              <a:buSzPct val="75000"/>
            </a:pPr>
            <a:r>
              <a:rPr lang="es-EC" altLang="es-EC" sz="2000" i="1" dirty="0">
                <a:solidFill>
                  <a:srgbClr val="BFBFBF"/>
                </a:solidFill>
                <a:latin typeface="Inconsolata" charset="0"/>
              </a:rPr>
              <a:t/>
            </a:r>
            <a:br>
              <a:rPr lang="es-EC" altLang="es-EC" sz="2000" i="1" dirty="0">
                <a:solidFill>
                  <a:srgbClr val="BFBFBF"/>
                </a:solidFill>
                <a:latin typeface="Inconsolata" charset="0"/>
              </a:rPr>
            </a:br>
            <a:endParaRPr lang="es-EC" altLang="es-EC" sz="2000" i="1" dirty="0" smtClean="0">
              <a:solidFill>
                <a:srgbClr val="BFBFBF"/>
              </a:solidFill>
              <a:latin typeface="Inconsolata" charset="0"/>
            </a:endParaRPr>
          </a:p>
          <a:p>
            <a:pPr lvl="1" indent="0" eaLnBrk="1" hangingPunct="1">
              <a:spcBef>
                <a:spcPct val="20000"/>
              </a:spcBef>
              <a:buSzPct val="75000"/>
            </a:pPr>
            <a:r>
              <a:rPr lang="es-EC" altLang="es-EC" sz="2000" i="1" dirty="0" smtClean="0">
                <a:solidFill>
                  <a:srgbClr val="BFBFBF"/>
                </a:solidFill>
                <a:latin typeface="Inconsolata" charset="0"/>
              </a:rPr>
              <a:t>// </a:t>
            </a:r>
            <a:r>
              <a:rPr lang="es-EC" altLang="es-EC" sz="2000" i="1" dirty="0" err="1">
                <a:solidFill>
                  <a:srgbClr val="BFBFBF"/>
                </a:solidFill>
                <a:latin typeface="Inconsolata" charset="0"/>
              </a:rPr>
              <a:t>for</a:t>
            </a:r>
            <a:r>
              <a:rPr lang="es-EC" altLang="es-EC" sz="2000" i="1" dirty="0">
                <a:solidFill>
                  <a:srgbClr val="BFBFBF"/>
                </a:solidFill>
                <a:latin typeface="Inconsolata" charset="0"/>
              </a:rPr>
              <a:t> </a:t>
            </a:r>
            <a:r>
              <a:rPr lang="es-EC" altLang="es-EC" sz="2000" i="1" dirty="0" err="1">
                <a:solidFill>
                  <a:srgbClr val="BFBFBF"/>
                </a:solidFill>
                <a:latin typeface="Inconsolata" charset="0"/>
              </a:rPr>
              <a:t>objects</a:t>
            </a:r>
            <a:r>
              <a:rPr lang="es-EC" altLang="es-EC" sz="2000" i="1" dirty="0">
                <a:solidFill>
                  <a:srgbClr val="BFBFBF"/>
                </a:solidFill>
                <a:latin typeface="Inconsolata" charset="0"/>
              </a:rPr>
              <a:t> </a:t>
            </a:r>
            <a:r>
              <a:rPr lang="es-EC" altLang="es-EC" sz="2000" i="1" dirty="0" err="1">
                <a:solidFill>
                  <a:srgbClr val="BFBFBF"/>
                </a:solidFill>
                <a:latin typeface="Inconsolata" charset="0"/>
              </a:rPr>
              <a:t>not</a:t>
            </a:r>
            <a:r>
              <a:rPr lang="es-EC" altLang="es-EC" sz="2000" i="1" dirty="0">
                <a:solidFill>
                  <a:srgbClr val="BFBFBF"/>
                </a:solidFill>
                <a:latin typeface="Inconsolata" charset="0"/>
              </a:rPr>
              <a:t> in </a:t>
            </a:r>
            <a:r>
              <a:rPr lang="es-EC" altLang="es-EC" sz="2000" i="1" dirty="0" err="1">
                <a:solidFill>
                  <a:srgbClr val="BFBFBF"/>
                </a:solidFill>
                <a:latin typeface="Inconsolata" charset="0"/>
              </a:rPr>
              <a:t>Ti.UI</a:t>
            </a:r>
            <a:r>
              <a:rPr lang="es-EC" altLang="es-EC" sz="2000" i="1" dirty="0">
                <a:solidFill>
                  <a:srgbClr val="BFBFBF"/>
                </a:solidFill>
                <a:latin typeface="Inconsolata" charset="0"/>
              </a:rPr>
              <a:t> </a:t>
            </a:r>
            <a:r>
              <a:rPr lang="es-EC" altLang="es-EC" sz="2000" i="1" dirty="0" err="1">
                <a:solidFill>
                  <a:srgbClr val="BFBFBF"/>
                </a:solidFill>
                <a:latin typeface="Inconsolata" charset="0"/>
              </a:rPr>
              <a:t>namespace</a:t>
            </a:r>
            <a:r>
              <a:rPr lang="es-EC" altLang="es-EC" sz="2000" i="1" dirty="0">
                <a:solidFill>
                  <a:srgbClr val="BFBFBF"/>
                </a:solidFill>
                <a:latin typeface="Inconsolata" charset="0"/>
              </a:rPr>
              <a:t>, </a:t>
            </a:r>
            <a:r>
              <a:rPr lang="es-EC" altLang="es-EC" sz="2000" i="1" dirty="0" err="1">
                <a:solidFill>
                  <a:srgbClr val="BFBFBF"/>
                </a:solidFill>
                <a:latin typeface="Inconsolata" charset="0"/>
              </a:rPr>
              <a:t>such</a:t>
            </a:r>
            <a:r>
              <a:rPr lang="es-EC" altLang="es-EC" sz="2000" i="1" dirty="0">
                <a:solidFill>
                  <a:srgbClr val="BFBFBF"/>
                </a:solidFill>
                <a:latin typeface="Inconsolata" charset="0"/>
              </a:rPr>
              <a:t> as </a:t>
            </a:r>
            <a:r>
              <a:rPr lang="es-EC" altLang="es-EC" sz="2000" i="1" dirty="0" err="1">
                <a:solidFill>
                  <a:srgbClr val="BFBFBF"/>
                </a:solidFill>
                <a:latin typeface="Inconsolata" charset="0"/>
              </a:rPr>
              <a:t>Ti.Map.View</a:t>
            </a:r>
            <a:r>
              <a:rPr lang="es-EC" altLang="es-EC" sz="2000" i="1" dirty="0">
                <a:solidFill>
                  <a:srgbClr val="BFBFBF"/>
                </a:solidFill>
                <a:latin typeface="Inconsolata" charset="0"/>
              </a:rPr>
              <a:t>: </a:t>
            </a:r>
          </a:p>
          <a:p>
            <a:pPr lvl="1" indent="0" eaLnBrk="1" hangingPunct="1">
              <a:spcBef>
                <a:spcPct val="20000"/>
              </a:spcBef>
              <a:buSzPct val="75000"/>
            </a:pPr>
            <a:r>
              <a:rPr lang="es-EC" altLang="es-EC" sz="2000" dirty="0">
                <a:solidFill>
                  <a:schemeClr val="bg1"/>
                </a:solidFill>
                <a:latin typeface="Inconsolata" charset="0"/>
              </a:rPr>
              <a:t>&lt;View </a:t>
            </a:r>
            <a:r>
              <a:rPr lang="es-EC" altLang="es-EC" sz="2000" dirty="0" err="1">
                <a:solidFill>
                  <a:schemeClr val="bg1"/>
                </a:solidFill>
                <a:latin typeface="Inconsolata" charset="0"/>
              </a:rPr>
              <a:t>ns</a:t>
            </a:r>
            <a:r>
              <a:rPr lang="es-EC" altLang="es-EC" sz="2000" dirty="0">
                <a:solidFill>
                  <a:schemeClr val="bg1"/>
                </a:solidFill>
                <a:latin typeface="Inconsolata" charset="0"/>
              </a:rPr>
              <a:t>="</a:t>
            </a:r>
            <a:r>
              <a:rPr lang="es-EC" altLang="es-EC" sz="2000" dirty="0" err="1">
                <a:solidFill>
                  <a:schemeClr val="bg1"/>
                </a:solidFill>
                <a:latin typeface="Inconsolata" charset="0"/>
              </a:rPr>
              <a:t>Ti.Map</a:t>
            </a:r>
            <a:r>
              <a:rPr lang="es-EC" altLang="es-EC" sz="2000" dirty="0">
                <a:solidFill>
                  <a:schemeClr val="bg1"/>
                </a:solidFill>
                <a:latin typeface="Inconsolata" charset="0"/>
              </a:rPr>
              <a:t>" id="</a:t>
            </a:r>
            <a:r>
              <a:rPr lang="es-EC" altLang="es-EC" sz="2000" dirty="0" err="1">
                <a:solidFill>
                  <a:schemeClr val="bg1"/>
                </a:solidFill>
                <a:latin typeface="Inconsolata" charset="0"/>
              </a:rPr>
              <a:t>map</a:t>
            </a:r>
            <a:r>
              <a:rPr lang="es-EC" altLang="es-EC" sz="2000" dirty="0">
                <a:solidFill>
                  <a:schemeClr val="bg1"/>
                </a:solidFill>
                <a:latin typeface="Inconsolata" charset="0"/>
              </a:rPr>
              <a:t>"/&gt; </a:t>
            </a:r>
          </a:p>
          <a:p>
            <a:pPr lvl="1" indent="0" eaLnBrk="1" hangingPunct="1">
              <a:spcBef>
                <a:spcPct val="20000"/>
              </a:spcBef>
              <a:buSzPct val="75000"/>
            </a:pPr>
            <a:endParaRPr lang="es-EC" altLang="es-EC" sz="2000" dirty="0">
              <a:solidFill>
                <a:schemeClr val="bg1"/>
              </a:solidFill>
              <a:latin typeface="Inconsolata" charset="0"/>
            </a:endParaRPr>
          </a:p>
          <a:p>
            <a:pPr lvl="1" indent="0" eaLnBrk="1" hangingPunct="1">
              <a:spcBef>
                <a:spcPct val="20000"/>
              </a:spcBef>
              <a:buSzPct val="75000"/>
            </a:pPr>
            <a:r>
              <a:rPr lang="es-EC" altLang="es-EC" sz="2000" i="1" dirty="0">
                <a:solidFill>
                  <a:srgbClr val="BFBFBF"/>
                </a:solidFill>
                <a:latin typeface="Inconsolata" charset="0"/>
              </a:rPr>
              <a:t>// </a:t>
            </a:r>
            <a:r>
              <a:rPr lang="es-EC" altLang="es-EC" sz="2000" i="1" dirty="0" err="1">
                <a:solidFill>
                  <a:srgbClr val="BFBFBF"/>
                </a:solidFill>
                <a:latin typeface="Inconsolata" charset="0"/>
              </a:rPr>
              <a:t>for</a:t>
            </a:r>
            <a:r>
              <a:rPr lang="es-EC" altLang="es-EC" sz="2000" i="1" dirty="0">
                <a:solidFill>
                  <a:srgbClr val="BFBFBF"/>
                </a:solidFill>
                <a:latin typeface="Inconsolata" charset="0"/>
              </a:rPr>
              <a:t> </a:t>
            </a:r>
            <a:r>
              <a:rPr lang="es-EC" altLang="es-EC" sz="2000" i="1" dirty="0" err="1">
                <a:solidFill>
                  <a:srgbClr val="BFBFBF"/>
                </a:solidFill>
                <a:latin typeface="Inconsolata" charset="0"/>
              </a:rPr>
              <a:t>objects</a:t>
            </a:r>
            <a:r>
              <a:rPr lang="es-EC" altLang="es-EC" sz="2000" i="1" dirty="0">
                <a:solidFill>
                  <a:srgbClr val="BFBFBF"/>
                </a:solidFill>
                <a:latin typeface="Inconsolata" charset="0"/>
              </a:rPr>
              <a:t> in sub-</a:t>
            </a:r>
            <a:r>
              <a:rPr lang="es-EC" altLang="es-EC" sz="2000" i="1" dirty="0" err="1">
                <a:solidFill>
                  <a:srgbClr val="BFBFBF"/>
                </a:solidFill>
                <a:latin typeface="Inconsolata" charset="0"/>
              </a:rPr>
              <a:t>namespaces</a:t>
            </a:r>
            <a:r>
              <a:rPr lang="es-EC" altLang="es-EC" sz="2000" i="1" dirty="0">
                <a:solidFill>
                  <a:srgbClr val="BFBFBF"/>
                </a:solidFill>
                <a:latin typeface="Inconsolata" charset="0"/>
              </a:rPr>
              <a:t>, </a:t>
            </a:r>
            <a:r>
              <a:rPr lang="es-EC" altLang="es-EC" sz="2000" i="1" dirty="0" err="1">
                <a:solidFill>
                  <a:srgbClr val="BFBFBF"/>
                </a:solidFill>
                <a:latin typeface="Inconsolata" charset="0"/>
              </a:rPr>
              <a:t>such</a:t>
            </a:r>
            <a:r>
              <a:rPr lang="es-EC" altLang="es-EC" sz="2000" i="1" dirty="0">
                <a:solidFill>
                  <a:srgbClr val="BFBFBF"/>
                </a:solidFill>
                <a:latin typeface="Inconsolata" charset="0"/>
              </a:rPr>
              <a:t> as </a:t>
            </a:r>
            <a:r>
              <a:rPr lang="es-EC" altLang="es-EC" sz="2000" i="1" dirty="0" err="1">
                <a:solidFill>
                  <a:srgbClr val="BFBFBF"/>
                </a:solidFill>
                <a:latin typeface="Inconsolata" charset="0"/>
              </a:rPr>
              <a:t>Ti.UI.iOS.NavigationGroup</a:t>
            </a:r>
            <a:r>
              <a:rPr lang="es-EC" altLang="es-EC" sz="2000" i="1" dirty="0">
                <a:solidFill>
                  <a:srgbClr val="BFBFBF"/>
                </a:solidFill>
                <a:latin typeface="Inconsolata" charset="0"/>
              </a:rPr>
              <a:t>:</a:t>
            </a:r>
          </a:p>
          <a:p>
            <a:pPr lvl="1" indent="0" eaLnBrk="1" hangingPunct="1">
              <a:spcBef>
                <a:spcPct val="20000"/>
              </a:spcBef>
              <a:buSzPct val="75000"/>
            </a:pPr>
            <a:r>
              <a:rPr lang="es-EC" altLang="es-EC" sz="2000" dirty="0">
                <a:solidFill>
                  <a:schemeClr val="bg1"/>
                </a:solidFill>
                <a:latin typeface="Inconsolata" charset="0"/>
              </a:rPr>
              <a:t> &lt;</a:t>
            </a:r>
            <a:r>
              <a:rPr lang="es-EC" altLang="es-EC" sz="2000" dirty="0" err="1">
                <a:solidFill>
                  <a:schemeClr val="bg1"/>
                </a:solidFill>
                <a:latin typeface="Inconsolata" charset="0"/>
              </a:rPr>
              <a:t>NavigationGroup</a:t>
            </a:r>
            <a:r>
              <a:rPr lang="es-EC" altLang="es-EC" sz="2000" dirty="0">
                <a:solidFill>
                  <a:schemeClr val="bg1"/>
                </a:solidFill>
                <a:latin typeface="Inconsolata" charset="0"/>
              </a:rPr>
              <a:t> </a:t>
            </a:r>
            <a:r>
              <a:rPr lang="es-EC" altLang="es-EC" sz="2000" dirty="0" err="1">
                <a:solidFill>
                  <a:schemeClr val="bg1"/>
                </a:solidFill>
                <a:latin typeface="Inconsolata" charset="0"/>
              </a:rPr>
              <a:t>platform</a:t>
            </a:r>
            <a:r>
              <a:rPr lang="es-EC" altLang="es-EC" sz="2000" dirty="0">
                <a:solidFill>
                  <a:schemeClr val="bg1"/>
                </a:solidFill>
                <a:latin typeface="Inconsolata" charset="0"/>
              </a:rPr>
              <a:t>="</a:t>
            </a:r>
            <a:r>
              <a:rPr lang="es-EC" altLang="es-EC" sz="2000" dirty="0" err="1">
                <a:solidFill>
                  <a:schemeClr val="bg1"/>
                </a:solidFill>
                <a:latin typeface="Inconsolata" charset="0"/>
              </a:rPr>
              <a:t>ios,mobileweb</a:t>
            </a:r>
            <a:r>
              <a:rPr lang="es-EC" altLang="es-EC" sz="2000" dirty="0">
                <a:solidFill>
                  <a:schemeClr val="bg1"/>
                </a:solidFill>
                <a:latin typeface="Inconsolata" charset="0"/>
              </a:rPr>
              <a:t>"/&gt; </a:t>
            </a:r>
          </a:p>
        </p:txBody>
      </p:sp>
      <p:sp>
        <p:nvSpPr>
          <p:cNvPr id="5" name="Subtitle 2"/>
          <p:cNvSpPr txBox="1">
            <a:spLocks/>
          </p:cNvSpPr>
          <p:nvPr/>
        </p:nvSpPr>
        <p:spPr>
          <a:xfrm>
            <a:off x="576262" y="1087438"/>
            <a:ext cx="4615669"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2"/>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2"/>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2"/>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2"/>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2"/>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n-US" sz="1400" cap="all" dirty="0">
                <a:solidFill>
                  <a:srgbClr val="EFEEED"/>
                </a:solidFill>
                <a:latin typeface="Corbel"/>
                <a:cs typeface="Corbel"/>
              </a:rPr>
              <a:t>Create elements not in the </a:t>
            </a:r>
            <a:r>
              <a:rPr lang="en-US" sz="1400" cap="all" dirty="0" err="1">
                <a:solidFill>
                  <a:srgbClr val="EFEEED"/>
                </a:solidFill>
                <a:latin typeface="Corbel"/>
                <a:cs typeface="Corbel"/>
              </a:rPr>
              <a:t>Ti.UI</a:t>
            </a:r>
            <a:r>
              <a:rPr lang="en-US" sz="1400" cap="all" dirty="0">
                <a:solidFill>
                  <a:srgbClr val="EFEEED"/>
                </a:solidFill>
                <a:latin typeface="Corbel"/>
                <a:cs typeface="Corbel"/>
              </a:rPr>
              <a:t> namespace:</a:t>
            </a:r>
            <a:endParaRPr lang="es-EC" sz="1400" cap="all" dirty="0">
              <a:solidFill>
                <a:srgbClr val="EFEEED"/>
              </a:solidFill>
              <a:latin typeface="Corbel"/>
              <a:cs typeface="Corbe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Style Files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22211" name="Content Placeholder 2"/>
          <p:cNvSpPr txBox="1">
            <a:spLocks/>
          </p:cNvSpPr>
          <p:nvPr/>
        </p:nvSpPr>
        <p:spPr bwMode="auto">
          <a:xfrm>
            <a:off x="3033713" y="1012825"/>
            <a:ext cx="5865812" cy="311150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defRPr/>
            </a:pPr>
            <a:r>
              <a:rPr lang="es-EC" sz="1400" dirty="0" smtClean="0">
                <a:solidFill>
                  <a:schemeClr val="bg1"/>
                </a:solidFill>
                <a:latin typeface="Inconsolata" charset="0"/>
                <a:cs typeface="Inconsolata" charset="0"/>
              </a:rPr>
              <a:t>"</a:t>
            </a:r>
            <a:r>
              <a:rPr lang="es-EC" sz="1400" b="1" dirty="0" smtClean="0">
                <a:solidFill>
                  <a:schemeClr val="bg1"/>
                </a:solidFill>
                <a:latin typeface="Inconsolata" charset="0"/>
                <a:cs typeface="Inconsolata" charset="0"/>
              </a:rPr>
              <a:t>.activeButton</a:t>
            </a:r>
            <a:r>
              <a:rPr lang="es-EC" sz="1400" dirty="0" smtClean="0">
                <a:solidFill>
                  <a:schemeClr val="bg1">
                    <a:lumMod val="85000"/>
                  </a:schemeClr>
                </a:solidFill>
                <a:latin typeface="Inconsolata" charset="0"/>
                <a:cs typeface="Inconsolata" charset="0"/>
              </a:rPr>
              <a:t>": { </a:t>
            </a:r>
          </a:p>
          <a:p>
            <a:pPr eaLnBrk="1" hangingPunct="1">
              <a:defRPr/>
            </a:pPr>
            <a:r>
              <a:rPr lang="es-EC" sz="1400" dirty="0" smtClean="0">
                <a:solidFill>
                  <a:schemeClr val="bg1">
                    <a:lumMod val="85000"/>
                  </a:schemeClr>
                </a:solidFill>
                <a:latin typeface="Inconsolata" charset="0"/>
                <a:cs typeface="Inconsolata" charset="0"/>
              </a:rPr>
              <a:t>     backgroundColor:"blue" </a:t>
            </a:r>
          </a:p>
          <a:p>
            <a:pPr eaLnBrk="1" hangingPunct="1">
              <a:defRPr/>
            </a:pPr>
            <a:r>
              <a:rPr lang="es-EC" sz="1400" dirty="0" smtClean="0">
                <a:solidFill>
                  <a:schemeClr val="bg1">
                    <a:lumMod val="85000"/>
                  </a:schemeClr>
                </a:solidFill>
                <a:latin typeface="Inconsolata" charset="0"/>
                <a:cs typeface="Inconsolata" charset="0"/>
              </a:rPr>
              <a:t>}, </a:t>
            </a:r>
          </a:p>
          <a:p>
            <a:pPr eaLnBrk="1" hangingPunct="1">
              <a:defRPr/>
            </a:pPr>
            <a:r>
              <a:rPr lang="es-EC" sz="1400" dirty="0" smtClean="0">
                <a:solidFill>
                  <a:schemeClr val="bg1"/>
                </a:solidFill>
                <a:latin typeface="Inconsolata" charset="0"/>
                <a:cs typeface="Inconsolata" charset="0"/>
              </a:rPr>
              <a:t>"</a:t>
            </a:r>
            <a:r>
              <a:rPr lang="es-EC" sz="1400" b="1" dirty="0" smtClean="0">
                <a:solidFill>
                  <a:schemeClr val="bg1"/>
                </a:solidFill>
                <a:latin typeface="Inconsolata" charset="0"/>
                <a:cs typeface="Inconsolata" charset="0"/>
              </a:rPr>
              <a:t>Button</a:t>
            </a:r>
            <a:r>
              <a:rPr lang="es-EC" sz="1400" dirty="0" smtClean="0">
                <a:solidFill>
                  <a:schemeClr val="bg1"/>
                </a:solidFill>
                <a:latin typeface="Inconsolata" charset="0"/>
                <a:cs typeface="Inconsolata" charset="0"/>
              </a:rPr>
              <a:t>"</a:t>
            </a:r>
            <a:r>
              <a:rPr lang="es-EC" sz="1400" dirty="0" smtClean="0">
                <a:solidFill>
                  <a:srgbClr val="D9D9D9"/>
                </a:solidFill>
                <a:latin typeface="Inconsolata" charset="0"/>
                <a:cs typeface="Inconsolata" charset="0"/>
              </a:rPr>
              <a:t>: { </a:t>
            </a:r>
          </a:p>
          <a:p>
            <a:pPr eaLnBrk="1" hangingPunct="1">
              <a:defRPr/>
            </a:pPr>
            <a:r>
              <a:rPr lang="es-EC" sz="1400" dirty="0" smtClean="0">
                <a:solidFill>
                  <a:srgbClr val="D9D9D9"/>
                </a:solidFill>
                <a:latin typeface="Inconsolata" charset="0"/>
                <a:cs typeface="Inconsolata" charset="0"/>
              </a:rPr>
              <a:t>     width: </a:t>
            </a:r>
            <a:r>
              <a:rPr lang="es-EC" sz="1400" b="1" dirty="0" smtClean="0">
                <a:solidFill>
                  <a:schemeClr val="bg1"/>
                </a:solidFill>
                <a:latin typeface="Inconsolata" charset="0"/>
                <a:cs typeface="Inconsolata" charset="0"/>
              </a:rPr>
              <a:t>Ti.UI.SIZE</a:t>
            </a:r>
            <a:r>
              <a:rPr lang="es-EC" sz="1400" dirty="0" smtClean="0">
                <a:solidFill>
                  <a:schemeClr val="bg1"/>
                </a:solidFill>
                <a:latin typeface="Inconsolata" charset="0"/>
                <a:cs typeface="Inconsolata" charset="0"/>
              </a:rPr>
              <a:t>, </a:t>
            </a:r>
          </a:p>
          <a:p>
            <a:pPr eaLnBrk="1" hangingPunct="1">
              <a:defRPr/>
            </a:pPr>
            <a:r>
              <a:rPr lang="es-EC" sz="1400" dirty="0" smtClean="0">
                <a:solidFill>
                  <a:schemeClr val="bg1"/>
                </a:solidFill>
                <a:latin typeface="Inconsolata" charset="0"/>
                <a:cs typeface="Inconsolata" charset="0"/>
              </a:rPr>
              <a:t>     </a:t>
            </a:r>
            <a:r>
              <a:rPr lang="es-EC" sz="1400" dirty="0" smtClean="0">
                <a:solidFill>
                  <a:srgbClr val="D9D9D9"/>
                </a:solidFill>
                <a:latin typeface="Inconsolata" charset="0"/>
                <a:cs typeface="Inconsolata" charset="0"/>
              </a:rPr>
              <a:t>height: Ti.UI.SIZE, </a:t>
            </a:r>
          </a:p>
          <a:p>
            <a:pPr eaLnBrk="1" hangingPunct="1">
              <a:defRPr/>
            </a:pPr>
            <a:r>
              <a:rPr lang="es-EC" sz="1400" dirty="0" smtClean="0">
                <a:solidFill>
                  <a:srgbClr val="D9D9D9"/>
                </a:solidFill>
                <a:latin typeface="Inconsolata" charset="0"/>
                <a:cs typeface="Inconsolata" charset="0"/>
              </a:rPr>
              <a:t>     color: "#000" </a:t>
            </a:r>
          </a:p>
          <a:p>
            <a:pPr eaLnBrk="1" hangingPunct="1">
              <a:defRPr/>
            </a:pPr>
            <a:r>
              <a:rPr lang="es-EC" sz="1400" dirty="0" smtClean="0">
                <a:solidFill>
                  <a:schemeClr val="bg1"/>
                </a:solidFill>
                <a:latin typeface="Inconsolata" charset="0"/>
                <a:cs typeface="Inconsolata" charset="0"/>
              </a:rPr>
              <a:t>},</a:t>
            </a:r>
          </a:p>
          <a:p>
            <a:pPr eaLnBrk="1" hangingPunct="1">
              <a:defRPr/>
            </a:pPr>
            <a:r>
              <a:rPr lang="es-EC" sz="1400" dirty="0" smtClean="0">
                <a:solidFill>
                  <a:schemeClr val="bg1"/>
                </a:solidFill>
                <a:latin typeface="Inconsolata" charset="0"/>
                <a:cs typeface="Inconsolata" charset="0"/>
              </a:rPr>
              <a:t>"</a:t>
            </a:r>
            <a:r>
              <a:rPr lang="es-EC" sz="1400" b="1" dirty="0" smtClean="0">
                <a:solidFill>
                  <a:schemeClr val="bg1"/>
                </a:solidFill>
                <a:latin typeface="Inconsolata" charset="0"/>
                <a:cs typeface="Inconsolata" charset="0"/>
              </a:rPr>
              <a:t>#iosBtn</a:t>
            </a:r>
            <a:r>
              <a:rPr lang="es-EC" sz="1400" dirty="0" smtClean="0">
                <a:solidFill>
                  <a:schemeClr val="bg1"/>
                </a:solidFill>
                <a:latin typeface="Inconsolata" charset="0"/>
                <a:cs typeface="Inconsolata" charset="0"/>
              </a:rPr>
              <a:t>": { </a:t>
            </a:r>
          </a:p>
          <a:p>
            <a:pPr eaLnBrk="1" hangingPunct="1">
              <a:defRPr/>
            </a:pPr>
            <a:r>
              <a:rPr lang="es-EC" sz="1400" dirty="0" smtClean="0">
                <a:solidFill>
                  <a:schemeClr val="bg1"/>
                </a:solidFill>
                <a:latin typeface="Inconsolata" charset="0"/>
                <a:cs typeface="Inconsolata" charset="0"/>
              </a:rPr>
              <a:t>     </a:t>
            </a:r>
            <a:r>
              <a:rPr lang="es-EC" sz="1400" dirty="0" smtClean="0">
                <a:solidFill>
                  <a:srgbClr val="D9D9D9"/>
                </a:solidFill>
                <a:latin typeface="Inconsolata" charset="0"/>
                <a:cs typeface="Inconsolata" charset="0"/>
              </a:rPr>
              <a:t>color: "#999", </a:t>
            </a:r>
          </a:p>
          <a:p>
            <a:pPr eaLnBrk="1" hangingPunct="1">
              <a:defRPr/>
            </a:pPr>
            <a:r>
              <a:rPr lang="es-EC" sz="1400" dirty="0" smtClean="0">
                <a:solidFill>
                  <a:srgbClr val="D9D9D9"/>
                </a:solidFill>
                <a:latin typeface="Inconsolata" charset="0"/>
                <a:cs typeface="Inconsolata" charset="0"/>
              </a:rPr>
              <a:t>     systemButton</a:t>
            </a:r>
            <a:r>
              <a:rPr lang="es-EC" sz="1400" dirty="0" smtClean="0">
                <a:solidFill>
                  <a:schemeClr val="bg1"/>
                </a:solidFill>
                <a:latin typeface="Inconsolata" charset="0"/>
                <a:cs typeface="Inconsolata" charset="0"/>
              </a:rPr>
              <a:t>: </a:t>
            </a:r>
            <a:r>
              <a:rPr lang="es-EC" sz="1400" b="1" dirty="0" smtClean="0">
                <a:solidFill>
                  <a:schemeClr val="bg1"/>
                </a:solidFill>
                <a:latin typeface="Inconsolata" charset="0"/>
                <a:cs typeface="Inconsolata" charset="0"/>
              </a:rPr>
              <a:t>Titanium.UI.iPhone.SystemButton.DISCLOSURE</a:t>
            </a:r>
            <a:r>
              <a:rPr lang="es-EC" sz="1400" dirty="0" smtClean="0">
                <a:solidFill>
                  <a:schemeClr val="bg1"/>
                </a:solidFill>
                <a:latin typeface="Inconsolata" charset="0"/>
                <a:cs typeface="Inconsolata" charset="0"/>
              </a:rPr>
              <a:t>, </a:t>
            </a:r>
          </a:p>
          <a:p>
            <a:pPr eaLnBrk="1" hangingPunct="1">
              <a:defRPr/>
            </a:pPr>
            <a:r>
              <a:rPr lang="es-EC" sz="1400" dirty="0" smtClean="0">
                <a:solidFill>
                  <a:schemeClr val="bg1"/>
                </a:solidFill>
                <a:latin typeface="Inconsolata" charset="0"/>
                <a:cs typeface="Inconsolata" charset="0"/>
              </a:rPr>
              <a:t>     </a:t>
            </a:r>
            <a:r>
              <a:rPr lang="es-EC" sz="1400" dirty="0" smtClean="0">
                <a:solidFill>
                  <a:srgbClr val="D9D9D9"/>
                </a:solidFill>
                <a:latin typeface="Inconsolata" charset="0"/>
                <a:cs typeface="Inconsolata" charset="0"/>
              </a:rPr>
              <a:t>title</a:t>
            </a:r>
            <a:r>
              <a:rPr lang="es-EC" sz="1400" dirty="0" smtClean="0">
                <a:solidFill>
                  <a:schemeClr val="bg1"/>
                </a:solidFill>
                <a:latin typeface="Inconsolata" charset="0"/>
                <a:cs typeface="Inconsolata" charset="0"/>
              </a:rPr>
              <a:t>: </a:t>
            </a:r>
            <a:r>
              <a:rPr lang="es-EC" sz="1400" b="1" dirty="0" smtClean="0">
                <a:solidFill>
                  <a:schemeClr val="bg1"/>
                </a:solidFill>
                <a:latin typeface="Inconsolata" charset="0"/>
                <a:cs typeface="Inconsolata" charset="0"/>
              </a:rPr>
              <a:t>L('iosbutton')</a:t>
            </a:r>
            <a:r>
              <a:rPr lang="es-EC" sz="1400" dirty="0" smtClean="0">
                <a:solidFill>
                  <a:schemeClr val="bg1"/>
                </a:solidFill>
                <a:latin typeface="Inconsolata" charset="0"/>
                <a:cs typeface="Inconsolata" charset="0"/>
              </a:rPr>
              <a:t>, </a:t>
            </a:r>
          </a:p>
          <a:p>
            <a:pPr eaLnBrk="1" hangingPunct="1">
              <a:defRPr/>
            </a:pPr>
            <a:r>
              <a:rPr lang="es-EC" sz="1400" dirty="0" smtClean="0">
                <a:solidFill>
                  <a:schemeClr val="bg1"/>
                </a:solidFill>
                <a:latin typeface="Inconsolata" charset="0"/>
                <a:cs typeface="Inconsolata" charset="0"/>
              </a:rPr>
              <a:t>     </a:t>
            </a:r>
            <a:r>
              <a:rPr lang="es-EC" sz="1400" dirty="0" smtClean="0">
                <a:solidFill>
                  <a:srgbClr val="D9D9D9"/>
                </a:solidFill>
                <a:latin typeface="Inconsolata" charset="0"/>
                <a:cs typeface="Inconsolata" charset="0"/>
              </a:rPr>
              <a:t>left</a:t>
            </a:r>
            <a:r>
              <a:rPr lang="es-EC" sz="1400" dirty="0" smtClean="0">
                <a:solidFill>
                  <a:schemeClr val="bg1"/>
                </a:solidFill>
                <a:latin typeface="Inconsolata" charset="0"/>
                <a:cs typeface="Inconsolata" charset="0"/>
              </a:rPr>
              <a:t>: </a:t>
            </a:r>
            <a:r>
              <a:rPr lang="es-EC" sz="1400" b="1" dirty="0" smtClean="0">
                <a:solidFill>
                  <a:schemeClr val="bg1"/>
                </a:solidFill>
                <a:latin typeface="Inconsolata" charset="0"/>
                <a:cs typeface="Inconsolata" charset="0"/>
              </a:rPr>
              <a:t>Alloy.Globals.computedWidth </a:t>
            </a:r>
          </a:p>
          <a:p>
            <a:pPr eaLnBrk="1" hangingPunct="1">
              <a:defRPr/>
            </a:pPr>
            <a:r>
              <a:rPr lang="es-EC" sz="1400" dirty="0" smtClean="0">
                <a:solidFill>
                  <a:schemeClr val="bg1"/>
                </a:solidFill>
                <a:latin typeface="Inconsolata" charset="0"/>
                <a:cs typeface="Inconsolata" charset="0"/>
              </a:rPr>
              <a:t>} </a:t>
            </a:r>
          </a:p>
        </p:txBody>
      </p:sp>
      <p:sp>
        <p:nvSpPr>
          <p:cNvPr id="231428" name="4 CuadroTexto"/>
          <p:cNvSpPr txBox="1">
            <a:spLocks noChangeArrowheads="1"/>
          </p:cNvSpPr>
          <p:nvPr/>
        </p:nvSpPr>
        <p:spPr bwMode="auto">
          <a:xfrm>
            <a:off x="0" y="908050"/>
            <a:ext cx="27527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Component, class, and ID</a:t>
            </a:r>
          </a:p>
          <a:p>
            <a:pPr eaLnBrk="1" hangingPunct="1">
              <a:buFont typeface="Arial" pitchFamily="34" charset="0"/>
              <a:buChar char="•"/>
            </a:pPr>
            <a:r>
              <a:rPr lang="en-US" altLang="es-EC" sz="1400">
                <a:solidFill>
                  <a:schemeClr val="bg1"/>
                </a:solidFill>
                <a:latin typeface="Inconsolata" charset="0"/>
              </a:rPr>
              <a:t>Global app.tss</a:t>
            </a:r>
          </a:p>
          <a:p>
            <a:pPr eaLnBrk="1" hangingPunct="1">
              <a:buFont typeface="Arial" pitchFamily="34" charset="0"/>
              <a:buChar char="•"/>
            </a:pPr>
            <a:r>
              <a:rPr lang="en-US" altLang="es-EC" sz="1400">
                <a:solidFill>
                  <a:schemeClr val="bg1"/>
                </a:solidFill>
                <a:latin typeface="Inconsolata" charset="0"/>
              </a:rPr>
              <a:t>Constants</a:t>
            </a:r>
          </a:p>
          <a:p>
            <a:pPr eaLnBrk="1" hangingPunct="1">
              <a:buFont typeface="Arial" pitchFamily="34" charset="0"/>
              <a:buChar char="•"/>
            </a:pPr>
            <a:r>
              <a:rPr lang="en-US" altLang="es-EC" sz="1400">
                <a:solidFill>
                  <a:schemeClr val="bg1"/>
                </a:solidFill>
                <a:latin typeface="Inconsolata" charset="0"/>
              </a:rPr>
              <a:t>i18n functions</a:t>
            </a:r>
          </a:p>
          <a:p>
            <a:pPr eaLnBrk="1" hangingPunct="1">
              <a:buFont typeface="Arial" pitchFamily="34" charset="0"/>
              <a:buChar char="•"/>
            </a:pPr>
            <a:r>
              <a:rPr lang="en-US" altLang="es-EC" sz="1400">
                <a:solidFill>
                  <a:schemeClr val="bg1"/>
                </a:solidFill>
                <a:latin typeface="Inconsolata" charset="0"/>
              </a:rPr>
              <a:t>Alloy globals</a:t>
            </a:r>
            <a:endParaRPr lang="es-EC"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Styles</a:t>
            </a:r>
            <a:r>
              <a:rPr lang="es-EC" cap="small" dirty="0">
                <a:ea typeface="ＭＳ Ｐゴシック" charset="0"/>
              </a:rPr>
              <a:t> </a:t>
            </a:r>
            <a:r>
              <a:rPr lang="es-EC" cap="small" dirty="0" err="1">
                <a:ea typeface="ＭＳ Ｐゴシック" charset="0"/>
              </a:rPr>
              <a:t>Generation</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23235" name="Content Placeholder 2"/>
          <p:cNvSpPr txBox="1">
            <a:spLocks/>
          </p:cNvSpPr>
          <p:nvPr/>
        </p:nvSpPr>
        <p:spPr bwMode="auto">
          <a:xfrm>
            <a:off x="407988" y="1707365"/>
            <a:ext cx="8328025"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Corbel" pitchFamily="34" charset="0"/>
                <a:ea typeface="MS PGothic" pitchFamily="34" charset="-128"/>
              </a:defRPr>
            </a:lvl1pPr>
            <a:lvl2pPr marL="265113"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lvl="1" indent="0" eaLnBrk="1" hangingPunct="1">
              <a:spcBef>
                <a:spcPct val="20000"/>
              </a:spcBef>
              <a:buSzPct val="75000"/>
            </a:pPr>
            <a:r>
              <a:rPr lang="en-US" altLang="es-EC" sz="2000" i="1" dirty="0" smtClean="0">
                <a:solidFill>
                  <a:srgbClr val="BFBFBF"/>
                </a:solidFill>
                <a:latin typeface="Inconsolata" charset="0"/>
              </a:rPr>
              <a:t>// </a:t>
            </a:r>
            <a:r>
              <a:rPr lang="en-US" altLang="es-EC" sz="2000" i="1" dirty="0">
                <a:solidFill>
                  <a:srgbClr val="BFBFBF"/>
                </a:solidFill>
                <a:latin typeface="Inconsolata" charset="0"/>
              </a:rPr>
              <a:t>at a command prompt/terminal: </a:t>
            </a:r>
          </a:p>
          <a:p>
            <a:pPr lvl="1" indent="0" eaLnBrk="1" hangingPunct="1">
              <a:spcBef>
                <a:spcPct val="20000"/>
              </a:spcBef>
              <a:buSzPct val="75000"/>
            </a:pPr>
            <a:r>
              <a:rPr lang="en-US" altLang="es-EC" sz="2000" dirty="0">
                <a:solidFill>
                  <a:schemeClr val="bg1"/>
                </a:solidFill>
                <a:latin typeface="Inconsolata" charset="0"/>
              </a:rPr>
              <a:t>alloy generate style </a:t>
            </a:r>
            <a:r>
              <a:rPr lang="en-US" altLang="es-EC" sz="2000" dirty="0" err="1">
                <a:solidFill>
                  <a:schemeClr val="bg1"/>
                </a:solidFill>
                <a:latin typeface="Inconsolata" charset="0"/>
              </a:rPr>
              <a:t>controller_name</a:t>
            </a:r>
            <a:r>
              <a:rPr lang="en-US" altLang="es-EC" sz="2000" dirty="0">
                <a:solidFill>
                  <a:schemeClr val="bg1"/>
                </a:solidFill>
                <a:latin typeface="Inconsolata" charset="0"/>
              </a:rPr>
              <a:t> </a:t>
            </a:r>
          </a:p>
          <a:p>
            <a:pPr lvl="1" indent="0" eaLnBrk="1" hangingPunct="1">
              <a:spcBef>
                <a:spcPct val="20000"/>
              </a:spcBef>
              <a:buSzPct val="75000"/>
            </a:pPr>
            <a:endParaRPr lang="en-US" altLang="es-EC" sz="2000" dirty="0">
              <a:solidFill>
                <a:schemeClr val="bg1"/>
              </a:solidFill>
              <a:latin typeface="Inconsolata" charset="0"/>
            </a:endParaRPr>
          </a:p>
          <a:p>
            <a:pPr lvl="1" indent="0" eaLnBrk="1" hangingPunct="1">
              <a:spcBef>
                <a:spcPct val="20000"/>
              </a:spcBef>
              <a:buSzPct val="75000"/>
            </a:pPr>
            <a:r>
              <a:rPr lang="en-US" altLang="es-EC" sz="2000" i="1" dirty="0">
                <a:solidFill>
                  <a:srgbClr val="BFBFBF"/>
                </a:solidFill>
                <a:latin typeface="Inconsolata" charset="0"/>
              </a:rPr>
              <a:t>// generate TSS for all controllers </a:t>
            </a:r>
          </a:p>
          <a:p>
            <a:pPr lvl="1" indent="0" eaLnBrk="1" hangingPunct="1">
              <a:spcBef>
                <a:spcPct val="20000"/>
              </a:spcBef>
              <a:buSzPct val="75000"/>
            </a:pPr>
            <a:r>
              <a:rPr lang="en-US" altLang="es-EC" sz="2000" dirty="0">
                <a:solidFill>
                  <a:schemeClr val="bg1"/>
                </a:solidFill>
                <a:latin typeface="Inconsolata" charset="0"/>
              </a:rPr>
              <a:t>alloy generate style --all </a:t>
            </a:r>
            <a:endParaRPr lang="es-EC" altLang="es-EC" sz="2000" dirty="0">
              <a:solidFill>
                <a:schemeClr val="bg1"/>
              </a:solidFill>
              <a:latin typeface="Inconsolata" charset="0"/>
            </a:endParaRPr>
          </a:p>
        </p:txBody>
      </p:sp>
      <p:sp>
        <p:nvSpPr>
          <p:cNvPr id="5" name="Subtitle 2"/>
          <p:cNvSpPr txBox="1">
            <a:spLocks/>
          </p:cNvSpPr>
          <p:nvPr/>
        </p:nvSpPr>
        <p:spPr>
          <a:xfrm>
            <a:off x="495300" y="931863"/>
            <a:ext cx="4686300"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2"/>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2"/>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2"/>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2"/>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2"/>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n-US" sz="1400" cap="all" dirty="0">
                <a:solidFill>
                  <a:srgbClr val="EFEEED"/>
                </a:solidFill>
                <a:latin typeface="Corbel"/>
                <a:cs typeface="Corbel"/>
              </a:rPr>
              <a:t>Create or update the TSS for a controller</a:t>
            </a:r>
            <a:endParaRPr lang="es-EC" sz="1400" cap="all" dirty="0">
              <a:solidFill>
                <a:srgbClr val="EFEEED"/>
              </a:solidFill>
              <a:latin typeface="Corbel"/>
              <a:cs typeface="Corbe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Dynamic</a:t>
            </a:r>
            <a:r>
              <a:rPr lang="es-EC" cap="small" dirty="0">
                <a:ea typeface="ＭＳ Ｐゴシック" charset="0"/>
              </a:rPr>
              <a:t> </a:t>
            </a:r>
            <a:r>
              <a:rPr lang="es-EC" cap="small" dirty="0" err="1">
                <a:ea typeface="ＭＳ Ｐゴシック" charset="0"/>
              </a:rPr>
              <a:t>Styling</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33475" name="Content Placeholder 2"/>
          <p:cNvSpPr txBox="1">
            <a:spLocks/>
          </p:cNvSpPr>
          <p:nvPr/>
        </p:nvSpPr>
        <p:spPr bwMode="auto">
          <a:xfrm>
            <a:off x="3948113" y="1308100"/>
            <a:ext cx="3854450" cy="25558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i="1">
                <a:solidFill>
                  <a:srgbClr val="BFBFBF"/>
                </a:solidFill>
                <a:latin typeface="Inconsolata" charset="0"/>
              </a:rPr>
              <a:t>// for individual component</a:t>
            </a:r>
          </a:p>
          <a:p>
            <a:pPr eaLnBrk="1" hangingPunct="1"/>
            <a:r>
              <a:rPr lang="es-EC" altLang="es-EC">
                <a:solidFill>
                  <a:schemeClr val="bg1"/>
                </a:solidFill>
                <a:latin typeface="Inconsolata" charset="0"/>
              </a:rPr>
              <a:t>&lt;View autoStyle="true"&gt; </a:t>
            </a:r>
          </a:p>
          <a:p>
            <a:pPr eaLnBrk="1" hangingPunct="1"/>
            <a:endParaRPr lang="es-EC" altLang="es-EC">
              <a:solidFill>
                <a:schemeClr val="bg1"/>
              </a:solidFill>
              <a:latin typeface="Inconsolata" charset="0"/>
            </a:endParaRPr>
          </a:p>
          <a:p>
            <a:pPr eaLnBrk="1" hangingPunct="1"/>
            <a:r>
              <a:rPr lang="es-EC" altLang="es-EC" i="1">
                <a:solidFill>
                  <a:srgbClr val="BFBFBF"/>
                </a:solidFill>
                <a:latin typeface="Inconsolata" charset="0"/>
              </a:rPr>
              <a:t>// for all components in controller </a:t>
            </a:r>
          </a:p>
          <a:p>
            <a:pPr eaLnBrk="1" hangingPunct="1"/>
            <a:r>
              <a:rPr lang="es-EC" altLang="es-EC">
                <a:solidFill>
                  <a:schemeClr val="bg1"/>
                </a:solidFill>
                <a:latin typeface="Inconsolata" charset="0"/>
              </a:rPr>
              <a:t>&lt;Alloy autoStyle="true"&gt; </a:t>
            </a:r>
          </a:p>
          <a:p>
            <a:pPr eaLnBrk="1" hangingPunct="1"/>
            <a:endParaRPr lang="es-EC" altLang="es-EC">
              <a:solidFill>
                <a:schemeClr val="bg1"/>
              </a:solidFill>
              <a:latin typeface="Inconsolata" charset="0"/>
            </a:endParaRPr>
          </a:p>
          <a:p>
            <a:pPr eaLnBrk="1" hangingPunct="1"/>
            <a:r>
              <a:rPr lang="es-EC" altLang="es-EC" i="1">
                <a:solidFill>
                  <a:srgbClr val="BFBFBF"/>
                </a:solidFill>
                <a:latin typeface="Inconsolata" charset="0"/>
              </a:rPr>
              <a:t>// for whole project, set in config.json </a:t>
            </a:r>
          </a:p>
          <a:p>
            <a:pPr eaLnBrk="1" hangingPunct="1"/>
            <a:r>
              <a:rPr lang="es-EC" altLang="es-EC">
                <a:solidFill>
                  <a:schemeClr val="bg1"/>
                </a:solidFill>
                <a:latin typeface="Inconsolata" charset="0"/>
              </a:rPr>
              <a:t>{ </a:t>
            </a:r>
          </a:p>
          <a:p>
            <a:pPr eaLnBrk="1" hangingPunct="1"/>
            <a:r>
              <a:rPr lang="es-EC" altLang="es-EC">
                <a:solidFill>
                  <a:schemeClr val="bg1"/>
                </a:solidFill>
                <a:latin typeface="Inconsolata" charset="0"/>
              </a:rPr>
              <a:t>       "autoStyle": false </a:t>
            </a:r>
          </a:p>
          <a:p>
            <a:pPr eaLnBrk="1" hangingPunct="1"/>
            <a:r>
              <a:rPr lang="es-EC" altLang="es-EC">
                <a:solidFill>
                  <a:schemeClr val="bg1"/>
                </a:solidFill>
                <a:latin typeface="Inconsolata" charset="0"/>
              </a:rPr>
              <a:t>} </a:t>
            </a:r>
          </a:p>
        </p:txBody>
      </p:sp>
      <p:sp>
        <p:nvSpPr>
          <p:cNvPr id="197636" name="4 CuadroTexto"/>
          <p:cNvSpPr txBox="1">
            <a:spLocks noChangeArrowheads="1"/>
          </p:cNvSpPr>
          <p:nvPr/>
        </p:nvSpPr>
        <p:spPr bwMode="auto">
          <a:xfrm>
            <a:off x="0" y="1308100"/>
            <a:ext cx="38306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Add/remove classes to components</a:t>
            </a:r>
          </a:p>
          <a:p>
            <a:pPr eaLnBrk="1" hangingPunct="1">
              <a:buFont typeface="Arial" pitchFamily="34" charset="0"/>
              <a:buChar char="•"/>
            </a:pPr>
            <a:r>
              <a:rPr lang="en-US" altLang="es-EC" sz="1400">
                <a:solidFill>
                  <a:schemeClr val="bg1"/>
                </a:solidFill>
                <a:latin typeface="Inconsolata" charset="0"/>
              </a:rPr>
              <a:t>Create style objects at run-time</a:t>
            </a:r>
          </a:p>
          <a:p>
            <a:pPr eaLnBrk="1" hangingPunct="1">
              <a:buFont typeface="Arial" pitchFamily="34" charset="0"/>
              <a:buChar char="•"/>
            </a:pPr>
            <a:r>
              <a:rPr lang="en-US" altLang="es-EC" sz="1400">
                <a:solidFill>
                  <a:schemeClr val="bg1"/>
                </a:solidFill>
                <a:latin typeface="Inconsolata" charset="0"/>
              </a:rPr>
              <a:t>Dynamic styling is not enabled </a:t>
            </a:r>
            <a:r>
              <a:rPr lang="en-US" altLang="es-EC" sz="1400">
                <a:solidFill>
                  <a:srgbClr val="F2F2F2"/>
                </a:solidFill>
              </a:rPr>
              <a:t>by default</a:t>
            </a:r>
          </a:p>
          <a:p>
            <a:pPr eaLnBrk="1" hangingPunct="1">
              <a:buFont typeface="Arial" pitchFamily="34" charset="0"/>
              <a:buChar char="•"/>
            </a:pPr>
            <a:r>
              <a:rPr lang="en-US" altLang="es-EC" sz="1400">
                <a:solidFill>
                  <a:schemeClr val="bg1"/>
                </a:solidFill>
                <a:latin typeface="Inconsolata" charset="0"/>
              </a:rPr>
              <a:t>Enable with autoStyle property</a:t>
            </a:r>
            <a:endParaRPr lang="es-EC"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Dynamic</a:t>
            </a:r>
            <a:r>
              <a:rPr lang="es-EC" cap="small" dirty="0">
                <a:ea typeface="ＭＳ Ｐゴシック" charset="0"/>
              </a:rPr>
              <a:t> </a:t>
            </a:r>
            <a:r>
              <a:rPr lang="es-EC" cap="small" dirty="0" err="1">
                <a:ea typeface="ＭＳ Ｐゴシック" charset="0"/>
              </a:rPr>
              <a:t>Styles</a:t>
            </a:r>
            <a:r>
              <a:rPr lang="es-EC" cap="small" dirty="0">
                <a:ea typeface="ＭＳ Ｐゴシック" charset="0"/>
              </a:rPr>
              <a:t> - </a:t>
            </a:r>
            <a:r>
              <a:rPr lang="es-EC" cap="small" dirty="0" err="1">
                <a:ea typeface="ＭＳ Ｐゴシック" charset="0"/>
              </a:rPr>
              <a:t>Add</a:t>
            </a:r>
            <a:r>
              <a:rPr lang="es-EC" cap="small" dirty="0">
                <a:ea typeface="ＭＳ Ｐゴシック" charset="0"/>
              </a:rPr>
              <a:t>/</a:t>
            </a:r>
            <a:r>
              <a:rPr lang="es-EC" cap="small" dirty="0" err="1">
                <a:ea typeface="ＭＳ Ｐゴシック" charset="0"/>
              </a:rPr>
              <a:t>remove</a:t>
            </a:r>
            <a:r>
              <a:rPr lang="es-EC" cap="small" dirty="0">
                <a:ea typeface="ＭＳ Ｐゴシック" charset="0"/>
              </a:rPr>
              <a:t> </a:t>
            </a:r>
            <a:r>
              <a:rPr lang="es-EC" cap="small" dirty="0" err="1">
                <a:ea typeface="ＭＳ Ｐゴシック" charset="0"/>
              </a:rPr>
              <a:t>Classes</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34499" name="Content Placeholder 2"/>
          <p:cNvSpPr txBox="1">
            <a:spLocks/>
          </p:cNvSpPr>
          <p:nvPr/>
        </p:nvSpPr>
        <p:spPr bwMode="auto">
          <a:xfrm>
            <a:off x="407988" y="1087438"/>
            <a:ext cx="8328025"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i="1">
                <a:solidFill>
                  <a:srgbClr val="BFBFBF"/>
                </a:solidFill>
                <a:latin typeface="Inconsolata" charset="0"/>
              </a:rPr>
              <a:t>// $.button is a Ti.UI.Button in this controller </a:t>
            </a:r>
          </a:p>
          <a:p>
            <a:pPr eaLnBrk="1" hangingPunct="1">
              <a:spcBef>
                <a:spcPct val="20000"/>
              </a:spcBef>
              <a:buSzPct val="75000"/>
            </a:pPr>
            <a:endParaRPr lang="en-US" altLang="es-EC">
              <a:solidFill>
                <a:schemeClr val="bg1"/>
              </a:solidFill>
              <a:latin typeface="Inconsolata" charset="0"/>
            </a:endParaRPr>
          </a:p>
          <a:p>
            <a:pPr eaLnBrk="1" hangingPunct="1">
              <a:spcBef>
                <a:spcPct val="20000"/>
              </a:spcBef>
              <a:buSzPct val="75000"/>
            </a:pPr>
            <a:r>
              <a:rPr lang="en-US" altLang="es-EC" i="1">
                <a:solidFill>
                  <a:srgbClr val="BFBFBF"/>
                </a:solidFill>
                <a:latin typeface="Inconsolata" charset="0"/>
              </a:rPr>
              <a:t>// now add classes to the button </a:t>
            </a:r>
          </a:p>
          <a:p>
            <a:pPr eaLnBrk="1" hangingPunct="1">
              <a:spcBef>
                <a:spcPct val="20000"/>
              </a:spcBef>
              <a:buSzPct val="75000"/>
            </a:pPr>
            <a:r>
              <a:rPr lang="en-US" altLang="es-EC">
                <a:solidFill>
                  <a:schemeClr val="bg1"/>
                </a:solidFill>
                <a:latin typeface="Inconsolata" charset="0"/>
              </a:rPr>
              <a:t>$.addClass($.button, 'my_TSS_class another_class some_other_class'); </a:t>
            </a:r>
          </a:p>
          <a:p>
            <a:pPr eaLnBrk="1" hangingPunct="1">
              <a:spcBef>
                <a:spcPct val="20000"/>
              </a:spcBef>
              <a:buSzPct val="75000"/>
            </a:pPr>
            <a:endParaRPr lang="en-US" altLang="es-EC">
              <a:solidFill>
                <a:schemeClr val="bg1"/>
              </a:solidFill>
              <a:latin typeface="Inconsolata" charset="0"/>
            </a:endParaRPr>
          </a:p>
          <a:p>
            <a:pPr eaLnBrk="1" hangingPunct="1">
              <a:spcBef>
                <a:spcPct val="20000"/>
              </a:spcBef>
              <a:buSzPct val="75000"/>
            </a:pPr>
            <a:r>
              <a:rPr lang="en-US" altLang="es-EC" i="1">
                <a:solidFill>
                  <a:srgbClr val="BFBFBF"/>
                </a:solidFill>
                <a:latin typeface="Inconsolata" charset="0"/>
              </a:rPr>
              <a:t>// remove a class </a:t>
            </a:r>
          </a:p>
          <a:p>
            <a:pPr eaLnBrk="1" hangingPunct="1">
              <a:spcBef>
                <a:spcPct val="20000"/>
              </a:spcBef>
              <a:buSzPct val="75000"/>
            </a:pPr>
            <a:r>
              <a:rPr lang="en-US" altLang="es-EC">
                <a:solidFill>
                  <a:schemeClr val="bg1"/>
                </a:solidFill>
                <a:latin typeface="Inconsolata" charset="0"/>
              </a:rPr>
              <a:t>$.removeClass($.button, 'some_other_class'); </a:t>
            </a:r>
          </a:p>
          <a:p>
            <a:pPr eaLnBrk="1" hangingPunct="1">
              <a:spcBef>
                <a:spcPct val="20000"/>
              </a:spcBef>
              <a:buSzPct val="75000"/>
            </a:pPr>
            <a:endParaRPr lang="en-US" altLang="es-EC">
              <a:solidFill>
                <a:schemeClr val="bg1"/>
              </a:solidFill>
              <a:latin typeface="Inconsolata" charset="0"/>
            </a:endParaRPr>
          </a:p>
          <a:p>
            <a:pPr eaLnBrk="1" hangingPunct="1">
              <a:spcBef>
                <a:spcPct val="20000"/>
              </a:spcBef>
              <a:buSzPct val="75000"/>
            </a:pPr>
            <a:r>
              <a:rPr lang="en-US" altLang="es-EC" i="1">
                <a:solidFill>
                  <a:srgbClr val="BFBFBF"/>
                </a:solidFill>
                <a:latin typeface="Inconsolata" charset="0"/>
              </a:rPr>
              <a:t>// reset styles, then apply a class </a:t>
            </a:r>
          </a:p>
          <a:p>
            <a:pPr eaLnBrk="1" hangingPunct="1">
              <a:spcBef>
                <a:spcPct val="20000"/>
              </a:spcBef>
              <a:buSzPct val="75000"/>
            </a:pPr>
            <a:r>
              <a:rPr lang="en-US" altLang="es-EC">
                <a:solidFill>
                  <a:schemeClr val="bg1"/>
                </a:solidFill>
                <a:latin typeface="Inconsolata" charset="0"/>
              </a:rPr>
              <a:t>$.resetClass($.button, 'my_TSS_class'); </a:t>
            </a:r>
          </a:p>
          <a:p>
            <a:pPr eaLnBrk="1" hangingPunct="1">
              <a:spcBef>
                <a:spcPct val="20000"/>
              </a:spcBef>
              <a:buSzPct val="75000"/>
            </a:pPr>
            <a:endParaRPr lang="en-US" altLang="es-EC">
              <a:solidFill>
                <a:schemeClr val="bg1"/>
              </a:solidFill>
              <a:latin typeface="Inconsolata" charset="0"/>
            </a:endParaRPr>
          </a:p>
          <a:p>
            <a:pPr eaLnBrk="1" hangingPunct="1">
              <a:spcBef>
                <a:spcPct val="20000"/>
              </a:spcBef>
              <a:buSzPct val="75000"/>
            </a:pPr>
            <a:r>
              <a:rPr lang="en-US" altLang="es-EC">
                <a:solidFill>
                  <a:schemeClr val="bg1"/>
                </a:solidFill>
                <a:latin typeface="Inconsolata" charset="0"/>
              </a:rPr>
              <a:t>myWindow.getView().open(); </a:t>
            </a:r>
            <a:endParaRPr lang="es-EC" altLang="es-EC">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n-US" cap="small" dirty="0">
                <a:ea typeface="ＭＳ Ｐゴシック" charset="0"/>
              </a:rPr>
              <a:t>Dynamic Styles - Create a Style object</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35523" name="Content Placeholder 2"/>
          <p:cNvSpPr txBox="1">
            <a:spLocks/>
          </p:cNvSpPr>
          <p:nvPr/>
        </p:nvSpPr>
        <p:spPr bwMode="auto">
          <a:xfrm>
            <a:off x="407988" y="1087438"/>
            <a:ext cx="8328025"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2400" i="1">
                <a:solidFill>
                  <a:srgbClr val="BFBFBF"/>
                </a:solidFill>
                <a:latin typeface="Inconsolata" charset="0"/>
              </a:rPr>
              <a:t/>
            </a:r>
            <a:br>
              <a:rPr lang="es-EC" altLang="es-EC" sz="2400" i="1">
                <a:solidFill>
                  <a:srgbClr val="BFBFBF"/>
                </a:solidFill>
                <a:latin typeface="Inconsolata" charset="0"/>
              </a:rPr>
            </a:br>
            <a:r>
              <a:rPr lang="es-EC" altLang="es-EC" sz="2400" i="1">
                <a:solidFill>
                  <a:srgbClr val="BFBFBF"/>
                </a:solidFill>
                <a:latin typeface="Inconsolata" charset="0"/>
              </a:rPr>
              <a:t>// $.button is a Ti.UI.Button in this controller </a:t>
            </a:r>
          </a:p>
          <a:p>
            <a:pPr eaLnBrk="1" hangingPunct="1">
              <a:spcBef>
                <a:spcPct val="20000"/>
              </a:spcBef>
              <a:buSzPct val="75000"/>
            </a:pPr>
            <a:r>
              <a:rPr lang="es-EC" altLang="es-EC" sz="2400">
                <a:solidFill>
                  <a:schemeClr val="bg1"/>
                </a:solidFill>
                <a:latin typeface="Inconsolata" charset="0"/>
              </a:rPr>
              <a:t>var style = $.createStyle({ </a:t>
            </a:r>
          </a:p>
          <a:p>
            <a:pPr eaLnBrk="1" hangingPunct="1">
              <a:spcBef>
                <a:spcPct val="20000"/>
              </a:spcBef>
              <a:buSzPct val="75000"/>
            </a:pPr>
            <a:r>
              <a:rPr lang="es-EC" altLang="es-EC" sz="2400">
                <a:solidFill>
                  <a:schemeClr val="bg1"/>
                </a:solidFill>
                <a:latin typeface="Inconsolata" charset="0"/>
              </a:rPr>
              <a:t>     classes: 'my_TSS_class', </a:t>
            </a:r>
          </a:p>
          <a:p>
            <a:pPr eaLnBrk="1" hangingPunct="1">
              <a:spcBef>
                <a:spcPct val="20000"/>
              </a:spcBef>
              <a:buSzPct val="75000"/>
            </a:pPr>
            <a:r>
              <a:rPr lang="es-EC" altLang="es-EC" sz="2400">
                <a:solidFill>
                  <a:schemeClr val="bg1"/>
                </a:solidFill>
                <a:latin typeface="Inconsolata" charset="0"/>
              </a:rPr>
              <a:t>     apiName: 'Button', </a:t>
            </a:r>
            <a:r>
              <a:rPr lang="es-EC" altLang="es-EC" sz="2400" i="1">
                <a:solidFill>
                  <a:srgbClr val="BFBFBF"/>
                </a:solidFill>
                <a:latin typeface="Inconsolata" charset="0"/>
              </a:rPr>
              <a:t>/* or Ti.UI.Button */ </a:t>
            </a:r>
          </a:p>
          <a:p>
            <a:pPr eaLnBrk="1" hangingPunct="1">
              <a:spcBef>
                <a:spcPct val="20000"/>
              </a:spcBef>
              <a:buSzPct val="75000"/>
            </a:pPr>
            <a:r>
              <a:rPr lang="es-EC" altLang="es-EC" sz="2400">
                <a:solidFill>
                  <a:schemeClr val="bg1"/>
                </a:solidFill>
                <a:latin typeface="Inconsolata" charset="0"/>
              </a:rPr>
              <a:t>     color: 'blue' /* optional, explicit property to set */ </a:t>
            </a:r>
          </a:p>
          <a:p>
            <a:pPr eaLnBrk="1" hangingPunct="1">
              <a:spcBef>
                <a:spcPct val="20000"/>
              </a:spcBef>
              <a:buSzPct val="75000"/>
            </a:pPr>
            <a:r>
              <a:rPr lang="es-EC" altLang="es-EC" sz="2400">
                <a:solidFill>
                  <a:schemeClr val="bg1"/>
                </a:solidFill>
                <a:latin typeface="Inconsolata" charset="0"/>
              </a:rPr>
              <a:t>}); </a:t>
            </a:r>
          </a:p>
          <a:p>
            <a:pPr eaLnBrk="1" hangingPunct="1">
              <a:spcBef>
                <a:spcPct val="20000"/>
              </a:spcBef>
              <a:buSzPct val="75000"/>
            </a:pPr>
            <a:r>
              <a:rPr lang="es-EC" altLang="es-EC" sz="2400">
                <a:solidFill>
                  <a:schemeClr val="bg1"/>
                </a:solidFill>
                <a:latin typeface="Inconsolata" charset="0"/>
              </a:rPr>
              <a:t>$.button.applyProperties(style); </a:t>
            </a:r>
            <a:br>
              <a:rPr lang="es-EC" altLang="es-EC" sz="2400">
                <a:solidFill>
                  <a:schemeClr val="bg1"/>
                </a:solidFill>
                <a:latin typeface="Inconsolata" charset="0"/>
              </a:rPr>
            </a:br>
            <a:endParaRPr lang="es-EC" altLang="es-EC" sz="2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2"/>
          <p:cNvGrpSpPr>
            <a:grpSpLocks/>
          </p:cNvGrpSpPr>
          <p:nvPr/>
        </p:nvGrpSpPr>
        <p:grpSpPr bwMode="auto">
          <a:xfrm>
            <a:off x="-50800" y="0"/>
            <a:ext cx="9309100" cy="5143500"/>
            <a:chOff x="0" y="0"/>
            <a:chExt cx="9309154" cy="5143500"/>
          </a:xfrm>
        </p:grpSpPr>
        <p:pic>
          <p:nvPicPr>
            <p:cNvPr id="92165" name="Picture 1" descr="icons-background-image-titanium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icons-background-image-titanium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820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2" name="Title 1"/>
          <p:cNvSpPr txBox="1">
            <a:spLocks/>
          </p:cNvSpPr>
          <p:nvPr/>
        </p:nvSpPr>
        <p:spPr bwMode="auto">
          <a:xfrm>
            <a:off x="5781675" y="477838"/>
            <a:ext cx="19812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6600" b="1">
                <a:latin typeface="Open Sans" charset="0"/>
              </a:rPr>
              <a:t>TRY</a:t>
            </a:r>
            <a:endParaRPr lang="en-US" altLang="es-EC" sz="6600" b="1">
              <a:latin typeface="Open Sans" charset="0"/>
            </a:endParaRPr>
          </a:p>
        </p:txBody>
      </p:sp>
      <p:pic>
        <p:nvPicPr>
          <p:cNvPr id="92163" name="Picture 6" descr="Slide designs images_Building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36688"/>
            <a:ext cx="21732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4987925" y="1792288"/>
            <a:ext cx="3790950" cy="3074987"/>
          </a:xfrm>
          <a:prstGeom prst="rect">
            <a:avLst/>
          </a:prstGeom>
        </p:spPr>
        <p:txBody>
          <a:bodyPr>
            <a:normAutofit fontScale="92500" lnSpcReduction="20000"/>
          </a:bodyPr>
          <a:lstStyle>
            <a:lvl1pPr marL="304800" indent="-3048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n-US" dirty="0"/>
              <a:t>Examine the View files used by the </a:t>
            </a:r>
            <a:r>
              <a:rPr lang="en-US" dirty="0" err="1"/>
              <a:t>AlloyHunter</a:t>
            </a:r>
            <a:r>
              <a:rPr lang="en-US" dirty="0"/>
              <a:t> app to identify the UI components that are being defined</a:t>
            </a:r>
            <a:r>
              <a:rPr lang="en-US" dirty="0" smtClean="0"/>
              <a:t>.</a:t>
            </a:r>
          </a:p>
          <a:p>
            <a:pPr eaLnBrk="1" hangingPunct="1">
              <a:defRPr/>
            </a:pPr>
            <a:r>
              <a:rPr lang="en-US" dirty="0"/>
              <a:t>Examine the Style files to correlate the components with their style </a:t>
            </a:r>
            <a:r>
              <a:rPr lang="en-US" dirty="0" smtClean="0"/>
              <a:t>selectors</a:t>
            </a:r>
            <a:r>
              <a:rPr lang="en-US" altLang="es-EC" dirty="0" smtClean="0">
                <a:latin typeface="Corbel" pitchFamily="34" charset="0"/>
              </a:rPr>
              <a:t> </a:t>
            </a:r>
          </a:p>
        </p:txBody>
      </p:sp>
    </p:spTree>
    <p:extLst>
      <p:ext uri="{BB962C8B-B14F-4D97-AF65-F5344CB8AC3E}">
        <p14:creationId xmlns:p14="http://schemas.microsoft.com/office/powerpoint/2010/main" val="155090445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69"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0"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CONTROLLERS IN DEPTH</a:t>
            </a:r>
            <a:endParaRPr lang="en-US" altLang="es-EC" sz="440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Controllers</a:t>
            </a:r>
            <a:endParaRPr lang="es-EC" dirty="0">
              <a:ea typeface="ＭＳ Ｐゴシック" charset="0"/>
            </a:endParaRPr>
          </a:p>
        </p:txBody>
      </p:sp>
      <p:sp>
        <p:nvSpPr>
          <p:cNvPr id="23859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Contain the application logic</a:t>
            </a:r>
          </a:p>
          <a:p>
            <a:pPr eaLnBrk="1" hangingPunct="1"/>
            <a:r>
              <a:rPr lang="en-US" altLang="es-EC" smtClean="0">
                <a:latin typeface="Corbel" pitchFamily="34" charset="0"/>
              </a:rPr>
              <a:t>Communicate between Views and Models</a:t>
            </a:r>
          </a:p>
          <a:p>
            <a:pPr eaLnBrk="1" hangingPunct="1"/>
            <a:r>
              <a:rPr lang="en-US" altLang="es-EC" smtClean="0">
                <a:latin typeface="Corbel" pitchFamily="34" charset="0"/>
              </a:rPr>
              <a:t>Handle user interaction and dynamic UI updates</a:t>
            </a:r>
          </a:p>
          <a:p>
            <a:pPr eaLnBrk="1" hangingPunct="1"/>
            <a:r>
              <a:rPr lang="en-US" altLang="es-EC" smtClean="0">
                <a:latin typeface="Corbel" pitchFamily="34" charset="0"/>
              </a:rPr>
              <a:t>Access components via their id attribute:</a:t>
            </a:r>
            <a:r>
              <a:rPr lang="en-US" altLang="es-EC" b="1" smtClean="0">
                <a:latin typeface="Corbel" pitchFamily="34" charset="0"/>
              </a:rPr>
              <a:t> </a:t>
            </a:r>
            <a:r>
              <a:rPr lang="en-US" altLang="es-EC" b="1" i="1" smtClean="0">
                <a:latin typeface="Corbel" pitchFamily="34" charset="0"/>
              </a:rPr>
              <a:t>$.&lt;idstring&gt;</a:t>
            </a:r>
            <a:endParaRPr lang="es-EC" altLang="es-EC" b="1" i="1"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Views</a:t>
            </a:r>
            <a:r>
              <a:rPr lang="es-EC" cap="small" dirty="0">
                <a:ea typeface="ＭＳ Ｐゴシック" charset="0"/>
              </a:rPr>
              <a:t> </a:t>
            </a:r>
            <a:r>
              <a:rPr lang="es-EC" cap="small" dirty="0" err="1">
                <a:ea typeface="ＭＳ Ｐゴシック" charset="0"/>
              </a:rPr>
              <a:t>without</a:t>
            </a:r>
            <a:r>
              <a:rPr lang="es-EC" cap="small" dirty="0">
                <a:ea typeface="ＭＳ Ｐゴシック" charset="0"/>
              </a:rPr>
              <a:t> </a:t>
            </a:r>
            <a:r>
              <a:rPr lang="es-EC" cap="small" dirty="0" err="1">
                <a:ea typeface="ＭＳ Ｐゴシック" charset="0"/>
              </a:rPr>
              <a:t>IDs</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39619" name="Content Placeholder 2"/>
          <p:cNvSpPr txBox="1">
            <a:spLocks/>
          </p:cNvSpPr>
          <p:nvPr/>
        </p:nvSpPr>
        <p:spPr bwMode="auto">
          <a:xfrm>
            <a:off x="1597025" y="965200"/>
            <a:ext cx="4743450" cy="194151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200" i="1">
                <a:solidFill>
                  <a:srgbClr val="BFBFBF"/>
                </a:solidFill>
                <a:latin typeface="Inconsolata" charset="0"/>
              </a:rPr>
              <a:t>// index.xml </a:t>
            </a:r>
          </a:p>
          <a:p>
            <a:pPr eaLnBrk="1" hangingPunct="1"/>
            <a:r>
              <a:rPr lang="es-EC" altLang="es-EC" sz="1200">
                <a:solidFill>
                  <a:schemeClr val="bg1"/>
                </a:solidFill>
                <a:latin typeface="Inconsolata" charset="0"/>
              </a:rPr>
              <a:t>&lt;Alloy&gt; </a:t>
            </a:r>
          </a:p>
          <a:p>
            <a:pPr eaLnBrk="1" hangingPunct="1"/>
            <a:r>
              <a:rPr lang="es-EC" altLang="es-EC" sz="1200">
                <a:solidFill>
                  <a:schemeClr val="bg1"/>
                </a:solidFill>
                <a:latin typeface="Inconsolata" charset="0"/>
              </a:rPr>
              <a:t>     &lt;Window class="container</a:t>
            </a:r>
            <a:r>
              <a:rPr lang="es-EC" altLang="en-US" sz="1200">
                <a:solidFill>
                  <a:schemeClr val="bg1"/>
                </a:solidFill>
                <a:latin typeface="Inconsolata" charset="0"/>
              </a:rPr>
              <a:t>”</a:t>
            </a:r>
            <a:r>
              <a:rPr lang="es-EC" altLang="es-EC" sz="1200">
                <a:solidFill>
                  <a:schemeClr val="bg1"/>
                </a:solidFill>
                <a:latin typeface="Inconsolata" charset="0"/>
              </a:rPr>
              <a:t>        &gt; </a:t>
            </a:r>
          </a:p>
          <a:p>
            <a:pPr eaLnBrk="1" hangingPunct="1"/>
            <a:r>
              <a:rPr lang="es-EC" altLang="es-EC" sz="1200">
                <a:solidFill>
                  <a:schemeClr val="bg1"/>
                </a:solidFill>
                <a:latin typeface="Inconsolata" charset="0"/>
              </a:rPr>
              <a:t>          &lt;Label id="label" onClick="doClick"&gt;Hello, World&lt;/Label&gt; </a:t>
            </a:r>
          </a:p>
          <a:p>
            <a:pPr eaLnBrk="1" hangingPunct="1"/>
            <a:r>
              <a:rPr lang="es-EC" altLang="es-EC" sz="1200">
                <a:solidFill>
                  <a:schemeClr val="bg1"/>
                </a:solidFill>
                <a:latin typeface="Inconsolata" charset="0"/>
              </a:rPr>
              <a:t>     &lt;/Window&gt; </a:t>
            </a:r>
          </a:p>
          <a:p>
            <a:pPr eaLnBrk="1" hangingPunct="1"/>
            <a:r>
              <a:rPr lang="es-EC" altLang="es-EC" sz="1200">
                <a:solidFill>
                  <a:schemeClr val="bg1"/>
                </a:solidFill>
                <a:latin typeface="Inconsolata" charset="0"/>
              </a:rPr>
              <a:t>&lt;/Alloy&gt; </a:t>
            </a:r>
          </a:p>
          <a:p>
            <a:pPr eaLnBrk="1" hangingPunct="1"/>
            <a:endParaRPr lang="es-EC" altLang="es-EC" sz="1200">
              <a:solidFill>
                <a:schemeClr val="bg1"/>
              </a:solidFill>
              <a:latin typeface="Inconsolata" charset="0"/>
            </a:endParaRPr>
          </a:p>
          <a:p>
            <a:pPr eaLnBrk="1" hangingPunct="1"/>
            <a:r>
              <a:rPr lang="es-EC" altLang="es-EC" sz="1200" i="1">
                <a:solidFill>
                  <a:srgbClr val="BFBFBF"/>
                </a:solidFill>
                <a:latin typeface="Inconsolata" charset="0"/>
              </a:rPr>
              <a:t>// in index.js </a:t>
            </a:r>
          </a:p>
          <a:p>
            <a:pPr eaLnBrk="1" hangingPunct="1"/>
            <a:r>
              <a:rPr lang="es-EC" altLang="es-EC" sz="1200">
                <a:solidFill>
                  <a:srgbClr val="BFBFBF"/>
                </a:solidFill>
                <a:latin typeface="Inconsolata" charset="0"/>
              </a:rPr>
              <a:t>// Window tag has no id, so access by file name </a:t>
            </a:r>
          </a:p>
          <a:p>
            <a:pPr eaLnBrk="1" hangingPunct="1"/>
            <a:r>
              <a:rPr lang="es-EC" altLang="es-EC" sz="1200">
                <a:solidFill>
                  <a:schemeClr val="bg1"/>
                </a:solidFill>
                <a:latin typeface="Inconsolata" charset="0"/>
              </a:rPr>
              <a:t>$.index.open(); </a:t>
            </a:r>
          </a:p>
        </p:txBody>
      </p:sp>
      <p:sp>
        <p:nvSpPr>
          <p:cNvPr id="239620" name="Content Placeholder 2"/>
          <p:cNvSpPr txBox="1">
            <a:spLocks/>
          </p:cNvSpPr>
          <p:nvPr/>
        </p:nvSpPr>
        <p:spPr bwMode="auto">
          <a:xfrm>
            <a:off x="1597025" y="3062288"/>
            <a:ext cx="4743450" cy="197326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100" i="1">
                <a:solidFill>
                  <a:srgbClr val="BFBFBF"/>
                </a:solidFill>
                <a:latin typeface="Inconsolata" charset="0"/>
              </a:rPr>
              <a:t>// in a view</a:t>
            </a:r>
          </a:p>
          <a:p>
            <a:pPr eaLnBrk="1" hangingPunct="1"/>
            <a:r>
              <a:rPr lang="es-EC" altLang="es-EC" sz="1100">
                <a:solidFill>
                  <a:schemeClr val="bg1"/>
                </a:solidFill>
                <a:latin typeface="Inconsolata" charset="0"/>
              </a:rPr>
              <a:t>     &lt;Window class="container" id="mainwin"&gt; </a:t>
            </a:r>
          </a:p>
          <a:p>
            <a:pPr eaLnBrk="1" hangingPunct="1"/>
            <a:r>
              <a:rPr lang="es-EC" altLang="es-EC" sz="1100">
                <a:solidFill>
                  <a:schemeClr val="bg1"/>
                </a:solidFill>
                <a:latin typeface="Inconsolata" charset="0"/>
              </a:rPr>
              <a:t>          &lt;Label id="label" onClick="doClick"&gt;Hello, World&lt;/Label&gt; </a:t>
            </a:r>
          </a:p>
          <a:p>
            <a:pPr eaLnBrk="1" hangingPunct="1"/>
            <a:r>
              <a:rPr lang="es-EC" altLang="es-EC" sz="1100">
                <a:solidFill>
                  <a:schemeClr val="bg1"/>
                </a:solidFill>
                <a:latin typeface="Inconsolata" charset="0"/>
              </a:rPr>
              <a:t>     &lt;/Window&gt; </a:t>
            </a:r>
          </a:p>
          <a:p>
            <a:pPr eaLnBrk="1" hangingPunct="1"/>
            <a:r>
              <a:rPr lang="es-EC" altLang="es-EC" sz="1100">
                <a:solidFill>
                  <a:schemeClr val="bg1"/>
                </a:solidFill>
                <a:latin typeface="Inconsolata" charset="0"/>
              </a:rPr>
              <a:t>&lt;/Alloy&gt; </a:t>
            </a:r>
          </a:p>
          <a:p>
            <a:pPr eaLnBrk="1" hangingPunct="1"/>
            <a:endParaRPr lang="es-EC" altLang="es-EC" sz="1100">
              <a:solidFill>
                <a:schemeClr val="bg1"/>
              </a:solidFill>
              <a:latin typeface="Inconsolata" charset="0"/>
            </a:endParaRPr>
          </a:p>
          <a:p>
            <a:pPr eaLnBrk="1" hangingPunct="1"/>
            <a:r>
              <a:rPr lang="es-EC" altLang="es-EC" sz="1100" i="1">
                <a:solidFill>
                  <a:srgbClr val="BFBFBF"/>
                </a:solidFill>
                <a:latin typeface="Inconsolata" charset="0"/>
              </a:rPr>
              <a:t>// in index.js </a:t>
            </a:r>
          </a:p>
          <a:p>
            <a:pPr eaLnBrk="1" hangingPunct="1"/>
            <a:r>
              <a:rPr lang="es-EC" altLang="es-EC" sz="1100" i="1">
                <a:solidFill>
                  <a:srgbClr val="BFBFBF"/>
                </a:solidFill>
                <a:latin typeface="Inconsolata" charset="0"/>
              </a:rPr>
              <a:t>// Window tag has an id, so $.index.open() would fail! </a:t>
            </a:r>
          </a:p>
          <a:p>
            <a:pPr eaLnBrk="1" hangingPunct="1"/>
            <a:r>
              <a:rPr lang="es-EC" altLang="es-EC" sz="1100">
                <a:solidFill>
                  <a:schemeClr val="bg1"/>
                </a:solidFill>
                <a:latin typeface="Inconsolata" charset="0"/>
              </a:rPr>
              <a:t>$.mainwin.open();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n-US" cap="small" dirty="0"/>
              <a:t>Dashboard</a:t>
            </a:r>
          </a:p>
        </p:txBody>
      </p:sp>
      <p:pic>
        <p:nvPicPr>
          <p:cNvPr id="4" name="Picture 3" descr="Appcelerator_Platfo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457" y="973350"/>
            <a:ext cx="6924943" cy="4170150"/>
          </a:xfrm>
          <a:prstGeom prst="rect">
            <a:avLst/>
          </a:prstGeom>
        </p:spPr>
      </p:pic>
    </p:spTree>
    <p:extLst>
      <p:ext uri="{BB962C8B-B14F-4D97-AF65-F5344CB8AC3E}">
        <p14:creationId xmlns:p14="http://schemas.microsoft.com/office/powerpoint/2010/main" val="101153905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Event</a:t>
            </a:r>
            <a:r>
              <a:rPr lang="es-EC" cap="small" dirty="0">
                <a:ea typeface="ＭＳ Ｐゴシック" charset="0"/>
              </a:rPr>
              <a:t> </a:t>
            </a:r>
            <a:r>
              <a:rPr lang="es-EC" cap="small" dirty="0" err="1">
                <a:ea typeface="ＭＳ Ｐゴシック" charset="0"/>
              </a:rPr>
              <a:t>Handling</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40643" name="Content Placeholder 2"/>
          <p:cNvSpPr txBox="1">
            <a:spLocks/>
          </p:cNvSpPr>
          <p:nvPr/>
        </p:nvSpPr>
        <p:spPr bwMode="auto">
          <a:xfrm>
            <a:off x="407988" y="1087438"/>
            <a:ext cx="8328025"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i="1">
                <a:solidFill>
                  <a:srgbClr val="BFBFBF"/>
                </a:solidFill>
                <a:latin typeface="Inconsolata" charset="0"/>
              </a:rPr>
              <a:t>/* listening for an event on a Ti object with id of 'button' */ </a:t>
            </a:r>
          </a:p>
          <a:p>
            <a:pPr eaLnBrk="1" hangingPunct="1">
              <a:spcBef>
                <a:spcPct val="20000"/>
              </a:spcBef>
              <a:buSzPct val="75000"/>
            </a:pPr>
            <a:r>
              <a:rPr lang="es-EC" altLang="es-EC">
                <a:solidFill>
                  <a:schemeClr val="bg1"/>
                </a:solidFill>
                <a:latin typeface="Inconsolata" charset="0"/>
              </a:rPr>
              <a:t>$.button.addEventListener('click', function(e){ </a:t>
            </a:r>
          </a:p>
          <a:p>
            <a:pPr eaLnBrk="1" hangingPunct="1">
              <a:spcBef>
                <a:spcPct val="20000"/>
              </a:spcBef>
              <a:buSzPct val="75000"/>
            </a:pPr>
            <a:r>
              <a:rPr lang="es-EC" altLang="es-EC" i="1">
                <a:solidFill>
                  <a:srgbClr val="BFBFBF"/>
                </a:solidFill>
                <a:latin typeface="Inconsolata" charset="0"/>
              </a:rPr>
              <a:t>     // do something </a:t>
            </a:r>
          </a:p>
          <a:p>
            <a:pPr eaLnBrk="1" hangingPunct="1">
              <a:spcBef>
                <a:spcPct val="20000"/>
              </a:spcBef>
              <a:buSzPct val="75000"/>
            </a:pPr>
            <a:r>
              <a:rPr lang="es-EC" altLang="es-EC">
                <a:solidFill>
                  <a:schemeClr val="bg1"/>
                </a:solidFill>
                <a:latin typeface="Inconsolata" charset="0"/>
              </a:rPr>
              <a:t>}); </a:t>
            </a:r>
          </a:p>
          <a:p>
            <a:pPr eaLnBrk="1" hangingPunct="1">
              <a:spcBef>
                <a:spcPct val="20000"/>
              </a:spcBef>
              <a:buSzPct val="75000"/>
            </a:pPr>
            <a:r>
              <a:rPr lang="es-EC" altLang="es-EC" i="1">
                <a:solidFill>
                  <a:srgbClr val="BFBFBF"/>
                </a:solidFill>
                <a:latin typeface="Inconsolata" charset="0"/>
              </a:rPr>
              <a:t>// firing an event </a:t>
            </a:r>
          </a:p>
          <a:p>
            <a:pPr eaLnBrk="1" hangingPunct="1">
              <a:spcBef>
                <a:spcPct val="20000"/>
              </a:spcBef>
              <a:buSzPct val="75000"/>
            </a:pPr>
            <a:r>
              <a:rPr lang="es-EC" altLang="es-EC">
                <a:solidFill>
                  <a:schemeClr val="bg1"/>
                </a:solidFill>
                <a:latin typeface="Inconsolata" charset="0"/>
              </a:rPr>
              <a:t>$.button.fireEvent('click', {foo: 'bar'}); </a:t>
            </a:r>
          </a:p>
          <a:p>
            <a:pPr eaLnBrk="1" hangingPunct="1">
              <a:spcBef>
                <a:spcPct val="20000"/>
              </a:spcBef>
              <a:buSzPct val="75000"/>
            </a:pPr>
            <a:endParaRPr lang="es-EC" altLang="es-EC">
              <a:solidFill>
                <a:schemeClr val="bg1"/>
              </a:solidFill>
              <a:latin typeface="Inconsolata" charset="0"/>
            </a:endParaRPr>
          </a:p>
          <a:p>
            <a:pPr eaLnBrk="1" hangingPunct="1">
              <a:spcBef>
                <a:spcPct val="20000"/>
              </a:spcBef>
              <a:buSzPct val="75000"/>
            </a:pPr>
            <a:r>
              <a:rPr lang="es-EC" altLang="es-EC" i="1">
                <a:solidFill>
                  <a:srgbClr val="BFBFBF"/>
                </a:solidFill>
                <a:latin typeface="Inconsolata" charset="0"/>
              </a:rPr>
              <a:t>// adding and removing an event </a:t>
            </a:r>
          </a:p>
          <a:p>
            <a:pPr eaLnBrk="1" hangingPunct="1">
              <a:spcBef>
                <a:spcPct val="20000"/>
              </a:spcBef>
              <a:buSzPct val="75000"/>
            </a:pPr>
            <a:r>
              <a:rPr lang="es-EC" altLang="es-EC">
                <a:solidFill>
                  <a:schemeClr val="bg1"/>
                </a:solidFill>
                <a:latin typeface="Inconsolata" charset="0"/>
              </a:rPr>
              <a:t>var listener = function() { </a:t>
            </a:r>
          </a:p>
          <a:p>
            <a:pPr eaLnBrk="1" hangingPunct="1">
              <a:spcBef>
                <a:spcPct val="20000"/>
              </a:spcBef>
              <a:buSzPct val="75000"/>
            </a:pPr>
            <a:r>
              <a:rPr lang="es-EC" altLang="es-EC">
                <a:solidFill>
                  <a:schemeClr val="bg1"/>
                </a:solidFill>
                <a:latin typeface="Inconsolata" charset="0"/>
              </a:rPr>
              <a:t>     Ti.API.info("Event listener called."); </a:t>
            </a:r>
          </a:p>
          <a:p>
            <a:pPr eaLnBrk="1" hangingPunct="1">
              <a:spcBef>
                <a:spcPct val="20000"/>
              </a:spcBef>
              <a:buSzPct val="75000"/>
            </a:pPr>
            <a:r>
              <a:rPr lang="es-EC" altLang="es-EC">
                <a:solidFill>
                  <a:schemeClr val="bg1"/>
                </a:solidFill>
                <a:latin typeface="Inconsolata" charset="0"/>
              </a:rPr>
              <a:t>} </a:t>
            </a:r>
          </a:p>
          <a:p>
            <a:pPr eaLnBrk="1" hangingPunct="1">
              <a:spcBef>
                <a:spcPct val="20000"/>
              </a:spcBef>
              <a:buSzPct val="75000"/>
            </a:pPr>
            <a:r>
              <a:rPr lang="es-EC" altLang="es-EC">
                <a:solidFill>
                  <a:schemeClr val="bg1"/>
                </a:solidFill>
                <a:latin typeface="Inconsolata" charset="0"/>
              </a:rPr>
              <a:t>$.win.addEventListener('click', listener); </a:t>
            </a:r>
          </a:p>
          <a:p>
            <a:pPr eaLnBrk="1" hangingPunct="1">
              <a:spcBef>
                <a:spcPct val="20000"/>
              </a:spcBef>
              <a:buSzPct val="75000"/>
            </a:pPr>
            <a:r>
              <a:rPr lang="es-EC" altLang="es-EC">
                <a:solidFill>
                  <a:schemeClr val="bg1"/>
                </a:solidFill>
                <a:latin typeface="Inconsolata" charset="0"/>
              </a:rPr>
              <a:t>$.win.removeEventListener('click', listener); </a:t>
            </a:r>
            <a:br>
              <a:rPr lang="es-EC" altLang="es-EC">
                <a:solidFill>
                  <a:schemeClr val="bg1"/>
                </a:solidFill>
                <a:latin typeface="Inconsolata" charset="0"/>
              </a:rPr>
            </a:br>
            <a:endParaRPr lang="es-EC" altLang="es-EC">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Dynamically</a:t>
            </a:r>
            <a:r>
              <a:rPr lang="es-EC" cap="small" dirty="0">
                <a:ea typeface="ＭＳ Ｐゴシック" charset="0"/>
              </a:rPr>
              <a:t> </a:t>
            </a:r>
            <a:r>
              <a:rPr lang="es-EC" cap="small" dirty="0" err="1">
                <a:ea typeface="ＭＳ Ｐゴシック" charset="0"/>
              </a:rPr>
              <a:t>Creating</a:t>
            </a:r>
            <a:r>
              <a:rPr lang="es-EC" cap="small" dirty="0">
                <a:ea typeface="ＭＳ Ｐゴシック" charset="0"/>
              </a:rPr>
              <a:t> </a:t>
            </a:r>
            <a:r>
              <a:rPr lang="es-EC" cap="small" dirty="0" err="1">
                <a:ea typeface="ＭＳ Ｐゴシック" charset="0"/>
              </a:rPr>
              <a:t>Views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41667" name="Content Placeholder 2"/>
          <p:cNvSpPr txBox="1">
            <a:spLocks/>
          </p:cNvSpPr>
          <p:nvPr/>
        </p:nvSpPr>
        <p:spPr bwMode="auto">
          <a:xfrm>
            <a:off x="696913" y="2028825"/>
            <a:ext cx="8326437"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n-US" altLang="es-EC" sz="2000">
              <a:solidFill>
                <a:schemeClr val="bg1"/>
              </a:solidFill>
              <a:latin typeface="Inconsolata" charset="0"/>
            </a:endParaRPr>
          </a:p>
          <a:p>
            <a:pPr eaLnBrk="1" hangingPunct="1"/>
            <a:r>
              <a:rPr lang="en-US" altLang="es-EC" sz="2000" i="1">
                <a:solidFill>
                  <a:srgbClr val="BFBFBF"/>
                </a:solidFill>
                <a:latin typeface="Inconsolata" charset="0"/>
              </a:rPr>
              <a:t>// controller file something like index.js </a:t>
            </a:r>
          </a:p>
          <a:p>
            <a:pPr eaLnBrk="1" hangingPunct="1"/>
            <a:r>
              <a:rPr lang="en-US" altLang="es-EC" sz="2000" i="1">
                <a:solidFill>
                  <a:srgbClr val="BFBFBF"/>
                </a:solidFill>
                <a:latin typeface="Inconsolata" charset="0"/>
              </a:rPr>
              <a:t>// we're dynamically loading and showing some other view </a:t>
            </a:r>
          </a:p>
          <a:p>
            <a:pPr eaLnBrk="1" hangingPunct="1"/>
            <a:r>
              <a:rPr lang="en-US" altLang="es-EC" sz="2000">
                <a:solidFill>
                  <a:schemeClr val="bg1"/>
                </a:solidFill>
                <a:latin typeface="Inconsolata" charset="0"/>
              </a:rPr>
              <a:t>var foo = Alloy.createController('foo').getView(); </a:t>
            </a:r>
          </a:p>
          <a:p>
            <a:pPr eaLnBrk="1" hangingPunct="1"/>
            <a:r>
              <a:rPr lang="en-US" altLang="es-EC" sz="2000">
                <a:solidFill>
                  <a:schemeClr val="bg1"/>
                </a:solidFill>
                <a:latin typeface="Inconsolata" charset="0"/>
              </a:rPr>
              <a:t>foo.open(); </a:t>
            </a:r>
          </a:p>
        </p:txBody>
      </p:sp>
      <p:sp>
        <p:nvSpPr>
          <p:cNvPr id="241668" name="4 CuadroTexto"/>
          <p:cNvSpPr txBox="1">
            <a:spLocks noChangeArrowheads="1"/>
          </p:cNvSpPr>
          <p:nvPr/>
        </p:nvSpPr>
        <p:spPr bwMode="auto">
          <a:xfrm>
            <a:off x="0" y="908050"/>
            <a:ext cx="9144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algn="ctr" eaLnBrk="1" hangingPunct="1"/>
            <a:r>
              <a:rPr lang="en-US" altLang="es-EC" sz="1400">
                <a:solidFill>
                  <a:schemeClr val="bg1"/>
                </a:solidFill>
                <a:latin typeface="Inconsolata" charset="0"/>
              </a:rPr>
              <a:t>Alloy.createController -- factory method for instantiating a controller</a:t>
            </a:r>
          </a:p>
          <a:p>
            <a:pPr algn="ctr" eaLnBrk="1" hangingPunct="1"/>
            <a:endParaRPr lang="en-US" altLang="es-EC" sz="1400">
              <a:solidFill>
                <a:schemeClr val="bg1"/>
              </a:solidFill>
              <a:latin typeface="Inconsolata" charset="0"/>
            </a:endParaRPr>
          </a:p>
          <a:p>
            <a:pPr algn="ctr" eaLnBrk="1" hangingPunct="1"/>
            <a:r>
              <a:rPr lang="en-US" altLang="es-EC" sz="1400">
                <a:solidFill>
                  <a:schemeClr val="bg1"/>
                </a:solidFill>
                <a:latin typeface="Inconsolata" charset="0"/>
              </a:rPr>
              <a:t>Controller.getView -- return the view associated with this controller</a:t>
            </a:r>
            <a:endParaRPr lang="es-EC"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Dynamic</a:t>
            </a:r>
            <a:r>
              <a:rPr lang="es-EC" cap="small" dirty="0">
                <a:ea typeface="ＭＳ Ｐゴシック" charset="0"/>
              </a:rPr>
              <a:t> </a:t>
            </a:r>
            <a:r>
              <a:rPr lang="es-EC" cap="small" dirty="0" err="1">
                <a:ea typeface="ＭＳ Ｐゴシック" charset="0"/>
              </a:rPr>
              <a:t>Views</a:t>
            </a:r>
            <a:r>
              <a:rPr lang="es-EC" cap="small" dirty="0">
                <a:ea typeface="ＭＳ Ｐゴシック" charset="0"/>
              </a:rPr>
              <a:t> </a:t>
            </a:r>
            <a:r>
              <a:rPr lang="es-EC" cap="small" dirty="0" err="1">
                <a:ea typeface="ＭＳ Ｐゴシック" charset="0"/>
              </a:rPr>
              <a:t>Example</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42691" name="Content Placeholder 2"/>
          <p:cNvSpPr txBox="1">
            <a:spLocks/>
          </p:cNvSpPr>
          <p:nvPr/>
        </p:nvSpPr>
        <p:spPr bwMode="auto">
          <a:xfrm>
            <a:off x="1163638" y="1538288"/>
            <a:ext cx="6262687" cy="3227387"/>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2000">
                <a:solidFill>
                  <a:schemeClr val="bg1"/>
                </a:solidFill>
                <a:latin typeface="Inconsolata" charset="0"/>
              </a:rPr>
              <a:t>var rows = []; </a:t>
            </a:r>
          </a:p>
          <a:p>
            <a:pPr eaLnBrk="1" hangingPunct="1"/>
            <a:r>
              <a:rPr lang="es-EC" altLang="es-EC" sz="2000" i="1">
                <a:solidFill>
                  <a:srgbClr val="BFBFBF"/>
                </a:solidFill>
                <a:latin typeface="Inconsolata" charset="0"/>
              </a:rPr>
              <a:t>// arr is some array of data to show in a table </a:t>
            </a:r>
          </a:p>
          <a:p>
            <a:pPr eaLnBrk="1" hangingPunct="1"/>
            <a:r>
              <a:rPr lang="es-EC" altLang="es-EC" sz="2000">
                <a:solidFill>
                  <a:schemeClr val="bg1"/>
                </a:solidFill>
                <a:latin typeface="Inconsolata" charset="0"/>
              </a:rPr>
              <a:t>for (var i = 0; i &lt; arr.length; i++) { </a:t>
            </a:r>
          </a:p>
          <a:p>
            <a:pPr eaLnBrk="1" hangingPunct="1"/>
            <a:r>
              <a:rPr lang="es-EC" altLang="es-EC" sz="2000">
                <a:solidFill>
                  <a:schemeClr val="bg1"/>
                </a:solidFill>
                <a:latin typeface="Inconsolata" charset="0"/>
              </a:rPr>
              <a:t>     var row = Alloy.createController('CustomRow', 					arr[i].toJSON()).getView(); </a:t>
            </a:r>
          </a:p>
          <a:p>
            <a:pPr eaLnBrk="1" hangingPunct="1"/>
            <a:r>
              <a:rPr lang="es-EC" altLang="es-EC" sz="2000">
                <a:solidFill>
                  <a:schemeClr val="bg1"/>
                </a:solidFill>
                <a:latin typeface="Inconsolata" charset="0"/>
              </a:rPr>
              <a:t>     rows.push(row); </a:t>
            </a:r>
          </a:p>
          <a:p>
            <a:pPr eaLnBrk="1" hangingPunct="1"/>
            <a:r>
              <a:rPr lang="es-EC" altLang="es-EC" sz="2000">
                <a:solidFill>
                  <a:schemeClr val="bg1"/>
                </a:solidFill>
                <a:latin typeface="Inconsolata" charset="0"/>
              </a:rPr>
              <a:t>} </a:t>
            </a:r>
          </a:p>
          <a:p>
            <a:pPr eaLnBrk="1" hangingPunct="1"/>
            <a:endParaRPr lang="es-EC" altLang="es-EC" sz="2000">
              <a:solidFill>
                <a:schemeClr val="bg1"/>
              </a:solidFill>
              <a:latin typeface="Inconsolata" charset="0"/>
            </a:endParaRPr>
          </a:p>
          <a:p>
            <a:pPr eaLnBrk="1" hangingPunct="1"/>
            <a:r>
              <a:rPr lang="es-EC" altLang="es-EC" sz="2000" i="1">
                <a:solidFill>
                  <a:srgbClr val="BFBFBF"/>
                </a:solidFill>
                <a:latin typeface="Inconsolata" charset="0"/>
              </a:rPr>
              <a:t>// set the table </a:t>
            </a:r>
          </a:p>
          <a:p>
            <a:pPr eaLnBrk="1" hangingPunct="1"/>
            <a:r>
              <a:rPr lang="es-EC" altLang="es-EC" sz="2000">
                <a:solidFill>
                  <a:schemeClr val="bg1"/>
                </a:solidFill>
                <a:latin typeface="Inconsolata" charset="0"/>
              </a:rPr>
              <a:t>$.table.setData(rows); </a:t>
            </a:r>
          </a:p>
          <a:p>
            <a:pPr eaLnBrk="1" hangingPunct="1"/>
            <a:endParaRPr lang="es-EC" altLang="es-EC" sz="2000">
              <a:solidFill>
                <a:schemeClr val="bg1"/>
              </a:solidFill>
              <a:latin typeface="Inconsolata" charset="0"/>
            </a:endParaRPr>
          </a:p>
        </p:txBody>
      </p:sp>
      <p:sp>
        <p:nvSpPr>
          <p:cNvPr id="242692" name="4 CuadroTexto"/>
          <p:cNvSpPr txBox="1">
            <a:spLocks noChangeArrowheads="1"/>
          </p:cNvSpPr>
          <p:nvPr/>
        </p:nvSpPr>
        <p:spPr bwMode="auto">
          <a:xfrm>
            <a:off x="0" y="908050"/>
            <a:ext cx="9144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algn="ctr" eaLnBrk="1" hangingPunct="1"/>
            <a:r>
              <a:rPr lang="en-US" altLang="es-EC" sz="1400">
                <a:solidFill>
                  <a:schemeClr val="bg1"/>
                </a:solidFill>
                <a:latin typeface="Inconsolata" charset="0"/>
              </a:rPr>
              <a:t>Using custom rows in a tableview</a:t>
            </a:r>
            <a:endParaRPr lang="es-EC"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Passing</a:t>
            </a:r>
            <a:r>
              <a:rPr lang="es-EC" cap="small" dirty="0">
                <a:ea typeface="ＭＳ Ｐゴシック" charset="0"/>
              </a:rPr>
              <a:t> </a:t>
            </a:r>
            <a:r>
              <a:rPr lang="es-EC" cap="small" dirty="0" err="1">
                <a:ea typeface="ＭＳ Ｐゴシック" charset="0"/>
              </a:rPr>
              <a:t>Arguments</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43715" name="Content Placeholder 2"/>
          <p:cNvSpPr txBox="1">
            <a:spLocks/>
          </p:cNvSpPr>
          <p:nvPr/>
        </p:nvSpPr>
        <p:spPr bwMode="auto">
          <a:xfrm>
            <a:off x="407988" y="1692275"/>
            <a:ext cx="4722812" cy="29098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a:solidFill>
                  <a:schemeClr val="bg1"/>
                </a:solidFill>
                <a:latin typeface="Inconsolata" charset="0"/>
              </a:rPr>
              <a:t>var data[]; </a:t>
            </a:r>
          </a:p>
          <a:p>
            <a:pPr eaLnBrk="1" hangingPunct="1"/>
            <a:r>
              <a:rPr lang="es-EC" altLang="es-EC" sz="1400">
                <a:solidFill>
                  <a:schemeClr val="bg1"/>
                </a:solidFill>
                <a:latin typeface="Inconsolata" charset="0"/>
              </a:rPr>
              <a:t>for (var i=0; i &lt; source.length; i++) { </a:t>
            </a:r>
          </a:p>
          <a:p>
            <a:pPr eaLnBrk="1" hangingPunct="1"/>
            <a:r>
              <a:rPr lang="es-EC" altLang="es-EC" sz="1400">
                <a:solidFill>
                  <a:schemeClr val="bg1"/>
                </a:solidFill>
                <a:latin typeface="Inconsolata" charset="0"/>
              </a:rPr>
              <a:t>     var arg = { </a:t>
            </a:r>
          </a:p>
          <a:p>
            <a:pPr eaLnBrk="1" hangingPunct="1"/>
            <a:r>
              <a:rPr lang="es-EC" altLang="es-EC" sz="1400">
                <a:solidFill>
                  <a:schemeClr val="bg1"/>
                </a:solidFill>
                <a:latin typeface="Inconsolata" charset="0"/>
              </a:rPr>
              <a:t>          title: source[i].postTitle, </a:t>
            </a:r>
          </a:p>
          <a:p>
            <a:pPr eaLnBrk="1" hangingPunct="1"/>
            <a:r>
              <a:rPr lang="es-EC" altLang="es-EC" sz="1400">
                <a:solidFill>
                  <a:schemeClr val="bg1"/>
                </a:solidFill>
                <a:latin typeface="Inconsolata" charset="0"/>
              </a:rPr>
              <a:t>          url: source[i].postLink </a:t>
            </a:r>
          </a:p>
          <a:p>
            <a:pPr eaLnBrk="1" hangingPunct="1"/>
            <a:r>
              <a:rPr lang="es-EC" altLang="es-EC" sz="1400">
                <a:solidFill>
                  <a:schemeClr val="bg1"/>
                </a:solidFill>
                <a:latin typeface="Inconsolata" charset="0"/>
              </a:rPr>
              <a:t>     }; </a:t>
            </a:r>
          </a:p>
          <a:p>
            <a:pPr eaLnBrk="1" hangingPunct="1"/>
            <a:r>
              <a:rPr lang="es-EC" altLang="es-EC" sz="1400">
                <a:solidFill>
                  <a:schemeClr val="bg1"/>
                </a:solidFill>
                <a:latin typeface="Inconsolata" charset="0"/>
              </a:rPr>
              <a:t>     var row = Alloy.createController('row', arg).getView(); </a:t>
            </a:r>
          </a:p>
          <a:p>
            <a:pPr eaLnBrk="1" hangingPunct="1"/>
            <a:r>
              <a:rPr lang="es-EC" altLang="es-EC" sz="1400">
                <a:solidFill>
                  <a:schemeClr val="bg1"/>
                </a:solidFill>
                <a:latin typeface="Inconsolata" charset="0"/>
              </a:rPr>
              <a:t>     data.push(row); </a:t>
            </a:r>
          </a:p>
          <a:p>
            <a:pPr eaLnBrk="1" hangingPunct="1"/>
            <a:r>
              <a:rPr lang="es-EC" altLang="es-EC" sz="1400">
                <a:solidFill>
                  <a:schemeClr val="bg1"/>
                </a:solidFill>
                <a:latin typeface="Inconsolata" charset="0"/>
              </a:rPr>
              <a:t>} </a:t>
            </a:r>
          </a:p>
          <a:p>
            <a:pPr eaLnBrk="1" hangingPunct="1"/>
            <a:r>
              <a:rPr lang="es-EC" altLang="es-EC" sz="1400">
                <a:solidFill>
                  <a:schemeClr val="bg1"/>
                </a:solidFill>
                <a:latin typeface="Inconsolata" charset="0"/>
              </a:rPr>
              <a:t>$.tableView.setData(data); </a:t>
            </a:r>
          </a:p>
        </p:txBody>
      </p:sp>
      <p:sp>
        <p:nvSpPr>
          <p:cNvPr id="243716" name="Content Placeholder 2"/>
          <p:cNvSpPr txBox="1">
            <a:spLocks/>
          </p:cNvSpPr>
          <p:nvPr/>
        </p:nvSpPr>
        <p:spPr bwMode="auto">
          <a:xfrm>
            <a:off x="5284788" y="1692275"/>
            <a:ext cx="3402012" cy="10001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chemeClr val="bg1"/>
                </a:solidFill>
                <a:latin typeface="Inconsolata" charset="0"/>
              </a:rPr>
              <a:t>&lt;Alloy&gt; </a:t>
            </a:r>
          </a:p>
          <a:p>
            <a:pPr eaLnBrk="1" hangingPunct="1"/>
            <a:r>
              <a:rPr lang="en-US" altLang="es-EC" sz="1400">
                <a:solidFill>
                  <a:schemeClr val="bg1"/>
                </a:solidFill>
                <a:latin typeface="Inconsolata" charset="0"/>
              </a:rPr>
              <a:t>     &lt;TableViewRow id="rowView"&gt; </a:t>
            </a:r>
          </a:p>
          <a:p>
            <a:pPr eaLnBrk="1" hangingPunct="1"/>
            <a:r>
              <a:rPr lang="en-US" altLang="es-EC" sz="1400">
                <a:solidFill>
                  <a:schemeClr val="bg1"/>
                </a:solidFill>
                <a:latin typeface="Inconsolata" charset="0"/>
              </a:rPr>
              <a:t>&lt;Alloy&gt; </a:t>
            </a:r>
            <a:endParaRPr lang="es-EC" altLang="es-EC" sz="1400">
              <a:solidFill>
                <a:schemeClr val="bg1"/>
              </a:solidFill>
              <a:latin typeface="Inconsolata" charset="0"/>
            </a:endParaRPr>
          </a:p>
        </p:txBody>
      </p:sp>
      <p:sp>
        <p:nvSpPr>
          <p:cNvPr id="6" name="Subtitle 2"/>
          <p:cNvSpPr txBox="1">
            <a:spLocks/>
          </p:cNvSpPr>
          <p:nvPr/>
        </p:nvSpPr>
        <p:spPr>
          <a:xfrm>
            <a:off x="405594" y="1136650"/>
            <a:ext cx="5282284"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2"/>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2"/>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2"/>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2"/>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2"/>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n-US" sz="1400" cap="all" dirty="0">
                <a:solidFill>
                  <a:srgbClr val="EFEEED"/>
                </a:solidFill>
                <a:latin typeface="Corbel"/>
                <a:cs typeface="Corbel"/>
              </a:rPr>
              <a:t>Pass</a:t>
            </a:r>
            <a:r>
              <a:rPr lang="en-US" sz="1400" b="1" dirty="0"/>
              <a:t> </a:t>
            </a:r>
            <a:r>
              <a:rPr lang="en-US" sz="1400" cap="all" dirty="0">
                <a:solidFill>
                  <a:srgbClr val="EFEEED"/>
                </a:solidFill>
                <a:latin typeface="Corbel"/>
                <a:cs typeface="Corbel"/>
              </a:rPr>
              <a:t>arguments when initializing a controller</a:t>
            </a:r>
            <a:endParaRPr lang="es-EC" sz="1400" cap="all" dirty="0">
              <a:solidFill>
                <a:srgbClr val="EFEEED"/>
              </a:solidFill>
              <a:latin typeface="Corbel"/>
              <a:cs typeface="Corbel"/>
            </a:endParaRPr>
          </a:p>
        </p:txBody>
      </p:sp>
      <p:sp>
        <p:nvSpPr>
          <p:cNvPr id="243718" name="Content Placeholder 2"/>
          <p:cNvSpPr txBox="1">
            <a:spLocks/>
          </p:cNvSpPr>
          <p:nvPr/>
        </p:nvSpPr>
        <p:spPr bwMode="auto">
          <a:xfrm>
            <a:off x="5284788" y="3132138"/>
            <a:ext cx="3402012" cy="14700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a:solidFill>
                  <a:schemeClr val="bg1"/>
                </a:solidFill>
                <a:latin typeface="Inconsolata" charset="0"/>
              </a:rPr>
              <a:t>var args = arguments[0] || {}; </a:t>
            </a:r>
          </a:p>
          <a:p>
            <a:pPr eaLnBrk="1" hangingPunct="1"/>
            <a:r>
              <a:rPr lang="es-EC" altLang="es-EC" sz="1400">
                <a:solidFill>
                  <a:schemeClr val="bg1"/>
                </a:solidFill>
                <a:latin typeface="Inconsolata" charset="0"/>
              </a:rPr>
              <a:t>$.rowView.title = args.title || ''; </a:t>
            </a:r>
          </a:p>
          <a:p>
            <a:pPr eaLnBrk="1" hangingPunct="1"/>
            <a:r>
              <a:rPr lang="es-EC" altLang="es-EC" sz="1400">
                <a:solidFill>
                  <a:schemeClr val="bg1"/>
                </a:solidFill>
                <a:latin typeface="Inconsolata" charset="0"/>
              </a:rPr>
              <a:t>$.rowView.url = args.url || '';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2"/>
          <p:cNvGrpSpPr>
            <a:grpSpLocks/>
          </p:cNvGrpSpPr>
          <p:nvPr/>
        </p:nvGrpSpPr>
        <p:grpSpPr bwMode="auto">
          <a:xfrm>
            <a:off x="-50800" y="0"/>
            <a:ext cx="9309100" cy="5143500"/>
            <a:chOff x="0" y="0"/>
            <a:chExt cx="9309154" cy="5143500"/>
          </a:xfrm>
        </p:grpSpPr>
        <p:pic>
          <p:nvPicPr>
            <p:cNvPr id="92165" name="Picture 1" descr="icons-background-image-titanium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icons-background-image-titanium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820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2" name="Title 1"/>
          <p:cNvSpPr txBox="1">
            <a:spLocks/>
          </p:cNvSpPr>
          <p:nvPr/>
        </p:nvSpPr>
        <p:spPr bwMode="auto">
          <a:xfrm>
            <a:off x="5828169" y="384850"/>
            <a:ext cx="19812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6600" b="1" dirty="0">
                <a:latin typeface="Open Sans" charset="0"/>
              </a:rPr>
              <a:t>TRY</a:t>
            </a:r>
            <a:endParaRPr lang="en-US" altLang="es-EC" sz="6600" b="1" dirty="0">
              <a:latin typeface="Open Sans" charset="0"/>
            </a:endParaRPr>
          </a:p>
        </p:txBody>
      </p:sp>
      <p:pic>
        <p:nvPicPr>
          <p:cNvPr id="92163" name="Picture 6" descr="Slide designs images_Building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36688"/>
            <a:ext cx="21732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4987925" y="1782305"/>
            <a:ext cx="3790950" cy="3084970"/>
          </a:xfrm>
          <a:prstGeom prst="rect">
            <a:avLst/>
          </a:prstGeom>
        </p:spPr>
        <p:txBody>
          <a:bodyPr>
            <a:normAutofit fontScale="62500" lnSpcReduction="20000"/>
          </a:bodyPr>
          <a:lstStyle>
            <a:lvl1pPr marL="304800" indent="-3048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n-US" dirty="0"/>
              <a:t>Examine the Fugitives.js controller:</a:t>
            </a:r>
          </a:p>
          <a:p>
            <a:pPr lvl="1" eaLnBrk="1" hangingPunct="1">
              <a:defRPr/>
            </a:pPr>
            <a:r>
              <a:rPr lang="en-US" dirty="0"/>
              <a:t>the dynamically-created view in </a:t>
            </a:r>
            <a:r>
              <a:rPr lang="en-US" dirty="0" err="1"/>
              <a:t>addNewFugitive</a:t>
            </a:r>
            <a:r>
              <a:rPr lang="en-US" dirty="0"/>
              <a:t>()</a:t>
            </a:r>
          </a:p>
          <a:p>
            <a:pPr lvl="1" eaLnBrk="1" hangingPunct="1">
              <a:defRPr/>
            </a:pPr>
            <a:r>
              <a:rPr lang="en-US" dirty="0"/>
              <a:t>the event listener</a:t>
            </a:r>
          </a:p>
          <a:p>
            <a:pPr lvl="1" eaLnBrk="1" hangingPunct="1">
              <a:defRPr/>
            </a:pPr>
            <a:r>
              <a:rPr lang="en-US" dirty="0"/>
              <a:t>the arguments passed to the dynamic view within the listener</a:t>
            </a:r>
          </a:p>
          <a:p>
            <a:pPr eaLnBrk="1" hangingPunct="1">
              <a:defRPr/>
            </a:pPr>
            <a:r>
              <a:rPr lang="en-US" dirty="0"/>
              <a:t>Examine the FugitiveDetails.js controller:</a:t>
            </a:r>
          </a:p>
          <a:p>
            <a:pPr lvl="1" eaLnBrk="1" hangingPunct="1">
              <a:defRPr/>
            </a:pPr>
            <a:r>
              <a:rPr lang="en-US" dirty="0"/>
              <a:t>accessing the arguments</a:t>
            </a:r>
          </a:p>
          <a:p>
            <a:pPr lvl="1" eaLnBrk="1" hangingPunct="1">
              <a:defRPr/>
            </a:pPr>
            <a:r>
              <a:rPr lang="en-US" dirty="0"/>
              <a:t>and how that argument's data is used throughout</a:t>
            </a:r>
          </a:p>
        </p:txBody>
      </p:sp>
    </p:spTree>
    <p:extLst>
      <p:ext uri="{BB962C8B-B14F-4D97-AF65-F5344CB8AC3E}">
        <p14:creationId xmlns:p14="http://schemas.microsoft.com/office/powerpoint/2010/main" val="168078743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PLATFORM HANDLING</a:t>
            </a:r>
            <a:endParaRPr lang="en-US" altLang="es-EC" sz="440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Platform</a:t>
            </a:r>
            <a:r>
              <a:rPr lang="es-EC" cap="small" dirty="0">
                <a:ea typeface="ＭＳ Ｐゴシック" charset="0"/>
              </a:rPr>
              <a:t> &amp; </a:t>
            </a:r>
            <a:r>
              <a:rPr lang="es-EC" cap="small" dirty="0" err="1">
                <a:ea typeface="ＭＳ Ｐゴシック" charset="0"/>
              </a:rPr>
              <a:t>Form</a:t>
            </a:r>
            <a:r>
              <a:rPr lang="es-EC" cap="small" dirty="0">
                <a:ea typeface="ＭＳ Ｐゴシック" charset="0"/>
              </a:rPr>
              <a:t> Factor</a:t>
            </a:r>
          </a:p>
        </p:txBody>
      </p:sp>
      <p:sp>
        <p:nvSpPr>
          <p:cNvPr id="24678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App assets</a:t>
            </a:r>
          </a:p>
          <a:p>
            <a:pPr eaLnBrk="1" hangingPunct="1"/>
            <a:r>
              <a:rPr lang="en-US" altLang="es-EC" smtClean="0">
                <a:latin typeface="Corbel" pitchFamily="34" charset="0"/>
              </a:rPr>
              <a:t>Conditional code</a:t>
            </a:r>
          </a:p>
          <a:p>
            <a:pPr eaLnBrk="1" hangingPunct="1"/>
            <a:r>
              <a:rPr lang="en-US" altLang="es-EC" smtClean="0">
                <a:latin typeface="Corbel" pitchFamily="34" charset="0"/>
              </a:rPr>
              <a:t>Markup-based Techniques</a:t>
            </a:r>
          </a:p>
          <a:p>
            <a:pPr eaLnBrk="1" hangingPunct="1"/>
            <a:r>
              <a:rPr lang="en-US" altLang="es-EC" smtClean="0">
                <a:latin typeface="Corbel" pitchFamily="34" charset="0"/>
              </a:rPr>
              <a:t>TSS-based Qualifiers</a:t>
            </a:r>
          </a:p>
          <a:p>
            <a:pPr eaLnBrk="1" hangingPunct="1"/>
            <a:r>
              <a:rPr lang="en-US" altLang="es-EC" smtClean="0">
                <a:latin typeface="Corbel" pitchFamily="34" charset="0"/>
              </a:rPr>
              <a:t>Platform Build-time Folders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Asset</a:t>
            </a:r>
            <a:r>
              <a:rPr lang="es-EC" cap="small" dirty="0">
                <a:ea typeface="ＭＳ Ｐゴシック" charset="0"/>
              </a:rPr>
              <a:t> Folders</a:t>
            </a:r>
          </a:p>
        </p:txBody>
      </p:sp>
      <p:pic>
        <p:nvPicPr>
          <p:cNvPr id="247810"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695325" y="1763713"/>
            <a:ext cx="7753350" cy="221932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Conditional</a:t>
            </a:r>
            <a:r>
              <a:rPr lang="es-EC" cap="small" dirty="0">
                <a:ea typeface="ＭＳ Ｐゴシック" charset="0"/>
              </a:rPr>
              <a:t> </a:t>
            </a:r>
            <a:r>
              <a:rPr lang="es-EC" cap="small" dirty="0" err="1">
                <a:ea typeface="ＭＳ Ｐゴシック" charset="0"/>
              </a:rPr>
              <a:t>Code</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48835" name="Content Placeholder 2"/>
          <p:cNvSpPr txBox="1">
            <a:spLocks/>
          </p:cNvSpPr>
          <p:nvPr/>
        </p:nvSpPr>
        <p:spPr bwMode="auto">
          <a:xfrm>
            <a:off x="427038" y="1827213"/>
            <a:ext cx="8326437"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000">
                <a:solidFill>
                  <a:schemeClr val="bg1"/>
                </a:solidFill>
                <a:latin typeface="Inconsolata" charset="0"/>
              </a:rPr>
              <a:t/>
            </a:r>
            <a:br>
              <a:rPr lang="en-US" altLang="es-EC" sz="2000">
                <a:solidFill>
                  <a:schemeClr val="bg1"/>
                </a:solidFill>
                <a:latin typeface="Inconsolata" charset="0"/>
              </a:rPr>
            </a:br>
            <a:r>
              <a:rPr lang="en-US" altLang="es-EC" sz="2000">
                <a:solidFill>
                  <a:schemeClr val="bg1"/>
                </a:solidFill>
                <a:latin typeface="Inconsolata" charset="0"/>
              </a:rPr>
              <a:t>if (ENV_DEV &amp;&amp; OS_IOS) { </a:t>
            </a:r>
          </a:p>
          <a:p>
            <a:pPr eaLnBrk="1" hangingPunct="1"/>
            <a:r>
              <a:rPr lang="en-US" altLang="es-EC" sz="2000">
                <a:solidFill>
                  <a:schemeClr val="bg1"/>
                </a:solidFill>
                <a:latin typeface="Inconsolata" charset="0"/>
              </a:rPr>
              <a:t>     alert("You are running iOS in the simulator"); </a:t>
            </a:r>
          </a:p>
          <a:p>
            <a:pPr eaLnBrk="1" hangingPunct="1"/>
            <a:r>
              <a:rPr lang="en-US" altLang="es-EC" sz="2000">
                <a:solidFill>
                  <a:schemeClr val="bg1"/>
                </a:solidFill>
                <a:latin typeface="Inconsolata" charset="0"/>
              </a:rPr>
              <a:t>} </a:t>
            </a:r>
            <a:br>
              <a:rPr lang="en-US" altLang="es-EC" sz="2000">
                <a:solidFill>
                  <a:schemeClr val="bg1"/>
                </a:solidFill>
                <a:latin typeface="Inconsolata" charset="0"/>
              </a:rPr>
            </a:br>
            <a:endParaRPr lang="es-EC" altLang="es-EC" sz="2000">
              <a:solidFill>
                <a:schemeClr val="bg1"/>
              </a:solidFill>
              <a:latin typeface="Inconsolata" charset="0"/>
            </a:endParaRPr>
          </a:p>
        </p:txBody>
      </p:sp>
      <p:sp>
        <p:nvSpPr>
          <p:cNvPr id="248836" name="4 CuadroTexto"/>
          <p:cNvSpPr txBox="1">
            <a:spLocks noChangeArrowheads="1"/>
          </p:cNvSpPr>
          <p:nvPr/>
        </p:nvSpPr>
        <p:spPr bwMode="auto">
          <a:xfrm>
            <a:off x="457200" y="1366838"/>
            <a:ext cx="5976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pt-BR" altLang="es-EC">
                <a:solidFill>
                  <a:schemeClr val="bg1"/>
                </a:solidFill>
                <a:latin typeface="Inconsolata" charset="0"/>
              </a:rPr>
              <a:t>OS_IOS, OS_ANDROID, OS_MOBILEWEB</a:t>
            </a:r>
          </a:p>
          <a:p>
            <a:pPr eaLnBrk="1" hangingPunct="1"/>
            <a:r>
              <a:rPr lang="pt-BR" altLang="es-EC">
                <a:solidFill>
                  <a:schemeClr val="bg1"/>
                </a:solidFill>
                <a:latin typeface="Inconsolata" charset="0"/>
              </a:rPr>
              <a:t>ENV_DEV, ENV_TEST, ENV_PRODUCTION</a:t>
            </a:r>
            <a:endParaRPr lang="en-US" altLang="es-EC">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Platform</a:t>
            </a:r>
            <a:r>
              <a:rPr lang="es-EC" cap="small" dirty="0">
                <a:ea typeface="ＭＳ Ｐゴシック" charset="0"/>
              </a:rPr>
              <a:t> and </a:t>
            </a:r>
            <a:r>
              <a:rPr lang="es-EC" cap="small" dirty="0" err="1">
                <a:ea typeface="ＭＳ Ｐゴシック" charset="0"/>
              </a:rPr>
              <a:t>Device</a:t>
            </a:r>
            <a:r>
              <a:rPr lang="es-EC" cap="small" dirty="0">
                <a:ea typeface="ＭＳ Ｐゴシック" charset="0"/>
              </a:rPr>
              <a:t> </a:t>
            </a:r>
            <a:r>
              <a:rPr lang="es-EC" cap="small" dirty="0" err="1">
                <a:ea typeface="ＭＳ Ｐゴシック" charset="0"/>
              </a:rPr>
              <a:t>Markup</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41667" name="Content Placeholder 2"/>
          <p:cNvSpPr txBox="1">
            <a:spLocks/>
          </p:cNvSpPr>
          <p:nvPr/>
        </p:nvSpPr>
        <p:spPr bwMode="auto">
          <a:xfrm>
            <a:off x="407988" y="1019175"/>
            <a:ext cx="8328025"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&lt;Alloy&gt;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&lt;Window class="container"&gt;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&lt;View </a:t>
            </a:r>
            <a:r>
              <a:rPr lang="es-EC" sz="1200" b="1" dirty="0" smtClean="0">
                <a:solidFill>
                  <a:schemeClr val="bg1"/>
                </a:solidFill>
                <a:latin typeface="Inconsolata" charset="0"/>
                <a:cs typeface="Inconsolata" charset="0"/>
              </a:rPr>
              <a:t>formFactor="handheld"</a:t>
            </a:r>
            <a:r>
              <a:rPr lang="es-EC" sz="1200" dirty="0" smtClean="0">
                <a:solidFill>
                  <a:schemeClr val="bg1">
                    <a:lumMod val="85000"/>
                  </a:schemeClr>
                </a:solidFill>
                <a:latin typeface="Inconsolata" charset="0"/>
                <a:cs typeface="Inconsolata" charset="0"/>
              </a:rPr>
              <a:t>&gt;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&lt;Label&gt;I'm a handheld!&lt;/Label&gt;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&lt;/View&gt;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&lt;View </a:t>
            </a:r>
            <a:r>
              <a:rPr lang="es-EC" sz="1200" b="1" dirty="0" smtClean="0">
                <a:solidFill>
                  <a:srgbClr val="FFFFFF"/>
                </a:solidFill>
                <a:latin typeface="Inconsolata" charset="0"/>
                <a:cs typeface="Inconsolata" charset="0"/>
              </a:rPr>
              <a:t>formFactor="tablet"</a:t>
            </a:r>
            <a:r>
              <a:rPr lang="es-EC" sz="1200" dirty="0" smtClean="0">
                <a:solidFill>
                  <a:schemeClr val="bg1">
                    <a:lumMod val="85000"/>
                  </a:schemeClr>
                </a:solidFill>
                <a:latin typeface="Inconsolata" charset="0"/>
                <a:cs typeface="Inconsolata" charset="0"/>
              </a:rPr>
              <a:t>&gt;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&lt;Label&gt;I'm a tablet!&lt;/Label&gt;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&lt;/View&gt; </a:t>
            </a:r>
          </a:p>
          <a:p>
            <a:pPr eaLnBrk="1" hangingPunct="1">
              <a:spcBef>
                <a:spcPct val="20000"/>
              </a:spcBef>
              <a:buSzPct val="75000"/>
              <a:defRPr/>
            </a:pPr>
            <a:endParaRPr lang="es-EC" sz="1200" dirty="0" smtClean="0">
              <a:solidFill>
                <a:schemeClr val="bg1">
                  <a:lumMod val="85000"/>
                </a:schemeClr>
              </a:solidFill>
              <a:latin typeface="Inconsolata" charset="0"/>
              <a:cs typeface="Inconsolata" charset="0"/>
            </a:endParaRP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&lt;View height="50" width="200" bottom="10" backgroundColor="#cdcdcd"&gt;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&lt;Label class="platformLbl" platform="android" </a:t>
            </a:r>
            <a:r>
              <a:rPr lang="es-EC" sz="1200" b="1" dirty="0" smtClean="0">
                <a:solidFill>
                  <a:srgbClr val="FFFFFF"/>
                </a:solidFill>
                <a:latin typeface="Inconsolata" charset="0"/>
                <a:cs typeface="Inconsolata" charset="0"/>
              </a:rPr>
              <a:t>formFactor="tablet"</a:t>
            </a:r>
            <a:r>
              <a:rPr lang="es-EC" sz="1200" dirty="0" smtClean="0">
                <a:solidFill>
                  <a:schemeClr val="bg1">
                    <a:lumMod val="85000"/>
                  </a:schemeClr>
                </a:solidFill>
                <a:latin typeface="Inconsolata" charset="0"/>
                <a:cs typeface="Inconsolata" charset="0"/>
              </a:rPr>
              <a:t>&gt;android tablet&lt;/Label&gt;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&lt;Label class="platformLbl" platform="android" </a:t>
            </a:r>
            <a:r>
              <a:rPr lang="es-EC" sz="1200" b="1" dirty="0" smtClean="0">
                <a:solidFill>
                  <a:srgbClr val="FFFFFF"/>
                </a:solidFill>
                <a:latin typeface="Inconsolata" charset="0"/>
                <a:cs typeface="Inconsolata" charset="0"/>
              </a:rPr>
              <a:t>formFactor="handheld"</a:t>
            </a:r>
            <a:r>
              <a:rPr lang="es-EC" sz="1200" dirty="0" smtClean="0">
                <a:solidFill>
                  <a:schemeClr val="bg1">
                    <a:lumMod val="85000"/>
                  </a:schemeClr>
                </a:solidFill>
                <a:latin typeface="Inconsolata" charset="0"/>
                <a:cs typeface="Inconsolata" charset="0"/>
              </a:rPr>
              <a:t>&gt;android handset&lt;/Label&gt;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&lt;Label class="platformLbl" </a:t>
            </a:r>
            <a:r>
              <a:rPr lang="es-EC" sz="1200" b="1" dirty="0" smtClean="0">
                <a:solidFill>
                  <a:srgbClr val="FFFFFF"/>
                </a:solidFill>
                <a:latin typeface="Inconsolata" charset="0"/>
                <a:cs typeface="Inconsolata" charset="0"/>
              </a:rPr>
              <a:t>platform="ios" </a:t>
            </a:r>
            <a:r>
              <a:rPr lang="es-EC" sz="1200" dirty="0" smtClean="0">
                <a:solidFill>
                  <a:schemeClr val="bg1">
                    <a:lumMod val="85000"/>
                  </a:schemeClr>
                </a:solidFill>
                <a:latin typeface="Inconsolata" charset="0"/>
                <a:cs typeface="Inconsolata" charset="0"/>
              </a:rPr>
              <a:t>formFactor="tablet"&gt;ios tablet&lt;/Label&gt;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&lt;Label class="platformLbl" </a:t>
            </a:r>
            <a:r>
              <a:rPr lang="es-EC" sz="1200" b="1" dirty="0" smtClean="0">
                <a:solidFill>
                  <a:srgbClr val="FFFFFF"/>
                </a:solidFill>
                <a:latin typeface="Inconsolata" charset="0"/>
                <a:cs typeface="Inconsolata" charset="0"/>
              </a:rPr>
              <a:t>platform="ios" </a:t>
            </a:r>
            <a:r>
              <a:rPr lang="es-EC" sz="1200" dirty="0" smtClean="0">
                <a:solidFill>
                  <a:schemeClr val="bg1">
                    <a:lumMod val="85000"/>
                  </a:schemeClr>
                </a:solidFill>
                <a:latin typeface="Inconsolata" charset="0"/>
                <a:cs typeface="Inconsolata" charset="0"/>
              </a:rPr>
              <a:t>formFactor="handheld"&gt;ios handset&lt;/Label&gt;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&lt;/View&gt;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   &lt;/Window&gt; </a:t>
            </a:r>
          </a:p>
          <a:p>
            <a:pPr eaLnBrk="1" hangingPunct="1">
              <a:spcBef>
                <a:spcPct val="20000"/>
              </a:spcBef>
              <a:buSzPct val="75000"/>
              <a:defRPr/>
            </a:pPr>
            <a:r>
              <a:rPr lang="es-EC" sz="1200" dirty="0" smtClean="0">
                <a:solidFill>
                  <a:schemeClr val="bg1">
                    <a:lumMod val="85000"/>
                  </a:schemeClr>
                </a:solidFill>
                <a:latin typeface="Inconsolata" charset="0"/>
                <a:cs typeface="Inconsolata" charset="0"/>
              </a:rPr>
              <a:t>&lt;/Alloy&gt;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s-EC" smtClean="0">
                <a:latin typeface="Corbel" pitchFamily="34" charset="0"/>
              </a:rPr>
              <a:t>WELCOME TO</a:t>
            </a: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a:ea typeface="ＭＳ Ｐゴシック" charset="0"/>
              </a:rPr>
              <a:t>Titanium Certified Developer (TCD) Training</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t>Appcelerator </a:t>
            </a:r>
            <a:r>
              <a:rPr lang="es-EC" cap="small" dirty="0" smtClean="0"/>
              <a:t>Cloud Services</a:t>
            </a:r>
            <a:endParaRPr lang="es-EC" cap="small" dirty="0"/>
          </a:p>
        </p:txBody>
      </p:sp>
      <p:pic>
        <p:nvPicPr>
          <p:cNvPr id="6" name="Picture 5" descr="Screen Shot 2014-07-06 at 12.59.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965250"/>
            <a:ext cx="7404100" cy="4107595"/>
          </a:xfrm>
          <a:prstGeom prst="rect">
            <a:avLst/>
          </a:prstGeom>
        </p:spPr>
      </p:pic>
    </p:spTree>
    <p:extLst>
      <p:ext uri="{BB962C8B-B14F-4D97-AF65-F5344CB8AC3E}">
        <p14:creationId xmlns:p14="http://schemas.microsoft.com/office/powerpoint/2010/main" val="143530613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TSS-</a:t>
            </a:r>
            <a:r>
              <a:rPr lang="es-EC" cap="small" dirty="0" err="1">
                <a:ea typeface="ＭＳ Ｐゴシック" charset="0"/>
              </a:rPr>
              <a:t>based</a:t>
            </a:r>
            <a:r>
              <a:rPr lang="es-EC" cap="small" dirty="0">
                <a:ea typeface="ＭＳ Ｐゴシック" charset="0"/>
              </a:rPr>
              <a:t> </a:t>
            </a:r>
            <a:r>
              <a:rPr lang="es-EC" cap="small" dirty="0" err="1">
                <a:ea typeface="ＭＳ Ｐゴシック" charset="0"/>
              </a:rPr>
              <a:t>Qualifiers</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42691" name="Content Placeholder 2"/>
          <p:cNvSpPr txBox="1">
            <a:spLocks/>
          </p:cNvSpPr>
          <p:nvPr/>
        </p:nvSpPr>
        <p:spPr bwMode="auto">
          <a:xfrm>
            <a:off x="407988" y="1019175"/>
            <a:ext cx="8328025"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a:solidFill>
                  <a:srgbClr val="D9D9D9"/>
                </a:solidFill>
                <a:latin typeface="Inconsolata" charset="0"/>
              </a:rPr>
              <a:t/>
            </a:r>
            <a:br>
              <a:rPr lang="es-EC" altLang="es-EC">
                <a:solidFill>
                  <a:srgbClr val="D9D9D9"/>
                </a:solidFill>
                <a:latin typeface="Inconsolata" charset="0"/>
              </a:rPr>
            </a:br>
            <a:r>
              <a:rPr lang="es-EC" altLang="es-EC">
                <a:solidFill>
                  <a:srgbClr val="D9D9D9"/>
                </a:solidFill>
                <a:latin typeface="Inconsolata" charset="0"/>
              </a:rPr>
              <a:t>"#mybutton</a:t>
            </a:r>
            <a:r>
              <a:rPr lang="es-EC" altLang="es-EC" b="1">
                <a:solidFill>
                  <a:schemeClr val="bg1"/>
                </a:solidFill>
                <a:latin typeface="Inconsolata" charset="0"/>
              </a:rPr>
              <a:t>[platform=android]</a:t>
            </a:r>
            <a:r>
              <a:rPr lang="es-EC" altLang="es-EC">
                <a:solidFill>
                  <a:srgbClr val="D9D9D9"/>
                </a:solidFill>
                <a:latin typeface="Inconsolata" charset="0"/>
              </a:rPr>
              <a:t>" : { </a:t>
            </a:r>
          </a:p>
          <a:p>
            <a:pPr eaLnBrk="1" hangingPunct="1">
              <a:spcBef>
                <a:spcPct val="20000"/>
              </a:spcBef>
              <a:buSzPct val="75000"/>
            </a:pPr>
            <a:r>
              <a:rPr lang="es-EC" altLang="es-EC">
                <a:solidFill>
                  <a:srgbClr val="D9D9D9"/>
                </a:solidFill>
                <a:latin typeface="Inconsolata" charset="0"/>
              </a:rPr>
              <a:t>               height:'40dp', </a:t>
            </a:r>
          </a:p>
          <a:p>
            <a:pPr eaLnBrk="1" hangingPunct="1">
              <a:spcBef>
                <a:spcPct val="20000"/>
              </a:spcBef>
              <a:buSzPct val="75000"/>
            </a:pPr>
            <a:r>
              <a:rPr lang="es-EC" altLang="es-EC">
                <a:solidFill>
                  <a:srgbClr val="D9D9D9"/>
                </a:solidFill>
                <a:latin typeface="Inconsolata" charset="0"/>
              </a:rPr>
              <a:t>}, </a:t>
            </a:r>
          </a:p>
          <a:p>
            <a:pPr eaLnBrk="1" hangingPunct="1">
              <a:spcBef>
                <a:spcPct val="20000"/>
              </a:spcBef>
              <a:buSzPct val="75000"/>
            </a:pPr>
            <a:r>
              <a:rPr lang="es-EC" altLang="es-EC">
                <a:solidFill>
                  <a:srgbClr val="D9D9D9"/>
                </a:solidFill>
                <a:latin typeface="Inconsolata" charset="0"/>
              </a:rPr>
              <a:t>"#mybutton</a:t>
            </a:r>
            <a:r>
              <a:rPr lang="es-EC" altLang="es-EC" b="1">
                <a:solidFill>
                  <a:srgbClr val="FFFFFF"/>
                </a:solidFill>
                <a:latin typeface="Inconsolata" charset="0"/>
              </a:rPr>
              <a:t>[platform=ios]</a:t>
            </a:r>
            <a:r>
              <a:rPr lang="es-EC" altLang="es-EC">
                <a:solidFill>
                  <a:srgbClr val="D9D9D9"/>
                </a:solidFill>
                <a:latin typeface="Inconsolata" charset="0"/>
              </a:rPr>
              <a:t>" : { </a:t>
            </a:r>
          </a:p>
          <a:p>
            <a:pPr eaLnBrk="1" hangingPunct="1">
              <a:spcBef>
                <a:spcPct val="20000"/>
              </a:spcBef>
              <a:buSzPct val="75000"/>
            </a:pPr>
            <a:r>
              <a:rPr lang="es-EC" altLang="es-EC">
                <a:solidFill>
                  <a:srgbClr val="D9D9D9"/>
                </a:solidFill>
                <a:latin typeface="Inconsolata" charset="0"/>
              </a:rPr>
              <a:t>               height:50, </a:t>
            </a:r>
          </a:p>
          <a:p>
            <a:pPr eaLnBrk="1" hangingPunct="1">
              <a:spcBef>
                <a:spcPct val="20000"/>
              </a:spcBef>
              <a:buSzPct val="75000"/>
            </a:pPr>
            <a:r>
              <a:rPr lang="es-EC" altLang="es-EC">
                <a:solidFill>
                  <a:srgbClr val="D9D9D9"/>
                </a:solidFill>
                <a:latin typeface="Inconsolata" charset="0"/>
              </a:rPr>
              <a:t>}, </a:t>
            </a:r>
          </a:p>
          <a:p>
            <a:pPr eaLnBrk="1" hangingPunct="1">
              <a:spcBef>
                <a:spcPct val="20000"/>
              </a:spcBef>
              <a:buSzPct val="75000"/>
            </a:pPr>
            <a:r>
              <a:rPr lang="es-EC" altLang="es-EC">
                <a:solidFill>
                  <a:srgbClr val="D9D9D9"/>
                </a:solidFill>
                <a:latin typeface="Inconsolata" charset="0"/>
              </a:rPr>
              <a:t>"#osLabel</a:t>
            </a:r>
            <a:r>
              <a:rPr lang="es-EC" altLang="es-EC" b="1">
                <a:solidFill>
                  <a:srgbClr val="FFFFFF"/>
                </a:solidFill>
                <a:latin typeface="Inconsolata" charset="0"/>
              </a:rPr>
              <a:t>[platform=ios formFactor=tablet]</a:t>
            </a:r>
            <a:r>
              <a:rPr lang="es-EC" altLang="es-EC">
                <a:solidFill>
                  <a:srgbClr val="D9D9D9"/>
                </a:solidFill>
                <a:latin typeface="Inconsolata" charset="0"/>
              </a:rPr>
              <a:t>": { </a:t>
            </a:r>
          </a:p>
          <a:p>
            <a:pPr eaLnBrk="1" hangingPunct="1">
              <a:spcBef>
                <a:spcPct val="20000"/>
              </a:spcBef>
              <a:buSzPct val="75000"/>
            </a:pPr>
            <a:r>
              <a:rPr lang="es-EC" altLang="es-EC">
                <a:solidFill>
                  <a:srgbClr val="D9D9D9"/>
                </a:solidFill>
                <a:latin typeface="Inconsolata" charset="0"/>
              </a:rPr>
              <a:t>text: "iPad" </a:t>
            </a:r>
          </a:p>
          <a:p>
            <a:pPr eaLnBrk="1" hangingPunct="1">
              <a:spcBef>
                <a:spcPct val="20000"/>
              </a:spcBef>
              <a:buSzPct val="75000"/>
            </a:pPr>
            <a:r>
              <a:rPr lang="es-EC" altLang="es-EC">
                <a:solidFill>
                  <a:srgbClr val="D9D9D9"/>
                </a:solidFill>
                <a:latin typeface="Inconsolata" charset="0"/>
              </a:rPr>
              <a:t>}, </a:t>
            </a:r>
          </a:p>
          <a:p>
            <a:pPr eaLnBrk="1" hangingPunct="1">
              <a:spcBef>
                <a:spcPct val="20000"/>
              </a:spcBef>
              <a:buSzPct val="75000"/>
            </a:pPr>
            <a:r>
              <a:rPr lang="es-EC" altLang="es-EC">
                <a:solidFill>
                  <a:srgbClr val="D9D9D9"/>
                </a:solidFill>
                <a:latin typeface="Inconsolata" charset="0"/>
              </a:rPr>
              <a:t>"#osLabel</a:t>
            </a:r>
            <a:r>
              <a:rPr lang="es-EC" altLang="es-EC" b="1">
                <a:solidFill>
                  <a:srgbClr val="FFFFFF"/>
                </a:solidFill>
                <a:latin typeface="Inconsolata" charset="0"/>
              </a:rPr>
              <a:t>[platform=ios formFactor=handheld]</a:t>
            </a:r>
            <a:r>
              <a:rPr lang="es-EC" altLang="es-EC">
                <a:solidFill>
                  <a:srgbClr val="D9D9D9"/>
                </a:solidFill>
                <a:latin typeface="Inconsolata" charset="0"/>
              </a:rPr>
              <a:t>": { </a:t>
            </a:r>
          </a:p>
          <a:p>
            <a:pPr eaLnBrk="1" hangingPunct="1">
              <a:spcBef>
                <a:spcPct val="20000"/>
              </a:spcBef>
              <a:buSzPct val="75000"/>
            </a:pPr>
            <a:r>
              <a:rPr lang="es-EC" altLang="es-EC">
                <a:solidFill>
                  <a:srgbClr val="D9D9D9"/>
                </a:solidFill>
                <a:latin typeface="Inconsolata" charset="0"/>
              </a:rPr>
              <a:t>text: "iPhone" </a:t>
            </a:r>
          </a:p>
          <a:p>
            <a:pPr eaLnBrk="1" hangingPunct="1">
              <a:spcBef>
                <a:spcPct val="20000"/>
              </a:spcBef>
              <a:buSzPct val="75000"/>
            </a:pPr>
            <a:r>
              <a:rPr lang="es-EC" altLang="es-EC">
                <a:solidFill>
                  <a:srgbClr val="D9D9D9"/>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Platform</a:t>
            </a:r>
            <a:r>
              <a:rPr lang="es-EC" cap="small" dirty="0">
                <a:ea typeface="ＭＳ Ｐゴシック" charset="0"/>
              </a:rPr>
              <a:t> </a:t>
            </a:r>
            <a:r>
              <a:rPr lang="es-EC" cap="small" dirty="0" err="1">
                <a:ea typeface="ＭＳ Ｐゴシック" charset="0"/>
              </a:rPr>
              <a:t>Overrides</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pic>
        <p:nvPicPr>
          <p:cNvPr id="251906"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1066800" y="1741488"/>
            <a:ext cx="7010400" cy="2266950"/>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Configurations</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44739" name="Content Placeholder 2"/>
          <p:cNvSpPr txBox="1">
            <a:spLocks/>
          </p:cNvSpPr>
          <p:nvPr/>
        </p:nvSpPr>
        <p:spPr bwMode="auto">
          <a:xfrm>
            <a:off x="407988" y="1019175"/>
            <a:ext cx="8328025"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a:solidFill>
                  <a:srgbClr val="BFBFBF"/>
                </a:solidFill>
                <a:latin typeface="Inconsolata" charset="0"/>
              </a:rPr>
              <a:t/>
            </a:r>
            <a:br>
              <a:rPr lang="es-EC" altLang="es-EC">
                <a:solidFill>
                  <a:srgbClr val="BFBFBF"/>
                </a:solidFill>
                <a:latin typeface="Inconsolata" charset="0"/>
              </a:rPr>
            </a:br>
            <a:r>
              <a:rPr lang="es-EC" altLang="es-EC">
                <a:solidFill>
                  <a:srgbClr val="BFBFBF"/>
                </a:solidFill>
                <a:latin typeface="Inconsolata" charset="0"/>
              </a:rPr>
              <a:t>// config.json file </a:t>
            </a:r>
          </a:p>
          <a:p>
            <a:pPr eaLnBrk="1" hangingPunct="1">
              <a:spcBef>
                <a:spcPct val="20000"/>
              </a:spcBef>
              <a:buSzPct val="75000"/>
            </a:pPr>
            <a:r>
              <a:rPr lang="es-EC" altLang="es-EC">
                <a:solidFill>
                  <a:schemeClr val="bg1"/>
                </a:solidFill>
                <a:latin typeface="Inconsolata" charset="0"/>
              </a:rPr>
              <a:t>{ </a:t>
            </a:r>
          </a:p>
          <a:p>
            <a:pPr eaLnBrk="1" hangingPunct="1">
              <a:spcBef>
                <a:spcPct val="20000"/>
              </a:spcBef>
              <a:buSzPct val="75000"/>
            </a:pPr>
            <a:r>
              <a:rPr lang="es-EC" altLang="es-EC">
                <a:solidFill>
                  <a:schemeClr val="bg1"/>
                </a:solidFill>
                <a:latin typeface="Inconsolata" charset="0"/>
              </a:rPr>
              <a:t>   "global": { "foo": 1}, </a:t>
            </a:r>
          </a:p>
          <a:p>
            <a:pPr eaLnBrk="1" hangingPunct="1">
              <a:spcBef>
                <a:spcPct val="20000"/>
              </a:spcBef>
              <a:buSzPct val="75000"/>
            </a:pPr>
            <a:r>
              <a:rPr lang="es-EC" altLang="es-EC">
                <a:solidFill>
                  <a:schemeClr val="bg1"/>
                </a:solidFill>
                <a:latin typeface="Inconsolata" charset="0"/>
              </a:rPr>
              <a:t>   "env:development": {}, </a:t>
            </a:r>
          </a:p>
          <a:p>
            <a:pPr eaLnBrk="1" hangingPunct="1">
              <a:spcBef>
                <a:spcPct val="20000"/>
              </a:spcBef>
              <a:buSzPct val="75000"/>
            </a:pPr>
            <a:r>
              <a:rPr lang="es-EC" altLang="es-EC">
                <a:solidFill>
                  <a:schemeClr val="bg1"/>
                </a:solidFill>
                <a:latin typeface="Inconsolata" charset="0"/>
              </a:rPr>
              <a:t>   "env:test": {}, </a:t>
            </a:r>
          </a:p>
          <a:p>
            <a:pPr eaLnBrk="1" hangingPunct="1">
              <a:spcBef>
                <a:spcPct val="20000"/>
              </a:spcBef>
              <a:buSzPct val="75000"/>
            </a:pPr>
            <a:r>
              <a:rPr lang="es-EC" altLang="es-EC">
                <a:solidFill>
                  <a:schemeClr val="bg1"/>
                </a:solidFill>
                <a:latin typeface="Inconsolata" charset="0"/>
              </a:rPr>
              <a:t>   "env:production": {}, </a:t>
            </a:r>
          </a:p>
          <a:p>
            <a:pPr eaLnBrk="1" hangingPunct="1">
              <a:spcBef>
                <a:spcPct val="20000"/>
              </a:spcBef>
              <a:buSzPct val="75000"/>
            </a:pPr>
            <a:r>
              <a:rPr lang="es-EC" altLang="es-EC">
                <a:solidFill>
                  <a:schemeClr val="bg1"/>
                </a:solidFill>
                <a:latin typeface="Inconsolata" charset="0"/>
              </a:rPr>
              <a:t>   "os:ios": { "foo": 2 }, </a:t>
            </a:r>
          </a:p>
          <a:p>
            <a:pPr eaLnBrk="1" hangingPunct="1">
              <a:spcBef>
                <a:spcPct val="20000"/>
              </a:spcBef>
              <a:buSzPct val="75000"/>
            </a:pPr>
            <a:r>
              <a:rPr lang="es-EC" altLang="es-EC">
                <a:solidFill>
                  <a:schemeClr val="bg1"/>
                </a:solidFill>
                <a:latin typeface="Inconsolata" charset="0"/>
              </a:rPr>
              <a:t>   "os:android": {}, </a:t>
            </a:r>
          </a:p>
          <a:p>
            <a:pPr eaLnBrk="1" hangingPunct="1">
              <a:spcBef>
                <a:spcPct val="20000"/>
              </a:spcBef>
              <a:buSzPct val="75000"/>
            </a:pPr>
            <a:r>
              <a:rPr lang="es-EC" altLang="es-EC">
                <a:solidFill>
                  <a:schemeClr val="bg1"/>
                </a:solidFill>
                <a:latin typeface="Inconsolata" charset="0"/>
              </a:rPr>
              <a:t>   "dependencies": {} </a:t>
            </a:r>
          </a:p>
          <a:p>
            <a:pPr eaLnBrk="1" hangingPunct="1">
              <a:spcBef>
                <a:spcPct val="20000"/>
              </a:spcBef>
              <a:buSzPct val="75000"/>
            </a:pPr>
            <a:r>
              <a:rPr lang="es-EC" altLang="es-EC">
                <a:solidFill>
                  <a:schemeClr val="bg1"/>
                </a:solidFill>
                <a:latin typeface="Inconsolata" charset="0"/>
              </a:rPr>
              <a:t>}</a:t>
            </a:r>
          </a:p>
          <a:p>
            <a:pPr eaLnBrk="1" hangingPunct="1">
              <a:spcBef>
                <a:spcPct val="20000"/>
              </a:spcBef>
              <a:buSzPct val="75000"/>
            </a:pPr>
            <a:r>
              <a:rPr lang="es-EC" altLang="es-EC">
                <a:solidFill>
                  <a:srgbClr val="BFBFBF"/>
                </a:solidFill>
                <a:latin typeface="Inconsolata" charset="0"/>
              </a:rPr>
              <a:t>// in your code </a:t>
            </a:r>
          </a:p>
          <a:p>
            <a:pPr eaLnBrk="1" hangingPunct="1">
              <a:spcBef>
                <a:spcPct val="20000"/>
              </a:spcBef>
              <a:buSzPct val="75000"/>
            </a:pPr>
            <a:r>
              <a:rPr lang="es-EC" altLang="es-EC">
                <a:solidFill>
                  <a:schemeClr val="bg1"/>
                </a:solidFill>
                <a:latin typeface="Inconsolata" charset="0"/>
              </a:rPr>
              <a:t>alert(Alloy.CFG.foo); </a:t>
            </a:r>
            <a:r>
              <a:rPr lang="es-EC" altLang="es-EC">
                <a:solidFill>
                  <a:srgbClr val="BFBFBF"/>
                </a:solidFill>
                <a:latin typeface="Inconsolata" charset="0"/>
              </a:rPr>
              <a:t>// value is 1 or 2 depending on OS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Themes</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53955" name="Content Placeholder 2"/>
          <p:cNvSpPr txBox="1">
            <a:spLocks/>
          </p:cNvSpPr>
          <p:nvPr/>
        </p:nvSpPr>
        <p:spPr bwMode="auto">
          <a:xfrm>
            <a:off x="4938713" y="1158875"/>
            <a:ext cx="357505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a:solidFill>
                  <a:schemeClr val="bg1"/>
                </a:solidFill>
                <a:latin typeface="Inconsolata" charset="0"/>
              </a:rPr>
              <a:t>app/ </a:t>
            </a:r>
          </a:p>
          <a:p>
            <a:pPr eaLnBrk="1" hangingPunct="1"/>
            <a:r>
              <a:rPr lang="es-EC" altLang="es-EC" sz="1400">
                <a:solidFill>
                  <a:schemeClr val="bg1"/>
                </a:solidFill>
                <a:latin typeface="Inconsolata" charset="0"/>
              </a:rPr>
              <a:t>     assets/ </a:t>
            </a:r>
          </a:p>
          <a:p>
            <a:pPr eaLnBrk="1" hangingPunct="1"/>
            <a:r>
              <a:rPr lang="es-EC" altLang="es-EC" sz="1400">
                <a:solidFill>
                  <a:schemeClr val="bg1"/>
                </a:solidFill>
                <a:latin typeface="Inconsolata" charset="0"/>
              </a:rPr>
              <a:t>         appicon.png </a:t>
            </a:r>
          </a:p>
          <a:p>
            <a:pPr eaLnBrk="1" hangingPunct="1"/>
            <a:r>
              <a:rPr lang="es-EC" altLang="es-EC" sz="1400">
                <a:solidFill>
                  <a:schemeClr val="bg1"/>
                </a:solidFill>
                <a:latin typeface="Inconsolata" charset="0"/>
              </a:rPr>
              <a:t>         background.png </a:t>
            </a:r>
          </a:p>
          <a:p>
            <a:pPr eaLnBrk="1" hangingPunct="1"/>
            <a:r>
              <a:rPr lang="es-EC" altLang="es-EC" sz="1400">
                <a:solidFill>
                  <a:schemeClr val="bg1"/>
                </a:solidFill>
                <a:latin typeface="Inconsolata" charset="0"/>
              </a:rPr>
              <a:t>styles/ </a:t>
            </a:r>
          </a:p>
          <a:p>
            <a:pPr eaLnBrk="1" hangingPunct="1"/>
            <a:r>
              <a:rPr lang="es-EC" altLang="es-EC" sz="1400">
                <a:solidFill>
                  <a:schemeClr val="bg1"/>
                </a:solidFill>
                <a:latin typeface="Inconsolata" charset="0"/>
              </a:rPr>
              <a:t>     app.tss </a:t>
            </a:r>
          </a:p>
          <a:p>
            <a:pPr eaLnBrk="1" hangingPunct="1"/>
            <a:r>
              <a:rPr lang="es-EC" altLang="es-EC" sz="1400">
                <a:solidFill>
                  <a:schemeClr val="bg1"/>
                </a:solidFill>
                <a:latin typeface="Inconsolata" charset="0"/>
              </a:rPr>
              <a:t>     index.tss </a:t>
            </a:r>
          </a:p>
          <a:p>
            <a:pPr eaLnBrk="1" hangingPunct="1"/>
            <a:r>
              <a:rPr lang="es-EC" altLang="es-EC" sz="1400">
                <a:solidFill>
                  <a:schemeClr val="bg1"/>
                </a:solidFill>
                <a:latin typeface="Inconsolata" charset="0"/>
              </a:rPr>
              <a:t>themes/ </a:t>
            </a:r>
          </a:p>
          <a:p>
            <a:pPr eaLnBrk="1" hangingPunct="1"/>
            <a:r>
              <a:rPr lang="es-EC" altLang="es-EC" sz="1400">
                <a:solidFill>
                  <a:schemeClr val="bg1"/>
                </a:solidFill>
                <a:latin typeface="Inconsolata" charset="0"/>
              </a:rPr>
              <a:t>     mytheme/ </a:t>
            </a:r>
          </a:p>
          <a:p>
            <a:pPr eaLnBrk="1" hangingPunct="1"/>
            <a:r>
              <a:rPr lang="es-EC" altLang="es-EC" sz="1400">
                <a:solidFill>
                  <a:schemeClr val="bg1"/>
                </a:solidFill>
                <a:latin typeface="Inconsolata" charset="0"/>
              </a:rPr>
              <a:t>         assets/ </a:t>
            </a:r>
          </a:p>
          <a:p>
            <a:pPr eaLnBrk="1" hangingPunct="1"/>
            <a:r>
              <a:rPr lang="es-EC" altLang="es-EC" sz="1400">
                <a:solidFill>
                  <a:schemeClr val="bg1"/>
                </a:solidFill>
                <a:latin typeface="Inconsolata" charset="0"/>
              </a:rPr>
              <a:t>            background.png </a:t>
            </a:r>
          </a:p>
          <a:p>
            <a:pPr eaLnBrk="1" hangingPunct="1"/>
            <a:r>
              <a:rPr lang="es-EC" altLang="es-EC" sz="1400">
                <a:solidFill>
                  <a:schemeClr val="bg1"/>
                </a:solidFill>
                <a:latin typeface="Inconsolata" charset="0"/>
              </a:rPr>
              <a:t>         styles/ </a:t>
            </a:r>
          </a:p>
          <a:p>
            <a:pPr eaLnBrk="1" hangingPunct="1"/>
            <a:r>
              <a:rPr lang="es-EC" altLang="es-EC" sz="1400">
                <a:solidFill>
                  <a:schemeClr val="bg1"/>
                </a:solidFill>
                <a:latin typeface="Inconsolata" charset="0"/>
              </a:rPr>
              <a:t>            app.tss </a:t>
            </a:r>
          </a:p>
          <a:p>
            <a:pPr eaLnBrk="1" hangingPunct="1"/>
            <a:r>
              <a:rPr lang="es-EC" altLang="es-EC" sz="1400">
                <a:solidFill>
                  <a:schemeClr val="bg1"/>
                </a:solidFill>
                <a:latin typeface="Inconsolata" charset="0"/>
              </a:rPr>
              <a:t>     green/ </a:t>
            </a:r>
          </a:p>
          <a:p>
            <a:pPr eaLnBrk="1" hangingPunct="1"/>
            <a:r>
              <a:rPr lang="es-EC" altLang="es-EC" sz="1400">
                <a:solidFill>
                  <a:schemeClr val="bg1"/>
                </a:solidFill>
                <a:latin typeface="Inconsolata" charset="0"/>
              </a:rPr>
              <a:t>          ... </a:t>
            </a:r>
          </a:p>
        </p:txBody>
      </p:sp>
      <p:sp>
        <p:nvSpPr>
          <p:cNvPr id="253956" name="4 CuadroTexto"/>
          <p:cNvSpPr txBox="1">
            <a:spLocks noChangeArrowheads="1"/>
          </p:cNvSpPr>
          <p:nvPr/>
        </p:nvSpPr>
        <p:spPr bwMode="auto">
          <a:xfrm>
            <a:off x="92075" y="1233488"/>
            <a:ext cx="45608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Named collection of styles and assets</a:t>
            </a:r>
          </a:p>
          <a:p>
            <a:pPr eaLnBrk="1" hangingPunct="1">
              <a:buFont typeface="Arial" pitchFamily="34" charset="0"/>
              <a:buChar char="•"/>
            </a:pPr>
            <a:r>
              <a:rPr lang="en-US" altLang="es-EC" sz="1400">
                <a:solidFill>
                  <a:schemeClr val="bg1"/>
                </a:solidFill>
                <a:latin typeface="Inconsolata" charset="0"/>
              </a:rPr>
              <a:t>Applied via setting in the config.json file (can be platform-specific)</a:t>
            </a:r>
          </a:p>
          <a:p>
            <a:pPr eaLnBrk="1" hangingPunct="1">
              <a:buFont typeface="Arial" pitchFamily="34" charset="0"/>
              <a:buChar char="•"/>
            </a:pPr>
            <a:r>
              <a:rPr lang="en-US" altLang="es-EC" sz="1400">
                <a:solidFill>
                  <a:schemeClr val="bg1"/>
                </a:solidFill>
                <a:latin typeface="Inconsolata" charset="0"/>
              </a:rPr>
              <a:t>Theme settings override base styles and assets</a:t>
            </a:r>
          </a:p>
          <a:p>
            <a:pPr eaLnBrk="1" hangingPunct="1">
              <a:buFont typeface="Arial" pitchFamily="34" charset="0"/>
              <a:buChar char="•"/>
            </a:pPr>
            <a:r>
              <a:rPr lang="en-US" altLang="es-EC" sz="1400">
                <a:solidFill>
                  <a:schemeClr val="bg1"/>
                </a:solidFill>
                <a:latin typeface="Inconsolata" charset="0"/>
              </a:rPr>
              <a:t>Overrides are made on an attribute by attribute basis, not whole files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2"/>
          <p:cNvGrpSpPr>
            <a:grpSpLocks/>
          </p:cNvGrpSpPr>
          <p:nvPr/>
        </p:nvGrpSpPr>
        <p:grpSpPr bwMode="auto">
          <a:xfrm>
            <a:off x="-50800" y="0"/>
            <a:ext cx="9309100" cy="5143500"/>
            <a:chOff x="0" y="0"/>
            <a:chExt cx="9309154" cy="5143500"/>
          </a:xfrm>
        </p:grpSpPr>
        <p:pic>
          <p:nvPicPr>
            <p:cNvPr id="92165" name="Picture 1" descr="icons-background-image-titanium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icons-background-image-titanium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820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2" name="Title 1"/>
          <p:cNvSpPr txBox="1">
            <a:spLocks/>
          </p:cNvSpPr>
          <p:nvPr/>
        </p:nvSpPr>
        <p:spPr bwMode="auto">
          <a:xfrm>
            <a:off x="5828169" y="415846"/>
            <a:ext cx="19812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6600" b="1" dirty="0">
                <a:latin typeface="Open Sans" charset="0"/>
              </a:rPr>
              <a:t>TRY</a:t>
            </a:r>
            <a:endParaRPr lang="en-US" altLang="es-EC" sz="6600" b="1" dirty="0">
              <a:latin typeface="Open Sans" charset="0"/>
            </a:endParaRPr>
          </a:p>
        </p:txBody>
      </p:sp>
      <p:pic>
        <p:nvPicPr>
          <p:cNvPr id="92163" name="Picture 6" descr="Slide designs images_Building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36688"/>
            <a:ext cx="21732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4987925" y="1937287"/>
            <a:ext cx="3790950" cy="2929987"/>
          </a:xfrm>
          <a:prstGeom prst="rect">
            <a:avLst/>
          </a:prstGeom>
        </p:spPr>
        <p:txBody>
          <a:bodyPr>
            <a:normAutofit fontScale="85000" lnSpcReduction="20000"/>
          </a:bodyPr>
          <a:lstStyle>
            <a:lvl1pPr marL="304800" indent="-3048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s-EC" dirty="0"/>
              <a:t>Examine </a:t>
            </a:r>
            <a:r>
              <a:rPr lang="es-EC" dirty="0" err="1"/>
              <a:t>the</a:t>
            </a:r>
            <a:r>
              <a:rPr lang="es-EC" dirty="0"/>
              <a:t> </a:t>
            </a:r>
            <a:r>
              <a:rPr lang="es-EC" dirty="0" err="1"/>
              <a:t>conditional</a:t>
            </a:r>
            <a:r>
              <a:rPr lang="es-EC" dirty="0"/>
              <a:t> </a:t>
            </a:r>
            <a:r>
              <a:rPr lang="es-EC" dirty="0" err="1"/>
              <a:t>code</a:t>
            </a:r>
            <a:r>
              <a:rPr lang="es-EC" dirty="0"/>
              <a:t> in Fugitives.js and FugitiveDetails.js</a:t>
            </a:r>
          </a:p>
          <a:p>
            <a:pPr eaLnBrk="1" hangingPunct="1">
              <a:defRPr/>
            </a:pPr>
            <a:r>
              <a:rPr lang="es-EC" dirty="0"/>
              <a:t>Examine </a:t>
            </a:r>
            <a:r>
              <a:rPr lang="es-EC" dirty="0" err="1"/>
              <a:t>platform</a:t>
            </a:r>
            <a:r>
              <a:rPr lang="es-EC" dirty="0"/>
              <a:t> </a:t>
            </a:r>
            <a:r>
              <a:rPr lang="es-EC" dirty="0" err="1"/>
              <a:t>selectors</a:t>
            </a:r>
            <a:r>
              <a:rPr lang="es-EC" dirty="0"/>
              <a:t> in </a:t>
            </a:r>
            <a:r>
              <a:rPr lang="es-EC" dirty="0" err="1"/>
              <a:t>FugitiveDetails.tss</a:t>
            </a:r>
            <a:endParaRPr lang="es-EC" dirty="0"/>
          </a:p>
          <a:p>
            <a:pPr eaLnBrk="1" hangingPunct="1">
              <a:defRPr/>
            </a:pPr>
            <a:r>
              <a:rPr lang="es-EC" dirty="0"/>
              <a:t>Compare </a:t>
            </a:r>
            <a:r>
              <a:rPr lang="es-EC" dirty="0" err="1"/>
              <a:t>the</a:t>
            </a:r>
            <a:r>
              <a:rPr lang="es-EC" dirty="0"/>
              <a:t> </a:t>
            </a:r>
            <a:r>
              <a:rPr lang="es-EC" dirty="0" err="1"/>
              <a:t>graphic</a:t>
            </a:r>
            <a:r>
              <a:rPr lang="es-EC" dirty="0"/>
              <a:t> </a:t>
            </a:r>
            <a:r>
              <a:rPr lang="es-EC" dirty="0" err="1"/>
              <a:t>assets</a:t>
            </a:r>
            <a:r>
              <a:rPr lang="es-EC" dirty="0"/>
              <a:t> </a:t>
            </a:r>
            <a:r>
              <a:rPr lang="es-EC" dirty="0" err="1"/>
              <a:t>for</a:t>
            </a:r>
            <a:r>
              <a:rPr lang="es-EC" dirty="0"/>
              <a:t> Android and iOS</a:t>
            </a:r>
          </a:p>
        </p:txBody>
      </p:sp>
    </p:spTree>
    <p:extLst>
      <p:ext uri="{BB962C8B-B14F-4D97-AF65-F5344CB8AC3E}">
        <p14:creationId xmlns:p14="http://schemas.microsoft.com/office/powerpoint/2010/main" val="45360571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vert="horz" wrap="square" lIns="91440" tIns="45720" rIns="91440" bIns="45720" numCol="1" anchor="t" anchorCtr="0" compatLnSpc="1">
            <a:prstTxWarp prst="textNoShape">
              <a:avLst/>
            </a:prstTxWarp>
          </a:bodyPr>
          <a:lstStyle/>
          <a:p>
            <a:pPr eaLnBrk="1" hangingPunct="1"/>
            <a:r>
              <a:rPr lang="es-EC" altLang="es-EC" smtClean="0">
                <a:latin typeface="Corbel" pitchFamily="34" charset="0"/>
              </a:rPr>
              <a:t>Alloy vs. </a:t>
            </a:r>
            <a:r>
              <a:rPr lang="es-EC" altLang="en-US" smtClean="0">
                <a:latin typeface="Corbel" pitchFamily="34" charset="0"/>
              </a:rPr>
              <a:t>“</a:t>
            </a:r>
            <a:r>
              <a:rPr lang="es-EC" altLang="ja-JP" smtClean="0">
                <a:latin typeface="Corbel" pitchFamily="34" charset="0"/>
              </a:rPr>
              <a:t>Traditional</a:t>
            </a:r>
            <a:r>
              <a:rPr lang="es-EC" altLang="en-US" smtClean="0">
                <a:latin typeface="Corbel" pitchFamily="34" charset="0"/>
              </a:rPr>
              <a:t>”</a:t>
            </a:r>
            <a:r>
              <a:rPr lang="es-EC" altLang="ja-JP" smtClean="0">
                <a:latin typeface="Corbel" pitchFamily="34" charset="0"/>
              </a:rPr>
              <a:t/>
            </a:r>
            <a:br>
              <a:rPr lang="es-EC" altLang="ja-JP" smtClean="0">
                <a:latin typeface="Corbel" pitchFamily="34" charset="0"/>
              </a:rPr>
            </a:br>
            <a:endParaRPr lang="es-EC" altLang="es-EC" smtClean="0">
              <a:latin typeface="Corbel" pitchFamily="34" charset="0"/>
            </a:endParaRPr>
          </a:p>
        </p:txBody>
      </p:sp>
      <p:sp>
        <p:nvSpPr>
          <p:cNvPr id="25702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It's not all or nothing — Ti.UI.createView() and its brethren still valid</a:t>
            </a:r>
          </a:p>
          <a:p>
            <a:pPr eaLnBrk="1" hangingPunct="1"/>
            <a:r>
              <a:rPr lang="en-US" altLang="es-EC" smtClean="0">
                <a:latin typeface="Corbel" pitchFamily="34" charset="0"/>
              </a:rPr>
              <a:t>API techniques used within the controllers, in helper libraries (network, database, etc.)</a:t>
            </a:r>
          </a:p>
          <a:p>
            <a:pPr eaLnBrk="1" hangingPunct="1"/>
            <a:r>
              <a:rPr lang="en-US" altLang="es-EC" smtClean="0">
                <a:latin typeface="Corbel" pitchFamily="34" charset="0"/>
              </a:rPr>
              <a:t>Alloy is essentially a pre-compiler</a:t>
            </a:r>
          </a:p>
          <a:p>
            <a:pPr eaLnBrk="1" hangingPunct="1"/>
            <a:r>
              <a:rPr lang="en-US" altLang="es-EC" smtClean="0">
                <a:latin typeface="Corbel" pitchFamily="34" charset="0"/>
              </a:rPr>
              <a:t>In the end, Alloy creates traditional code for you — check out the Resources folder!</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lnSpcReduction="10000"/>
          </a:bodyPr>
          <a:lstStyle/>
          <a:p>
            <a:pPr marL="0" indent="0" algn="ctr" eaLnBrk="1" hangingPunct="1">
              <a:buFontTx/>
              <a:buNone/>
              <a:defRPr/>
            </a:pPr>
            <a:r>
              <a:rPr lang="en-US" b="1" dirty="0">
                <a:ea typeface="ＭＳ Ｐゴシック" charset="0"/>
              </a:rPr>
              <a:t>In this lesson, you</a:t>
            </a:r>
            <a:r>
              <a:rPr lang="en-US" b="1"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Identified the role of the Alloy MVC components</a:t>
            </a:r>
          </a:p>
          <a:p>
            <a:pPr eaLnBrk="1" hangingPunct="1">
              <a:defRPr/>
            </a:pPr>
            <a:r>
              <a:rPr lang="en-US" dirty="0">
                <a:ea typeface="ＭＳ Ｐゴシック" charset="0"/>
              </a:rPr>
              <a:t>Implemented a UI control using Views and Styles</a:t>
            </a:r>
          </a:p>
          <a:p>
            <a:pPr eaLnBrk="1" hangingPunct="1">
              <a:defRPr/>
            </a:pPr>
            <a:r>
              <a:rPr lang="en-US" dirty="0">
                <a:ea typeface="ＭＳ Ｐゴシック" charset="0"/>
              </a:rPr>
              <a:t>Enabled interactivity with a Controller</a:t>
            </a:r>
          </a:p>
          <a:p>
            <a:pPr eaLnBrk="1" hangingPunct="1">
              <a:defRPr/>
            </a:pPr>
            <a:r>
              <a:rPr lang="en-US" dirty="0">
                <a:ea typeface="ＭＳ Ｐゴシック" charset="0"/>
              </a:rPr>
              <a:t>Identified options for handling platform differences in Alloy</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br>
              <a:rPr lang="es-EC" cap="small" dirty="0">
                <a:ea typeface="ＭＳ Ｐゴシック" charset="0"/>
              </a:rPr>
            </a:b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Lab</a:t>
            </a:r>
            <a:r>
              <a:rPr lang="es-EC" cap="small" dirty="0">
                <a:ea typeface="ＭＳ Ｐゴシック" charset="0"/>
              </a:rPr>
              <a:t> </a:t>
            </a:r>
            <a:r>
              <a:rPr lang="es-EC" cap="small" dirty="0" err="1">
                <a:ea typeface="ＭＳ Ｐゴシック" charset="0"/>
              </a:rPr>
              <a:t>Objectives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Create an Alloy-based project</a:t>
            </a:r>
          </a:p>
          <a:p>
            <a:pPr eaLnBrk="1" hangingPunct="1"/>
            <a:r>
              <a:rPr lang="en-US" altLang="es-EC" smtClean="0">
                <a:latin typeface="Corbel" pitchFamily="34" charset="0"/>
              </a:rPr>
              <a:t>Implement app functionality with Views, Styles, and Controllers</a:t>
            </a:r>
          </a:p>
          <a:p>
            <a:pPr eaLnBrk="1" hangingPunct="1">
              <a:buFontTx/>
              <a:buNone/>
            </a:pPr>
            <a:endParaRPr lang="en-US" altLang="es-EC" smtClean="0">
              <a:latin typeface="Corbel" pitchFamily="34" charset="0"/>
            </a:endParaRPr>
          </a:p>
          <a:p>
            <a:pPr eaLnBrk="1" hangingPunct="1">
              <a:buFontTx/>
              <a:buNone/>
            </a:pPr>
            <a:endParaRPr lang="en-US" altLang="es-EC" smtClean="0">
              <a:latin typeface="Corbel" pitchFamily="34" charset="0"/>
            </a:endParaRPr>
          </a:p>
          <a:p>
            <a:pPr algn="ctr" eaLnBrk="1" hangingPunct="1">
              <a:buFontTx/>
              <a:buNone/>
            </a:pPr>
            <a:r>
              <a:rPr lang="en-US" altLang="es-EC" smtClean="0">
                <a:latin typeface="Corbel" pitchFamily="34" charset="0"/>
              </a:rPr>
              <a:t>Lab: </a:t>
            </a:r>
            <a:r>
              <a:rPr lang="en-US" altLang="es-EC" smtClean="0">
                <a:latin typeface="Corbel" pitchFamily="34" charset="0"/>
                <a:hlinkClick r:id="rId2"/>
              </a:rPr>
              <a:t>wiki.appcelerator.org/display/td/05.+Alloy</a:t>
            </a:r>
            <a:endParaRPr lang="en-US"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3" name="Group 2"/>
          <p:cNvGrpSpPr>
            <a:grpSpLocks/>
          </p:cNvGrpSpPr>
          <p:nvPr/>
        </p:nvGrpSpPr>
        <p:grpSpPr bwMode="auto">
          <a:xfrm>
            <a:off x="-6350" y="0"/>
            <a:ext cx="9312275" cy="5143500"/>
            <a:chOff x="-6934" y="0"/>
            <a:chExt cx="9313440" cy="5143500"/>
          </a:xfrm>
        </p:grpSpPr>
        <p:pic>
          <p:nvPicPr>
            <p:cNvPr id="100358" name="Picture 1" descr="background-cover-muted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6" descr="background-cover-muted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5553" y="0"/>
              <a:ext cx="4660953" cy="514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960438" y="1609725"/>
            <a:ext cx="2847975" cy="1570038"/>
          </a:xfrm>
          <a:prstGeom prst="rect">
            <a:avLst/>
          </a:prstGeom>
        </p:spPr>
        <p:txBody>
          <a:bodyPr>
            <a:spAutoFit/>
          </a:bodyPr>
          <a:lstStyle/>
          <a:p>
            <a:pPr>
              <a:defRPr/>
            </a:pPr>
            <a:r>
              <a:rPr lang="en-US" sz="9600" cap="small" dirty="0">
                <a:solidFill>
                  <a:srgbClr val="FFFFFF"/>
                </a:solidFill>
                <a:latin typeface="Corbel" charset="0"/>
                <a:ea typeface="ＭＳ Ｐゴシック" charset="0"/>
                <a:cs typeface="ＭＳ Ｐゴシック" charset="0"/>
              </a:rPr>
              <a:t>LAB</a:t>
            </a:r>
            <a:endParaRPr lang="en-US" sz="9600" dirty="0">
              <a:solidFill>
                <a:srgbClr val="FFFFFF"/>
              </a:solidFill>
              <a:latin typeface="Corbel" charset="0"/>
              <a:ea typeface="ＭＳ Ｐゴシック" charset="0"/>
              <a:cs typeface="ＭＳ Ｐゴシック" charset="0"/>
            </a:endParaRPr>
          </a:p>
        </p:txBody>
      </p:sp>
      <p:sp>
        <p:nvSpPr>
          <p:cNvPr id="3" name="Rectangle 2"/>
          <p:cNvSpPr/>
          <p:nvPr/>
        </p:nvSpPr>
        <p:spPr>
          <a:xfrm>
            <a:off x="4919663" y="149225"/>
            <a:ext cx="4051300" cy="4154488"/>
          </a:xfrm>
          <a:prstGeom prst="rect">
            <a:avLst/>
          </a:prstGeom>
        </p:spPr>
        <p:txBody>
          <a:bodyPr>
            <a:spAutoFit/>
          </a:bodyPr>
          <a:lstStyle>
            <a:lvl1pPr marL="342900" indent="-3429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2400"/>
              <a:t>Create a default project</a:t>
            </a:r>
          </a:p>
          <a:p>
            <a:pPr eaLnBrk="1" hangingPunct="1">
              <a:buFont typeface="Arial" pitchFamily="34" charset="0"/>
              <a:buChar char="•"/>
            </a:pPr>
            <a:r>
              <a:rPr lang="en-US" altLang="es-EC" sz="2400"/>
              <a:t>Run it in the simulator/emulator using both Studio and the CLI</a:t>
            </a:r>
          </a:p>
          <a:p>
            <a:pPr eaLnBrk="1" hangingPunct="1">
              <a:buFont typeface="Arial" pitchFamily="34" charset="0"/>
              <a:buChar char="•"/>
            </a:pPr>
            <a:r>
              <a:rPr lang="en-US" altLang="es-EC" sz="2400"/>
              <a:t>Configure app and run-time options</a:t>
            </a:r>
          </a:p>
          <a:p>
            <a:pPr algn="ctr" eaLnBrk="1" hangingPunct="1"/>
            <a:endParaRPr lang="en-US" altLang="es-EC" sz="2400"/>
          </a:p>
          <a:p>
            <a:pPr eaLnBrk="1" hangingPunct="1"/>
            <a:r>
              <a:rPr lang="en-US" altLang="es-EC" sz="2400"/>
              <a:t>Lab: Appecelerator Wiki &gt; TCD &gt; 03 – Titanium Basics </a:t>
            </a:r>
          </a:p>
          <a:p>
            <a:pPr eaLnBrk="1" hangingPunct="1"/>
            <a:r>
              <a:rPr lang="en-US" altLang="es-EC" sz="2400">
                <a:hlinkClick r:id="rId4"/>
              </a:rPr>
              <a:t>wiki.appcelerator.org/display/td/03.+Titanium+Basics</a:t>
            </a:r>
            <a:endParaRPr lang="en-US" altLang="es-EC" sz="2400"/>
          </a:p>
        </p:txBody>
      </p:sp>
      <p:pic>
        <p:nvPicPr>
          <p:cNvPr id="100356" name="Picture 3" descr="Cover_titanium blu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 y="-4763"/>
            <a:ext cx="930592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Box 3"/>
          <p:cNvSpPr txBox="1">
            <a:spLocks noChangeArrowheads="1"/>
          </p:cNvSpPr>
          <p:nvPr/>
        </p:nvSpPr>
        <p:spPr bwMode="auto">
          <a:xfrm>
            <a:off x="2655888" y="2235200"/>
            <a:ext cx="3798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800">
                <a:solidFill>
                  <a:schemeClr val="bg1"/>
                </a:solidFill>
              </a:rPr>
              <a:t>SOLUTION WALK THRU</a:t>
            </a:r>
          </a:p>
        </p:txBody>
      </p:sp>
    </p:spTree>
    <p:extLst>
      <p:ext uri="{BB962C8B-B14F-4D97-AF65-F5344CB8AC3E}">
        <p14:creationId xmlns:p14="http://schemas.microsoft.com/office/powerpoint/2010/main" val="273748033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t>Appcelerator</a:t>
            </a:r>
            <a:r>
              <a:rPr lang="es-EC" cap="small" dirty="0"/>
              <a:t> Test</a:t>
            </a:r>
          </a:p>
        </p:txBody>
      </p:sp>
      <p:pic>
        <p:nvPicPr>
          <p:cNvPr id="5" name="Picture 4" descr="Screen Shot 2014-07-06 at 1.00.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952889"/>
            <a:ext cx="7353300" cy="4089011"/>
          </a:xfrm>
          <a:prstGeom prst="rect">
            <a:avLst/>
          </a:prstGeom>
        </p:spPr>
      </p:pic>
    </p:spTree>
    <p:extLst>
      <p:ext uri="{BB962C8B-B14F-4D97-AF65-F5344CB8AC3E}">
        <p14:creationId xmlns:p14="http://schemas.microsoft.com/office/powerpoint/2010/main" val="173728477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1 Título"/>
          <p:cNvSpPr>
            <a:spLocks noGrp="1"/>
          </p:cNvSpPr>
          <p:nvPr>
            <p:ph type="title"/>
          </p:nvPr>
        </p:nvSpPr>
        <p:spPr bwMode="auto">
          <a:xfrm>
            <a:off x="457200" y="142875"/>
            <a:ext cx="8229600" cy="363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Corbel" pitchFamily="34" charset="0"/>
              </a:rPr>
              <a:t>AGENDA – Day 2</a:t>
            </a:r>
          </a:p>
        </p:txBody>
      </p:sp>
      <p:sp>
        <p:nvSpPr>
          <p:cNvPr id="262146"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hlinkClick r:id="rId2" action="ppaction://hlinksldjump"/>
              </a:rPr>
              <a:t>Models &amp; Collections</a:t>
            </a:r>
            <a:endParaRPr lang="es-EC" altLang="es-EC" smtClean="0">
              <a:latin typeface="Corbel" pitchFamily="34" charset="0"/>
            </a:endParaRPr>
          </a:p>
          <a:p>
            <a:pPr eaLnBrk="1" hangingPunct="1"/>
            <a:r>
              <a:rPr lang="es-EC" altLang="es-EC" smtClean="0">
                <a:latin typeface="Corbel" pitchFamily="34" charset="0"/>
                <a:hlinkClick r:id="rId3" action="ppaction://hlinksldjump"/>
              </a:rPr>
              <a:t>Networking</a:t>
            </a:r>
            <a:endParaRPr lang="es-EC" altLang="es-EC" smtClean="0">
              <a:latin typeface="Corbel" pitchFamily="34" charset="0"/>
            </a:endParaRPr>
          </a:p>
          <a:p>
            <a:pPr eaLnBrk="1" hangingPunct="1"/>
            <a:r>
              <a:rPr lang="es-EC" altLang="es-EC" smtClean="0">
                <a:latin typeface="Corbel" pitchFamily="34" charset="0"/>
                <a:hlinkClick r:id="rId4" action="ppaction://hlinksldjump"/>
              </a:rPr>
              <a:t>Multimedia</a:t>
            </a:r>
            <a:endParaRPr lang="es-EC" altLang="es-EC" smtClean="0">
              <a:latin typeface="Corbel" pitchFamily="34" charset="0"/>
            </a:endParaRPr>
          </a:p>
          <a:p>
            <a:pPr eaLnBrk="1" hangingPunct="1"/>
            <a:r>
              <a:rPr lang="es-EC" altLang="es-EC" smtClean="0">
                <a:latin typeface="Corbel" pitchFamily="34" charset="0"/>
                <a:hlinkClick r:id="rId5" action="ppaction://hlinksldjump"/>
              </a:rPr>
              <a:t>Filesystem</a:t>
            </a:r>
            <a:endParaRPr lang="es-EC" altLang="es-EC" smtClean="0">
              <a:latin typeface="Corbel" pitchFamily="34" charset="0"/>
            </a:endParaRPr>
          </a:p>
          <a:p>
            <a:pPr eaLnBrk="1" hangingPunct="1"/>
            <a:r>
              <a:rPr lang="es-EC" altLang="es-EC" smtClean="0">
                <a:latin typeface="Corbel" pitchFamily="34" charset="0"/>
                <a:hlinkClick r:id="rId6" action="ppaction://hlinksldjump"/>
              </a:rPr>
              <a:t>Geolocation &amp; Mapping</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Models</a:t>
            </a:r>
            <a:r>
              <a:rPr lang="es-EC" cap="small" dirty="0">
                <a:ea typeface="ＭＳ Ｐゴシック" charset="0"/>
              </a:rPr>
              <a:t> &amp; </a:t>
            </a:r>
            <a:r>
              <a:rPr lang="es-EC" cap="small" dirty="0" err="1">
                <a:ea typeface="ＭＳ Ｐゴシック" charset="0"/>
              </a:rPr>
              <a:t>Collections</a:t>
            </a:r>
            <a:endParaRPr lang="es-EC" cap="small" dirty="0">
              <a:ea typeface="ＭＳ Ｐゴシック"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lnSpcReduction="10000"/>
          </a:bodyPr>
          <a:lstStyle/>
          <a:p>
            <a:pPr eaLnBrk="1" hangingPunct="1">
              <a:defRPr/>
            </a:pPr>
            <a:r>
              <a:rPr lang="en-US" dirty="0">
                <a:ea typeface="ＭＳ Ｐゴシック" charset="0"/>
              </a:rPr>
              <a:t>Explore Alloy's implementation of Backbone's Models &amp; </a:t>
            </a:r>
            <a:r>
              <a:rPr lang="en-US" dirty="0" smtClean="0">
                <a:ea typeface="ＭＳ Ｐゴシック" charset="0"/>
              </a:rPr>
              <a:t>Collections</a:t>
            </a:r>
          </a:p>
          <a:p>
            <a:pPr eaLnBrk="1" hangingPunct="1">
              <a:defRPr/>
            </a:pPr>
            <a:r>
              <a:rPr lang="en-US" dirty="0" smtClean="0">
                <a:ea typeface="ＭＳ Ｐゴシック" charset="0"/>
              </a:rPr>
              <a:t>Represent </a:t>
            </a:r>
            <a:r>
              <a:rPr lang="en-US" dirty="0">
                <a:ea typeface="ＭＳ Ｐゴシック" charset="0"/>
              </a:rPr>
              <a:t>your app's data via Models and </a:t>
            </a:r>
            <a:r>
              <a:rPr lang="en-US" dirty="0" smtClean="0">
                <a:ea typeface="ＭＳ Ｐゴシック" charset="0"/>
              </a:rPr>
              <a:t>Collections</a:t>
            </a:r>
          </a:p>
          <a:p>
            <a:pPr eaLnBrk="1" hangingPunct="1">
              <a:defRPr/>
            </a:pPr>
            <a:r>
              <a:rPr lang="en-US" dirty="0" smtClean="0">
                <a:ea typeface="ＭＳ Ｐゴシック" charset="0"/>
              </a:rPr>
              <a:t>Bind </a:t>
            </a:r>
            <a:r>
              <a:rPr lang="en-US" dirty="0">
                <a:ea typeface="ＭＳ Ｐゴシック" charset="0"/>
              </a:rPr>
              <a:t>Models and Collections to </a:t>
            </a:r>
            <a:r>
              <a:rPr lang="en-US" dirty="0" smtClean="0">
                <a:ea typeface="ＭＳ Ｐゴシック" charset="0"/>
              </a:rPr>
              <a:t>Views</a:t>
            </a:r>
          </a:p>
          <a:p>
            <a:pPr eaLnBrk="1" hangingPunct="1">
              <a:defRPr/>
            </a:pPr>
            <a:r>
              <a:rPr lang="en-US" dirty="0" smtClean="0">
                <a:ea typeface="ＭＳ Ｐゴシック" charset="0"/>
              </a:rPr>
              <a:t>Save </a:t>
            </a:r>
            <a:r>
              <a:rPr lang="en-US" dirty="0">
                <a:ea typeface="ＭＳ Ｐゴシック" charset="0"/>
              </a:rPr>
              <a:t>data locally and remotely via sync </a:t>
            </a:r>
            <a:r>
              <a:rPr lang="en-US" dirty="0" smtClean="0">
                <a:ea typeface="ＭＳ Ｐゴシック" charset="0"/>
              </a:rPr>
              <a:t>adapters</a:t>
            </a:r>
          </a:p>
          <a:p>
            <a:pPr eaLnBrk="1" hangingPunct="1">
              <a:defRPr/>
            </a:pPr>
            <a:r>
              <a:rPr lang="en-US" dirty="0" smtClean="0">
                <a:ea typeface="ＭＳ Ｐゴシック" charset="0"/>
              </a:rPr>
              <a:t>Explore </a:t>
            </a:r>
            <a:r>
              <a:rPr lang="en-US" dirty="0">
                <a:ea typeface="ＭＳ Ｐゴシック" charset="0"/>
              </a:rPr>
              <a:t>migrations to update models to new </a:t>
            </a:r>
            <a:r>
              <a:rPr lang="en-US" dirty="0" smtClean="0">
                <a:ea typeface="ＭＳ Ｐゴシック" charset="0"/>
              </a:rPr>
              <a:t>schema</a:t>
            </a:r>
          </a:p>
          <a:p>
            <a:pPr eaLnBrk="1" hangingPunct="1">
              <a:defRPr/>
            </a:pPr>
            <a:r>
              <a:rPr lang="en-US" dirty="0" smtClean="0">
                <a:ea typeface="ＭＳ Ｐゴシック" charset="0"/>
              </a:rPr>
              <a:t>Explore </a:t>
            </a:r>
            <a:r>
              <a:rPr lang="en-US" dirty="0">
                <a:ea typeface="ＭＳ Ｐゴシック" charset="0"/>
              </a:rPr>
              <a:t>API (non-Alloy) techniques for saving data to properties and local database</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7"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18"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MODELS &amp; COLLECTIONS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Content Placeholder 5"/>
          <p:cNvSpPr>
            <a:spLocks noGrp="1"/>
          </p:cNvSpPr>
          <p:nvPr>
            <p:ph sz="quarter" idx="4"/>
          </p:nvPr>
        </p:nvSpPr>
        <p:spPr>
          <a:xfrm>
            <a:off x="4645025" y="1739900"/>
            <a:ext cx="4041775" cy="2382838"/>
          </a:xfrm>
        </p:spPr>
        <p:txBody>
          <a:bodyPr/>
          <a:lstStyle/>
          <a:p>
            <a:pPr eaLnBrk="1" hangingPunct="1"/>
            <a:r>
              <a:rPr lang="en-US" altLang="es-EC" smtClean="0">
                <a:latin typeface="Corbel" pitchFamily="34" charset="0"/>
              </a:rPr>
              <a:t>Backbone.js is an MVC framework for web development</a:t>
            </a:r>
          </a:p>
          <a:p>
            <a:pPr eaLnBrk="1" hangingPunct="1"/>
            <a:r>
              <a:rPr lang="en-US" altLang="es-EC" smtClean="0">
                <a:latin typeface="Corbel" pitchFamily="34" charset="0"/>
              </a:rPr>
              <a:t>Alloy's models/collections are based on the Backbone's classes</a:t>
            </a:r>
          </a:p>
          <a:p>
            <a:pPr eaLnBrk="1" hangingPunct="1"/>
            <a:r>
              <a:rPr lang="en-US" altLang="es-EC" smtClean="0">
                <a:latin typeface="Corbel" pitchFamily="34" charset="0"/>
              </a:rPr>
              <a:t>Requires Underscore.js (so it's included in Alloy projects)</a:t>
            </a:r>
          </a:p>
        </p:txBody>
      </p:sp>
      <p:sp>
        <p:nvSpPr>
          <p:cNvPr id="12"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Models</a:t>
            </a:r>
            <a:r>
              <a:rPr lang="es-EC" cap="small" dirty="0">
                <a:ea typeface="ＭＳ Ｐゴシック" charset="0"/>
              </a:rPr>
              <a:t>/</a:t>
            </a:r>
            <a:r>
              <a:rPr lang="es-EC" cap="small" dirty="0" err="1">
                <a:ea typeface="ＭＳ Ｐゴシック" charset="0"/>
              </a:rPr>
              <a:t>Collections</a:t>
            </a:r>
            <a:r>
              <a:rPr lang="es-EC" cap="small" dirty="0">
                <a:ea typeface="ＭＳ Ｐゴシック" charset="0"/>
              </a:rPr>
              <a:t> </a:t>
            </a:r>
            <a:r>
              <a:rPr lang="es-EC" cap="small" dirty="0" err="1">
                <a:ea typeface="ＭＳ Ｐゴシック" charset="0"/>
              </a:rPr>
              <a:t>based</a:t>
            </a:r>
            <a:r>
              <a:rPr lang="es-EC" cap="small" dirty="0">
                <a:ea typeface="ＭＳ Ｐゴシック" charset="0"/>
              </a:rPr>
              <a:t> </a:t>
            </a:r>
            <a:r>
              <a:rPr lang="es-EC" cap="small" dirty="0" err="1">
                <a:ea typeface="ＭＳ Ｐゴシック" charset="0"/>
              </a:rPr>
              <a:t>on</a:t>
            </a:r>
            <a:r>
              <a:rPr lang="es-EC" cap="small" dirty="0">
                <a:ea typeface="ＭＳ Ｐゴシック" charset="0"/>
              </a:rPr>
              <a:t> </a:t>
            </a:r>
            <a:r>
              <a:rPr lang="es-EC" cap="small" dirty="0" err="1">
                <a:ea typeface="ＭＳ Ｐゴシック" charset="0"/>
              </a:rPr>
              <a:t>Backbone</a:t>
            </a:r>
            <a:endParaRPr lang="es-EC" cap="small" dirty="0">
              <a:ea typeface="ＭＳ Ｐゴシック" charset="0"/>
            </a:endParaRPr>
          </a:p>
        </p:txBody>
      </p:sp>
      <p:sp>
        <p:nvSpPr>
          <p:cNvPr id="9" name="Subtitle 2"/>
          <p:cNvSpPr txBox="1">
            <a:spLocks/>
          </p:cNvSpPr>
          <p:nvPr/>
        </p:nvSpPr>
        <p:spPr>
          <a:xfrm>
            <a:off x="495300" y="638175"/>
            <a:ext cx="3867150"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2"/>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2"/>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2"/>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2"/>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2"/>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n-US" sz="1000" cap="all" dirty="0" err="1" smtClean="0">
                <a:solidFill>
                  <a:srgbClr val="EFEEED"/>
                </a:solidFill>
              </a:rPr>
              <a:t>subheadline</a:t>
            </a:r>
            <a:endParaRPr lang="en-US" sz="1000" cap="all" dirty="0">
              <a:solidFill>
                <a:srgbClr val="EFEEED"/>
              </a:solidFill>
            </a:endParaRPr>
          </a:p>
        </p:txBody>
      </p:sp>
      <p:pic>
        <p:nvPicPr>
          <p:cNvPr id="266244" name="3 Marcador de contenido"/>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482600" y="1995488"/>
            <a:ext cx="4040188" cy="143986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Models</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67267" name="Content Placeholder 2"/>
          <p:cNvSpPr txBox="1">
            <a:spLocks/>
          </p:cNvSpPr>
          <p:nvPr/>
        </p:nvSpPr>
        <p:spPr bwMode="auto">
          <a:xfrm>
            <a:off x="4775200" y="1277938"/>
            <a:ext cx="3576638" cy="317182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a:solidFill>
                  <a:srgbClr val="BFBFBF"/>
                </a:solidFill>
                <a:latin typeface="Inconsolata" charset="0"/>
              </a:rPr>
              <a:t>// File: app/models/book.js </a:t>
            </a:r>
          </a:p>
          <a:p>
            <a:pPr eaLnBrk="1" hangingPunct="1"/>
            <a:r>
              <a:rPr lang="es-EC" altLang="es-EC" sz="1400">
                <a:solidFill>
                  <a:schemeClr val="bg1"/>
                </a:solidFill>
                <a:latin typeface="Inconsolata" charset="0"/>
              </a:rPr>
              <a:t>exports.definition = { </a:t>
            </a:r>
          </a:p>
          <a:p>
            <a:pPr eaLnBrk="1" hangingPunct="1"/>
            <a:r>
              <a:rPr lang="es-EC" altLang="es-EC" sz="1400">
                <a:solidFill>
                  <a:schemeClr val="bg1"/>
                </a:solidFill>
                <a:latin typeface="Inconsolata" charset="0"/>
              </a:rPr>
              <a:t>     config: { </a:t>
            </a:r>
          </a:p>
          <a:p>
            <a:pPr eaLnBrk="1" hangingPunct="1"/>
            <a:r>
              <a:rPr lang="es-EC" altLang="es-EC" sz="1400">
                <a:solidFill>
                  <a:schemeClr val="bg1"/>
                </a:solidFill>
                <a:latin typeface="Inconsolata" charset="0"/>
              </a:rPr>
              <a:t>         "columns": { </a:t>
            </a:r>
          </a:p>
          <a:p>
            <a:pPr eaLnBrk="1" hangingPunct="1"/>
            <a:r>
              <a:rPr lang="es-EC" altLang="es-EC" sz="1400">
                <a:solidFill>
                  <a:schemeClr val="bg1"/>
                </a:solidFill>
                <a:latin typeface="Inconsolata" charset="0"/>
              </a:rPr>
              <a:t>             "title":"text", </a:t>
            </a:r>
          </a:p>
          <a:p>
            <a:pPr eaLnBrk="1" hangingPunct="1"/>
            <a:r>
              <a:rPr lang="es-EC" altLang="es-EC" sz="1400">
                <a:solidFill>
                  <a:schemeClr val="bg1"/>
                </a:solidFill>
                <a:latin typeface="Inconsolata" charset="0"/>
              </a:rPr>
              <a:t>             "author":"text", </a:t>
            </a:r>
          </a:p>
          <a:p>
            <a:pPr eaLnBrk="1" hangingPunct="1"/>
            <a:r>
              <a:rPr lang="es-EC" altLang="es-EC" sz="1400">
                <a:solidFill>
                  <a:schemeClr val="bg1"/>
                </a:solidFill>
                <a:latin typeface="Inconsolata" charset="0"/>
              </a:rPr>
              <a:t>             "isbn":"text" </a:t>
            </a:r>
          </a:p>
          <a:p>
            <a:pPr eaLnBrk="1" hangingPunct="1"/>
            <a:r>
              <a:rPr lang="es-EC" altLang="es-EC" sz="1400">
                <a:solidFill>
                  <a:schemeClr val="bg1"/>
                </a:solidFill>
                <a:latin typeface="Inconsolata" charset="0"/>
              </a:rPr>
              <a:t>         }, </a:t>
            </a:r>
          </a:p>
          <a:p>
            <a:pPr eaLnBrk="1" hangingPunct="1"/>
            <a:r>
              <a:rPr lang="es-EC" altLang="es-EC" sz="1400">
                <a:solidFill>
                  <a:schemeClr val="bg1"/>
                </a:solidFill>
                <a:latin typeface="Inconsolata" charset="0"/>
              </a:rPr>
              <a:t>         "adapter": { </a:t>
            </a:r>
          </a:p>
          <a:p>
            <a:pPr eaLnBrk="1" hangingPunct="1"/>
            <a:r>
              <a:rPr lang="es-EC" altLang="es-EC" sz="1400">
                <a:solidFill>
                  <a:schemeClr val="bg1"/>
                </a:solidFill>
                <a:latin typeface="Inconsolata" charset="0"/>
              </a:rPr>
              <a:t>             "type": "sql", </a:t>
            </a:r>
          </a:p>
          <a:p>
            <a:pPr eaLnBrk="1" hangingPunct="1"/>
            <a:r>
              <a:rPr lang="es-EC" altLang="es-EC" sz="1400">
                <a:solidFill>
                  <a:schemeClr val="bg1"/>
                </a:solidFill>
                <a:latin typeface="Inconsolata" charset="0"/>
              </a:rPr>
              <a:t>             "collection_name": "book" </a:t>
            </a:r>
          </a:p>
          <a:p>
            <a:pPr eaLnBrk="1" hangingPunct="1"/>
            <a:r>
              <a:rPr lang="es-EC" altLang="es-EC" sz="1400">
                <a:solidFill>
                  <a:schemeClr val="bg1"/>
                </a:solidFill>
                <a:latin typeface="Inconsolata" charset="0"/>
              </a:rPr>
              <a:t>         } </a:t>
            </a:r>
          </a:p>
          <a:p>
            <a:pPr eaLnBrk="1" hangingPunct="1"/>
            <a:r>
              <a:rPr lang="es-EC" altLang="es-EC" sz="1400">
                <a:solidFill>
                  <a:schemeClr val="bg1"/>
                </a:solidFill>
                <a:latin typeface="Inconsolata" charset="0"/>
              </a:rPr>
              <a:t>     } </a:t>
            </a:r>
          </a:p>
          <a:p>
            <a:pPr eaLnBrk="1" hangingPunct="1"/>
            <a:r>
              <a:rPr lang="es-EC" altLang="es-EC" sz="1400">
                <a:solidFill>
                  <a:schemeClr val="bg1"/>
                </a:solidFill>
                <a:latin typeface="Inconsolata" charset="0"/>
              </a:rPr>
              <a:t>} </a:t>
            </a:r>
          </a:p>
        </p:txBody>
      </p:sp>
      <p:sp>
        <p:nvSpPr>
          <p:cNvPr id="267268" name="4 CuadroTexto"/>
          <p:cNvSpPr txBox="1">
            <a:spLocks noChangeArrowheads="1"/>
          </p:cNvSpPr>
          <p:nvPr/>
        </p:nvSpPr>
        <p:spPr bwMode="auto">
          <a:xfrm>
            <a:off x="212725" y="1241425"/>
            <a:ext cx="41973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200">
                <a:solidFill>
                  <a:schemeClr val="bg1"/>
                </a:solidFill>
                <a:latin typeface="Inconsolata" charset="0"/>
              </a:rPr>
              <a:t>Encapsulate the data and state of your app</a:t>
            </a:r>
          </a:p>
          <a:p>
            <a:pPr eaLnBrk="1" hangingPunct="1">
              <a:buFont typeface="Arial" pitchFamily="34" charset="0"/>
              <a:buChar char="•"/>
            </a:pPr>
            <a:r>
              <a:rPr lang="en-US" altLang="es-EC" sz="1200">
                <a:solidFill>
                  <a:schemeClr val="bg1"/>
                </a:solidFill>
                <a:latin typeface="Inconsolata" charset="0"/>
              </a:rPr>
              <a:t>Define data-related rules (defaults, validation, etc.)</a:t>
            </a:r>
          </a:p>
          <a:p>
            <a:pPr eaLnBrk="1" hangingPunct="1">
              <a:buFont typeface="Arial" pitchFamily="34" charset="0"/>
              <a:buChar char="•"/>
            </a:pPr>
            <a:r>
              <a:rPr lang="en-US" altLang="es-EC" sz="1200">
                <a:solidFill>
                  <a:schemeClr val="bg1"/>
                </a:solidFill>
                <a:latin typeface="Inconsolata" charset="0"/>
              </a:rPr>
              <a:t>Define where and how that data is persisted</a:t>
            </a:r>
          </a:p>
          <a:p>
            <a:pPr eaLnBrk="1" hangingPunct="1">
              <a:buFont typeface="Arial" pitchFamily="34" charset="0"/>
              <a:buChar char="•"/>
            </a:pPr>
            <a:r>
              <a:rPr lang="en-US" altLang="es-EC" sz="1200">
                <a:solidFill>
                  <a:schemeClr val="bg1"/>
                </a:solidFill>
                <a:latin typeface="Inconsolata" charset="0"/>
              </a:rPr>
              <a:t>Define data-transformation logic ("business logic")</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Collections</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68291" name="Content Placeholder 2"/>
          <p:cNvSpPr txBox="1">
            <a:spLocks/>
          </p:cNvSpPr>
          <p:nvPr/>
        </p:nvSpPr>
        <p:spPr bwMode="auto">
          <a:xfrm>
            <a:off x="2276475" y="2436813"/>
            <a:ext cx="5678488" cy="177006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800">
                <a:solidFill>
                  <a:srgbClr val="BFBFBF"/>
                </a:solidFill>
                <a:latin typeface="Inconsolata" charset="0"/>
              </a:rPr>
              <a:t/>
            </a:r>
            <a:br>
              <a:rPr lang="es-EC" altLang="es-EC" sz="1800">
                <a:solidFill>
                  <a:srgbClr val="BFBFBF"/>
                </a:solidFill>
                <a:latin typeface="Inconsolata" charset="0"/>
              </a:rPr>
            </a:br>
            <a:r>
              <a:rPr lang="es-EC" altLang="es-EC" sz="1800">
                <a:solidFill>
                  <a:srgbClr val="BFBFBF"/>
                </a:solidFill>
                <a:latin typeface="Inconsolata" charset="0"/>
              </a:rPr>
              <a:t>// File: app/controllers/someview.js </a:t>
            </a:r>
          </a:p>
          <a:p>
            <a:pPr eaLnBrk="1" hangingPunct="1"/>
            <a:r>
              <a:rPr lang="es-EC" altLang="es-EC" sz="1800">
                <a:solidFill>
                  <a:schemeClr val="bg1"/>
                </a:solidFill>
                <a:latin typeface="Inconsolata" charset="0"/>
              </a:rPr>
              <a:t>var library = Alloy.createCollection('book'); </a:t>
            </a:r>
          </a:p>
          <a:p>
            <a:pPr eaLnBrk="1" hangingPunct="1"/>
            <a:r>
              <a:rPr lang="es-EC" altLang="es-EC" sz="1800">
                <a:solidFill>
                  <a:schemeClr val="bg1"/>
                </a:solidFill>
                <a:latin typeface="Inconsolata" charset="0"/>
              </a:rPr>
              <a:t>library.fetch(); </a:t>
            </a:r>
            <a:r>
              <a:rPr lang="es-EC" altLang="es-EC" sz="1800">
                <a:solidFill>
                  <a:srgbClr val="BFBFBF"/>
                </a:solidFill>
                <a:latin typeface="Inconsolata" charset="0"/>
              </a:rPr>
              <a:t>// Grab data from persistent storage </a:t>
            </a:r>
          </a:p>
        </p:txBody>
      </p:sp>
      <p:sp>
        <p:nvSpPr>
          <p:cNvPr id="268292" name="4 CuadroTexto"/>
          <p:cNvSpPr txBox="1">
            <a:spLocks noChangeArrowheads="1"/>
          </p:cNvSpPr>
          <p:nvPr/>
        </p:nvSpPr>
        <p:spPr bwMode="auto">
          <a:xfrm>
            <a:off x="314325" y="1222375"/>
            <a:ext cx="59769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200">
                <a:solidFill>
                  <a:schemeClr val="bg1"/>
                </a:solidFill>
                <a:latin typeface="Inconsolata" charset="0"/>
              </a:rPr>
              <a:t>Groups of models</a:t>
            </a:r>
          </a:p>
          <a:p>
            <a:pPr eaLnBrk="1" hangingPunct="1">
              <a:buFont typeface="Arial" pitchFamily="34" charset="0"/>
              <a:buChar char="•"/>
            </a:pPr>
            <a:r>
              <a:rPr lang="en-US" altLang="es-EC" sz="1200">
                <a:solidFill>
                  <a:schemeClr val="bg1"/>
                </a:solidFill>
                <a:latin typeface="Inconsolata" charset="0"/>
              </a:rPr>
              <a:t>Created in the controller</a:t>
            </a:r>
          </a:p>
          <a:p>
            <a:pPr eaLnBrk="1" hangingPunct="1">
              <a:buFont typeface="Arial" pitchFamily="34" charset="0"/>
              <a:buChar char="•"/>
            </a:pPr>
            <a:r>
              <a:rPr lang="en-US" altLang="es-EC" sz="1200">
                <a:solidFill>
                  <a:schemeClr val="bg1"/>
                </a:solidFill>
                <a:latin typeface="Inconsolata" charset="0"/>
              </a:rPr>
              <a:t>There is no "models/mycollection.js" file</a:t>
            </a:r>
          </a:p>
          <a:p>
            <a:pPr eaLnBrk="1" hangingPunct="1">
              <a:buFont typeface="Arial" pitchFamily="34" charset="0"/>
              <a:buChar char="•"/>
            </a:pPr>
            <a:r>
              <a:rPr lang="en-US" altLang="es-EC" sz="1200">
                <a:solidFill>
                  <a:schemeClr val="bg1"/>
                </a:solidFill>
                <a:latin typeface="Inconsolata" charset="0"/>
              </a:rPr>
              <a:t>But you can customize within the model file</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Model</a:t>
            </a:r>
            <a:r>
              <a:rPr lang="es-EC" cap="small" dirty="0">
                <a:ea typeface="ＭＳ Ｐゴシック" charset="0"/>
              </a:rPr>
              <a:t> </a:t>
            </a:r>
            <a:r>
              <a:rPr lang="es-EC" cap="small" dirty="0" err="1">
                <a:ea typeface="ＭＳ Ｐゴシック" charset="0"/>
              </a:rPr>
              <a:t>Anatomy</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69315" name="Content Placeholder 2"/>
          <p:cNvSpPr txBox="1">
            <a:spLocks/>
          </p:cNvSpPr>
          <p:nvPr/>
        </p:nvSpPr>
        <p:spPr bwMode="auto">
          <a:xfrm>
            <a:off x="2105025" y="954088"/>
            <a:ext cx="4427538" cy="405765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900">
                <a:solidFill>
                  <a:srgbClr val="BFBFBF"/>
                </a:solidFill>
                <a:latin typeface="Inconsolata" charset="0"/>
              </a:rPr>
              <a:t>// File: app/models/book.js </a:t>
            </a:r>
          </a:p>
          <a:p>
            <a:pPr eaLnBrk="1" hangingPunct="1">
              <a:spcBef>
                <a:spcPct val="20000"/>
              </a:spcBef>
              <a:buSzPct val="75000"/>
            </a:pPr>
            <a:r>
              <a:rPr lang="es-EC" altLang="es-EC" sz="900">
                <a:solidFill>
                  <a:schemeClr val="bg1"/>
                </a:solidFill>
                <a:latin typeface="Inconsolata" charset="0"/>
              </a:rPr>
              <a:t>exports.definition = { </a:t>
            </a:r>
          </a:p>
          <a:p>
            <a:pPr eaLnBrk="1" hangingPunct="1">
              <a:spcBef>
                <a:spcPct val="20000"/>
              </a:spcBef>
              <a:buSzPct val="75000"/>
            </a:pPr>
            <a:r>
              <a:rPr lang="es-EC" altLang="es-EC" sz="900">
                <a:solidFill>
                  <a:schemeClr val="bg1"/>
                </a:solidFill>
                <a:latin typeface="Inconsolata" charset="0"/>
              </a:rPr>
              <a:t>     config: { </a:t>
            </a:r>
          </a:p>
          <a:p>
            <a:pPr eaLnBrk="1" hangingPunct="1">
              <a:spcBef>
                <a:spcPct val="20000"/>
              </a:spcBef>
              <a:buSzPct val="75000"/>
            </a:pPr>
            <a:r>
              <a:rPr lang="es-EC" altLang="es-EC" sz="900">
                <a:solidFill>
                  <a:schemeClr val="bg1"/>
                </a:solidFill>
                <a:latin typeface="Inconsolata" charset="0"/>
              </a:rPr>
              <a:t>          // table schema and adapter information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r>
              <a:rPr lang="es-EC" altLang="es-EC" sz="900">
                <a:solidFill>
                  <a:schemeClr val="bg1"/>
                </a:solidFill>
                <a:latin typeface="Inconsolata" charset="0"/>
              </a:rPr>
              <a:t>     defaults: { </a:t>
            </a:r>
          </a:p>
          <a:p>
            <a:pPr eaLnBrk="1" hangingPunct="1">
              <a:spcBef>
                <a:spcPct val="20000"/>
              </a:spcBef>
              <a:buSzPct val="75000"/>
            </a:pPr>
            <a:r>
              <a:rPr lang="es-EC" altLang="es-EC" sz="900">
                <a:solidFill>
                  <a:schemeClr val="bg1"/>
                </a:solidFill>
                <a:latin typeface="Inconsolata" charset="0"/>
              </a:rPr>
              <a:t>          // default values for fields go here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r>
              <a:rPr lang="es-EC" altLang="es-EC" sz="900">
                <a:solidFill>
                  <a:schemeClr val="bg1"/>
                </a:solidFill>
                <a:latin typeface="Inconsolata" charset="0"/>
              </a:rPr>
              <a:t>     extendModel: function(Model) { </a:t>
            </a:r>
          </a:p>
          <a:p>
            <a:pPr eaLnBrk="1" hangingPunct="1">
              <a:spcBef>
                <a:spcPct val="20000"/>
              </a:spcBef>
              <a:buSzPct val="75000"/>
            </a:pPr>
            <a:r>
              <a:rPr lang="es-EC" altLang="es-EC" sz="900">
                <a:solidFill>
                  <a:schemeClr val="bg1"/>
                </a:solidFill>
                <a:latin typeface="Inconsolata" charset="0"/>
              </a:rPr>
              <a:t>          _.extend(Model.prototype, { </a:t>
            </a:r>
          </a:p>
          <a:p>
            <a:pPr eaLnBrk="1" hangingPunct="1">
              <a:spcBef>
                <a:spcPct val="20000"/>
              </a:spcBef>
              <a:buSzPct val="75000"/>
            </a:pPr>
            <a:r>
              <a:rPr lang="es-EC" altLang="es-EC" sz="900">
                <a:solidFill>
                  <a:schemeClr val="bg1"/>
                </a:solidFill>
                <a:latin typeface="Inconsolata" charset="0"/>
              </a:rPr>
              <a:t>               // Put model validation and manipulation functions here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endParaRPr lang="es-EC" altLang="es-EC" sz="900">
              <a:solidFill>
                <a:schemeClr val="bg1"/>
              </a:solidFill>
              <a:latin typeface="Inconsolata" charset="0"/>
            </a:endParaRPr>
          </a:p>
          <a:p>
            <a:pPr eaLnBrk="1" hangingPunct="1">
              <a:spcBef>
                <a:spcPct val="20000"/>
              </a:spcBef>
              <a:buSzPct val="75000"/>
            </a:pPr>
            <a:r>
              <a:rPr lang="es-EC" altLang="es-EC" sz="900">
                <a:solidFill>
                  <a:schemeClr val="bg1"/>
                </a:solidFill>
                <a:latin typeface="Inconsolata" charset="0"/>
              </a:rPr>
              <a:t>          return Model;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endParaRPr lang="es-EC" altLang="es-EC" sz="900">
              <a:solidFill>
                <a:schemeClr val="bg1"/>
              </a:solidFill>
              <a:latin typeface="Inconsolata" charset="0"/>
            </a:endParaRPr>
          </a:p>
          <a:p>
            <a:pPr eaLnBrk="1" hangingPunct="1">
              <a:spcBef>
                <a:spcPct val="20000"/>
              </a:spcBef>
              <a:buSzPct val="75000"/>
            </a:pPr>
            <a:r>
              <a:rPr lang="es-EC" altLang="es-EC" sz="900">
                <a:solidFill>
                  <a:schemeClr val="bg1"/>
                </a:solidFill>
                <a:latin typeface="Inconsolata" charset="0"/>
              </a:rPr>
              <a:t>     extendCollection: function(Collection) { </a:t>
            </a:r>
          </a:p>
          <a:p>
            <a:pPr eaLnBrk="1" hangingPunct="1">
              <a:spcBef>
                <a:spcPct val="20000"/>
              </a:spcBef>
              <a:buSzPct val="75000"/>
            </a:pPr>
            <a:r>
              <a:rPr lang="es-EC" altLang="es-EC" sz="900">
                <a:solidFill>
                  <a:schemeClr val="bg1"/>
                </a:solidFill>
                <a:latin typeface="Inconsolata" charset="0"/>
              </a:rPr>
              <a:t>           _.extend(Collection.prototype, { </a:t>
            </a:r>
          </a:p>
          <a:p>
            <a:pPr eaLnBrk="1" hangingPunct="1">
              <a:spcBef>
                <a:spcPct val="20000"/>
              </a:spcBef>
              <a:buSzPct val="75000"/>
            </a:pPr>
            <a:r>
              <a:rPr lang="es-EC" altLang="es-EC" sz="900">
                <a:solidFill>
                  <a:schemeClr val="bg1"/>
                </a:solidFill>
                <a:latin typeface="Inconsolata" charset="0"/>
              </a:rPr>
              <a:t>                // Put collection validation and manipulation functions here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endParaRPr lang="es-EC" altLang="es-EC" sz="900">
              <a:solidFill>
                <a:schemeClr val="bg1"/>
              </a:solidFill>
              <a:latin typeface="Inconsolata" charset="0"/>
            </a:endParaRPr>
          </a:p>
          <a:p>
            <a:pPr eaLnBrk="1" hangingPunct="1">
              <a:spcBef>
                <a:spcPct val="20000"/>
              </a:spcBef>
              <a:buSzPct val="75000"/>
            </a:pPr>
            <a:r>
              <a:rPr lang="es-EC" altLang="es-EC" sz="900">
                <a:solidFill>
                  <a:schemeClr val="bg1"/>
                </a:solidFill>
                <a:latin typeface="Inconsolata" charset="0"/>
              </a:rPr>
              <a:t>          return Collection; </a:t>
            </a:r>
          </a:p>
          <a:p>
            <a:pPr eaLnBrk="1" hangingPunct="1">
              <a:spcBef>
                <a:spcPct val="20000"/>
              </a:spcBef>
              <a:buSzPct val="75000"/>
            </a:pPr>
            <a:r>
              <a:rPr lang="es-EC" altLang="es-EC" sz="900">
                <a:solidFill>
                  <a:schemeClr val="bg1"/>
                </a:solidFill>
                <a:latin typeface="Inconsolata" charset="0"/>
              </a:rPr>
              <a:t>     }</a:t>
            </a:r>
          </a:p>
          <a:p>
            <a:pPr eaLnBrk="1" hangingPunct="1">
              <a:spcBef>
                <a:spcPct val="20000"/>
              </a:spcBef>
              <a:buSzPct val="75000"/>
            </a:pPr>
            <a:r>
              <a:rPr lang="es-EC" altLang="es-EC" sz="9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Accessing</a:t>
            </a:r>
            <a:r>
              <a:rPr lang="es-EC" cap="small" dirty="0">
                <a:ea typeface="ＭＳ Ｐゴシック" charset="0"/>
              </a:rPr>
              <a:t> </a:t>
            </a:r>
            <a:r>
              <a:rPr lang="es-EC" cap="small" dirty="0" err="1">
                <a:ea typeface="ＭＳ Ｐゴシック" charset="0"/>
              </a:rPr>
              <a:t>Model</a:t>
            </a:r>
            <a:r>
              <a:rPr lang="es-EC" cap="small" dirty="0">
                <a:ea typeface="ＭＳ Ｐゴシック" charset="0"/>
              </a:rPr>
              <a:t> Data</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70339" name="Content Placeholder 2"/>
          <p:cNvSpPr txBox="1">
            <a:spLocks/>
          </p:cNvSpPr>
          <p:nvPr/>
        </p:nvSpPr>
        <p:spPr bwMode="auto">
          <a:xfrm>
            <a:off x="1546225" y="992188"/>
            <a:ext cx="5006975" cy="405765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400">
                <a:solidFill>
                  <a:srgbClr val="BFBFBF"/>
                </a:solidFill>
                <a:latin typeface="Inconsolata" charset="0"/>
              </a:rPr>
              <a:t>// Define a model of type 'book' </a:t>
            </a:r>
          </a:p>
          <a:p>
            <a:pPr eaLnBrk="1" hangingPunct="1">
              <a:spcBef>
                <a:spcPct val="20000"/>
              </a:spcBef>
              <a:buSzPct val="75000"/>
            </a:pPr>
            <a:r>
              <a:rPr lang="es-EC" altLang="es-EC" sz="1400">
                <a:solidFill>
                  <a:schemeClr val="bg1"/>
                </a:solidFill>
                <a:latin typeface="Inconsolata" charset="0"/>
              </a:rPr>
              <a:t>var book = Alloy.createModel('book', { </a:t>
            </a:r>
          </a:p>
          <a:p>
            <a:pPr eaLnBrk="1" hangingPunct="1">
              <a:spcBef>
                <a:spcPct val="20000"/>
              </a:spcBef>
              <a:buSzPct val="75000"/>
            </a:pPr>
            <a:r>
              <a:rPr lang="es-EC" altLang="es-EC" sz="1400">
                <a:solidFill>
                  <a:schemeClr val="bg1"/>
                </a:solidFill>
                <a:latin typeface="Inconsolata" charset="0"/>
              </a:rPr>
              <a:t>     title:'Green Eggs and Ham', </a:t>
            </a:r>
          </a:p>
          <a:p>
            <a:pPr eaLnBrk="1" hangingPunct="1">
              <a:spcBef>
                <a:spcPct val="20000"/>
              </a:spcBef>
              <a:buSzPct val="75000"/>
            </a:pPr>
            <a:r>
              <a:rPr lang="es-EC" altLang="es-EC" sz="1400">
                <a:solidFill>
                  <a:schemeClr val="bg1"/>
                </a:solidFill>
                <a:latin typeface="Inconsolata" charset="0"/>
              </a:rPr>
              <a:t>     author:'Dr. Seuss' </a:t>
            </a:r>
          </a:p>
          <a:p>
            <a:pPr eaLnBrk="1" hangingPunct="1">
              <a:spcBef>
                <a:spcPct val="20000"/>
              </a:spcBef>
              <a:buSzPct val="75000"/>
            </a:pPr>
            <a:r>
              <a:rPr lang="es-EC" altLang="es-EC" sz="1400">
                <a:solidFill>
                  <a:schemeClr val="bg1"/>
                </a:solidFill>
                <a:latin typeface="Inconsolata" charset="0"/>
              </a:rPr>
              <a:t>}); </a:t>
            </a:r>
          </a:p>
          <a:p>
            <a:pPr eaLnBrk="1" hangingPunct="1">
              <a:spcBef>
                <a:spcPct val="20000"/>
              </a:spcBef>
              <a:buSzPct val="75000"/>
            </a:pPr>
            <a:endParaRPr lang="es-EC" altLang="es-EC" sz="1400">
              <a:solidFill>
                <a:schemeClr val="bg1"/>
              </a:solidFill>
              <a:latin typeface="Inconsolata" charset="0"/>
            </a:endParaRPr>
          </a:p>
          <a:p>
            <a:pPr eaLnBrk="1" hangingPunct="1">
              <a:spcBef>
                <a:spcPct val="20000"/>
              </a:spcBef>
              <a:buSzPct val="75000"/>
            </a:pPr>
            <a:r>
              <a:rPr lang="es-EC" altLang="es-EC" sz="1400">
                <a:solidFill>
                  <a:srgbClr val="BFBFBF"/>
                </a:solidFill>
                <a:latin typeface="Inconsolata" charset="0"/>
              </a:rPr>
              <a:t>// access the fields in our model </a:t>
            </a:r>
          </a:p>
          <a:p>
            <a:pPr eaLnBrk="1" hangingPunct="1">
              <a:spcBef>
                <a:spcPct val="20000"/>
              </a:spcBef>
              <a:buSzPct val="75000"/>
            </a:pPr>
            <a:r>
              <a:rPr lang="es-EC" altLang="es-EC" sz="1400">
                <a:solidFill>
                  <a:schemeClr val="bg1"/>
                </a:solidFill>
                <a:latin typeface="Inconsolata" charset="0"/>
              </a:rPr>
              <a:t>var title = book.get('title'); </a:t>
            </a:r>
          </a:p>
          <a:p>
            <a:pPr eaLnBrk="1" hangingPunct="1">
              <a:spcBef>
                <a:spcPct val="20000"/>
              </a:spcBef>
              <a:buSzPct val="75000"/>
            </a:pPr>
            <a:r>
              <a:rPr lang="es-EC" altLang="es-EC" sz="1400">
                <a:solidFill>
                  <a:schemeClr val="bg1"/>
                </a:solidFill>
                <a:latin typeface="Inconsolata" charset="0"/>
              </a:rPr>
              <a:t>var author = book.get('author'); </a:t>
            </a:r>
          </a:p>
          <a:p>
            <a:pPr eaLnBrk="1" hangingPunct="1">
              <a:spcBef>
                <a:spcPct val="20000"/>
              </a:spcBef>
              <a:buSzPct val="75000"/>
            </a:pPr>
            <a:endParaRPr lang="es-EC" altLang="es-EC" sz="1400">
              <a:solidFill>
                <a:schemeClr val="bg1"/>
              </a:solidFill>
              <a:latin typeface="Inconsolata" charset="0"/>
            </a:endParaRPr>
          </a:p>
          <a:p>
            <a:pPr eaLnBrk="1" hangingPunct="1">
              <a:spcBef>
                <a:spcPct val="20000"/>
              </a:spcBef>
              <a:buSzPct val="75000"/>
            </a:pPr>
            <a:r>
              <a:rPr lang="es-EC" altLang="es-EC" sz="1400">
                <a:solidFill>
                  <a:srgbClr val="BFBFBF"/>
                </a:solidFill>
                <a:latin typeface="Inconsolata" charset="0"/>
              </a:rPr>
              <a:t>// Assuming a Ti.UI.Label object in the view with id = 'label' </a:t>
            </a:r>
          </a:p>
          <a:p>
            <a:pPr eaLnBrk="1" hangingPunct="1">
              <a:spcBef>
                <a:spcPct val="20000"/>
              </a:spcBef>
              <a:buSzPct val="75000"/>
            </a:pPr>
            <a:r>
              <a:rPr lang="es-EC" altLang="es-EC" sz="1400">
                <a:solidFill>
                  <a:schemeClr val="bg1"/>
                </a:solidFill>
                <a:latin typeface="Inconsolata" charset="0"/>
              </a:rPr>
              <a:t>$.label.text = title + ' by ' + author; </a:t>
            </a:r>
          </a:p>
          <a:p>
            <a:pPr eaLnBrk="1" hangingPunct="1">
              <a:spcBef>
                <a:spcPct val="20000"/>
              </a:spcBef>
              <a:buSzPct val="75000"/>
            </a:pPr>
            <a:endParaRPr lang="es-EC" altLang="es-EC" sz="1400">
              <a:solidFill>
                <a:schemeClr val="bg1"/>
              </a:solidFill>
              <a:latin typeface="Inconsolata" charset="0"/>
            </a:endParaRPr>
          </a:p>
          <a:p>
            <a:pPr eaLnBrk="1" hangingPunct="1">
              <a:spcBef>
                <a:spcPct val="20000"/>
              </a:spcBef>
              <a:buSzPct val="75000"/>
            </a:pPr>
            <a:r>
              <a:rPr lang="es-EC" altLang="es-EC" sz="1400">
                <a:solidFill>
                  <a:schemeClr val="bg1"/>
                </a:solidFill>
                <a:latin typeface="Inconsolata" charset="0"/>
              </a:rPr>
              <a:t>book.set('title', 'Cat in the Hat'); </a:t>
            </a:r>
          </a:p>
          <a:p>
            <a:pPr eaLnBrk="1" hangingPunct="1">
              <a:spcBef>
                <a:spcPct val="20000"/>
              </a:spcBef>
              <a:buSzPct val="75000"/>
            </a:pPr>
            <a:r>
              <a:rPr lang="es-EC" altLang="es-EC" sz="1400">
                <a:solidFill>
                  <a:schemeClr val="bg1"/>
                </a:solidFill>
                <a:latin typeface="Inconsolata" charset="0"/>
              </a:rPr>
              <a:t>$.label2text = 'Also by ' + author + ', ' + title;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Accessing</a:t>
            </a:r>
            <a:r>
              <a:rPr lang="es-EC" cap="small" dirty="0">
                <a:ea typeface="ＭＳ Ｐゴシック" charset="0"/>
              </a:rPr>
              <a:t> </a:t>
            </a:r>
            <a:r>
              <a:rPr lang="es-EC" cap="small" dirty="0" err="1">
                <a:ea typeface="ＭＳ Ｐゴシック" charset="0"/>
              </a:rPr>
              <a:t>Model</a:t>
            </a:r>
            <a:r>
              <a:rPr lang="es-EC" cap="small" dirty="0">
                <a:ea typeface="ＭＳ Ｐゴシック" charset="0"/>
              </a:rPr>
              <a:t>/</a:t>
            </a:r>
            <a:r>
              <a:rPr lang="es-EC" cap="small" dirty="0" err="1">
                <a:ea typeface="ＭＳ Ｐゴシック" charset="0"/>
              </a:rPr>
              <a:t>Collection</a:t>
            </a:r>
            <a:r>
              <a:rPr lang="es-EC" cap="small" dirty="0">
                <a:ea typeface="ＭＳ Ｐゴシック" charset="0"/>
              </a:rPr>
              <a:t> Data</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0723" name="Content Placeholder 2"/>
          <p:cNvSpPr txBox="1">
            <a:spLocks/>
          </p:cNvSpPr>
          <p:nvPr/>
        </p:nvSpPr>
        <p:spPr bwMode="auto">
          <a:xfrm>
            <a:off x="2328863" y="992188"/>
            <a:ext cx="4000500" cy="4046537"/>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Corbel" charset="0"/>
                <a:ea typeface="ＭＳ Ｐゴシック" charset="0"/>
                <a:cs typeface="ＭＳ Ｐゴシック" charset="0"/>
              </a:defRPr>
            </a:lvl1pPr>
            <a:lvl2pPr marL="265113">
              <a:defRPr sz="1600">
                <a:solidFill>
                  <a:schemeClr val="tx1"/>
                </a:solidFill>
                <a:latin typeface="Corbel" charset="0"/>
                <a:ea typeface="ＭＳ Ｐゴシック" charset="0"/>
              </a:defRPr>
            </a:lvl2pPr>
            <a:lvl3pPr marL="1143000" indent="-228600">
              <a:defRPr sz="1600">
                <a:solidFill>
                  <a:schemeClr val="tx1"/>
                </a:solidFill>
                <a:latin typeface="Corbel" charset="0"/>
                <a:ea typeface="ＭＳ Ｐゴシック" charset="0"/>
              </a:defRPr>
            </a:lvl3pPr>
            <a:lvl4pPr marL="1600200" indent="-228600">
              <a:defRPr sz="1600">
                <a:solidFill>
                  <a:schemeClr val="tx1"/>
                </a:solidFill>
                <a:latin typeface="Corbel" charset="0"/>
                <a:ea typeface="ＭＳ Ｐゴシック" charset="0"/>
              </a:defRPr>
            </a:lvl4pPr>
            <a:lvl5pPr marL="2057400" indent="-228600">
              <a:defRPr sz="1600">
                <a:solidFill>
                  <a:schemeClr val="tx1"/>
                </a:solidFill>
                <a:latin typeface="Corbel" charset="0"/>
                <a:ea typeface="ＭＳ Ｐゴシック" charset="0"/>
              </a:defRPr>
            </a:lvl5pPr>
            <a:lvl6pPr marL="2514600" indent="-228600" defTabSz="407988" fontAlgn="base">
              <a:spcBef>
                <a:spcPct val="0"/>
              </a:spcBef>
              <a:spcAft>
                <a:spcPct val="0"/>
              </a:spcAft>
              <a:defRPr sz="1600">
                <a:solidFill>
                  <a:schemeClr val="tx1"/>
                </a:solidFill>
                <a:latin typeface="Corbel" charset="0"/>
                <a:ea typeface="ＭＳ Ｐゴシック" charset="0"/>
              </a:defRPr>
            </a:lvl6pPr>
            <a:lvl7pPr marL="2971800" indent="-228600" defTabSz="407988" fontAlgn="base">
              <a:spcBef>
                <a:spcPct val="0"/>
              </a:spcBef>
              <a:spcAft>
                <a:spcPct val="0"/>
              </a:spcAft>
              <a:defRPr sz="1600">
                <a:solidFill>
                  <a:schemeClr val="tx1"/>
                </a:solidFill>
                <a:latin typeface="Corbel" charset="0"/>
                <a:ea typeface="ＭＳ Ｐゴシック" charset="0"/>
              </a:defRPr>
            </a:lvl7pPr>
            <a:lvl8pPr marL="3429000" indent="-228600" defTabSz="407988" fontAlgn="base">
              <a:spcBef>
                <a:spcPct val="0"/>
              </a:spcBef>
              <a:spcAft>
                <a:spcPct val="0"/>
              </a:spcAft>
              <a:defRPr sz="1600">
                <a:solidFill>
                  <a:schemeClr val="tx1"/>
                </a:solidFill>
                <a:latin typeface="Corbel" charset="0"/>
                <a:ea typeface="ＭＳ Ｐゴシック" charset="0"/>
              </a:defRPr>
            </a:lvl8pPr>
            <a:lvl9pPr marL="3886200" indent="-228600" defTabSz="407988" fontAlgn="base">
              <a:spcBef>
                <a:spcPct val="0"/>
              </a:spcBef>
              <a:spcAft>
                <a:spcPct val="0"/>
              </a:spcAft>
              <a:defRPr sz="1600">
                <a:solidFill>
                  <a:schemeClr val="tx1"/>
                </a:solidFill>
                <a:latin typeface="Corbel" charset="0"/>
                <a:ea typeface="ＭＳ Ｐゴシック" charset="0"/>
              </a:defRPr>
            </a:lvl9pPr>
          </a:lstStyle>
          <a:p>
            <a:pPr>
              <a:spcBef>
                <a:spcPct val="20000"/>
              </a:spcBef>
              <a:buSzPct val="75000"/>
              <a:defRPr/>
            </a:pPr>
            <a:r>
              <a:rPr lang="es-EC" sz="1050" dirty="0" err="1" smtClean="0">
                <a:solidFill>
                  <a:schemeClr val="bg1"/>
                </a:solidFill>
                <a:latin typeface="Inconsolata" charset="0"/>
                <a:cs typeface="Inconsolata" charset="0"/>
              </a:rPr>
              <a:t>function</a:t>
            </a:r>
            <a:r>
              <a:rPr lang="es-EC" sz="1050" dirty="0" smtClean="0">
                <a:solidFill>
                  <a:schemeClr val="bg1"/>
                </a:solidFill>
                <a:latin typeface="Inconsolata" charset="0"/>
                <a:cs typeface="Inconsolata" charset="0"/>
              </a:rPr>
              <a:t> </a:t>
            </a:r>
            <a:r>
              <a:rPr lang="es-EC" sz="1050" dirty="0" err="1">
                <a:solidFill>
                  <a:schemeClr val="bg1"/>
                </a:solidFill>
                <a:latin typeface="Inconsolata" charset="0"/>
                <a:cs typeface="Inconsolata" charset="0"/>
              </a:rPr>
              <a:t>addItem</a:t>
            </a:r>
            <a:r>
              <a:rPr lang="es-EC" sz="1050" dirty="0">
                <a:solidFill>
                  <a:schemeClr val="bg1"/>
                </a:solidFill>
                <a:latin typeface="Inconsolata" charset="0"/>
                <a:cs typeface="Inconsolata" charset="0"/>
              </a:rPr>
              <a:t>() { </a:t>
            </a:r>
            <a:endParaRPr lang="es-EC" sz="1050" dirty="0" smtClean="0">
              <a:solidFill>
                <a:schemeClr val="bg1"/>
              </a:solidFill>
              <a:latin typeface="Inconsolata" charset="0"/>
              <a:cs typeface="Inconsolata" charset="0"/>
            </a:endParaRPr>
          </a:p>
          <a:p>
            <a:pPr>
              <a:spcBef>
                <a:spcPct val="20000"/>
              </a:spcBef>
              <a:buSzPct val="75000"/>
              <a:defRPr/>
            </a:pPr>
            <a:r>
              <a:rPr lang="es-EC" sz="1050" dirty="0">
                <a:solidFill>
                  <a:schemeClr val="bg1"/>
                </a:solidFill>
                <a:latin typeface="Inconsolata" charset="0"/>
                <a:cs typeface="Inconsolata" charset="0"/>
              </a:rPr>
              <a:t> </a:t>
            </a:r>
            <a:r>
              <a:rPr lang="es-EC" sz="1050" dirty="0" smtClean="0">
                <a:solidFill>
                  <a:schemeClr val="bg1"/>
                </a:solidFill>
                <a:latin typeface="Inconsolata" charset="0"/>
                <a:cs typeface="Inconsolata" charset="0"/>
              </a:rPr>
              <a:t>    </a:t>
            </a:r>
            <a:r>
              <a:rPr lang="es-EC" sz="1050" dirty="0" err="1" smtClean="0">
                <a:solidFill>
                  <a:schemeClr val="bg1"/>
                </a:solidFill>
                <a:latin typeface="Inconsolata" charset="0"/>
                <a:cs typeface="Inconsolata" charset="0"/>
              </a:rPr>
              <a:t>var</a:t>
            </a:r>
            <a:r>
              <a:rPr lang="es-EC" sz="1050" dirty="0" smtClean="0">
                <a:solidFill>
                  <a:schemeClr val="bg1"/>
                </a:solidFill>
                <a:latin typeface="Inconsolata" charset="0"/>
                <a:cs typeface="Inconsolata" charset="0"/>
              </a:rPr>
              <a:t> </a:t>
            </a:r>
            <a:r>
              <a:rPr lang="es-EC" sz="1050" dirty="0" err="1">
                <a:solidFill>
                  <a:schemeClr val="bg1"/>
                </a:solidFill>
                <a:latin typeface="Inconsolata" charset="0"/>
                <a:cs typeface="Inconsolata" charset="0"/>
              </a:rPr>
              <a:t>books</a:t>
            </a:r>
            <a:r>
              <a:rPr lang="es-EC" sz="1050" dirty="0">
                <a:solidFill>
                  <a:schemeClr val="bg1"/>
                </a:solidFill>
                <a:latin typeface="Inconsolata" charset="0"/>
                <a:cs typeface="Inconsolata" charset="0"/>
              </a:rPr>
              <a:t> = </a:t>
            </a:r>
            <a:r>
              <a:rPr lang="es-EC" sz="1050" dirty="0" err="1">
                <a:solidFill>
                  <a:schemeClr val="bg1"/>
                </a:solidFill>
                <a:latin typeface="Inconsolata" charset="0"/>
                <a:cs typeface="Inconsolata" charset="0"/>
              </a:rPr>
              <a:t>Alloy.Collections.book</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endParaRPr lang="es-EC" sz="1050" dirty="0">
              <a:solidFill>
                <a:schemeClr val="bg1"/>
              </a:solidFill>
              <a:latin typeface="Inconsolata" charset="0"/>
              <a:cs typeface="Inconsolata" charset="0"/>
            </a:endParaRPr>
          </a:p>
          <a:p>
            <a:pPr>
              <a:spcBef>
                <a:spcPct val="20000"/>
              </a:spcBef>
              <a:buSzPct val="75000"/>
              <a:defRPr/>
            </a:pPr>
            <a:r>
              <a:rPr lang="es-EC" sz="1050" dirty="0" smtClean="0">
                <a:solidFill>
                  <a:schemeClr val="bg1"/>
                </a:solidFill>
                <a:latin typeface="Inconsolata" charset="0"/>
                <a:cs typeface="Inconsolata" charset="0"/>
              </a:rPr>
              <a:t>     // </a:t>
            </a:r>
            <a:r>
              <a:rPr lang="es-EC" sz="1050" dirty="0" err="1">
                <a:solidFill>
                  <a:schemeClr val="bg1"/>
                </a:solidFill>
                <a:latin typeface="Inconsolata" charset="0"/>
                <a:cs typeface="Inconsolata" charset="0"/>
              </a:rPr>
              <a:t>Create</a:t>
            </a:r>
            <a:r>
              <a:rPr lang="es-EC" sz="1050" dirty="0">
                <a:solidFill>
                  <a:schemeClr val="bg1"/>
                </a:solidFill>
                <a:latin typeface="Inconsolata" charset="0"/>
                <a:cs typeface="Inconsolata" charset="0"/>
              </a:rPr>
              <a:t> a new </a:t>
            </a:r>
            <a:r>
              <a:rPr lang="es-EC" sz="1050" dirty="0" err="1">
                <a:solidFill>
                  <a:schemeClr val="bg1"/>
                </a:solidFill>
                <a:latin typeface="Inconsolata" charset="0"/>
                <a:cs typeface="Inconsolata" charset="0"/>
              </a:rPr>
              <a:t>model</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for</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the</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books</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collection</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r>
              <a:rPr lang="es-EC" sz="1050" dirty="0">
                <a:solidFill>
                  <a:schemeClr val="bg1"/>
                </a:solidFill>
                <a:latin typeface="Inconsolata" charset="0"/>
                <a:cs typeface="Inconsolata" charset="0"/>
              </a:rPr>
              <a:t> </a:t>
            </a:r>
            <a:r>
              <a:rPr lang="es-EC" sz="1050" dirty="0" smtClean="0">
                <a:solidFill>
                  <a:schemeClr val="bg1"/>
                </a:solidFill>
                <a:latin typeface="Inconsolata" charset="0"/>
                <a:cs typeface="Inconsolata" charset="0"/>
              </a:rPr>
              <a:t>    </a:t>
            </a:r>
            <a:r>
              <a:rPr lang="es-EC" sz="1050" dirty="0" err="1" smtClean="0">
                <a:solidFill>
                  <a:schemeClr val="bg1"/>
                </a:solidFill>
                <a:latin typeface="Inconsolata" charset="0"/>
                <a:cs typeface="Inconsolata" charset="0"/>
              </a:rPr>
              <a:t>var</a:t>
            </a:r>
            <a:r>
              <a:rPr lang="es-EC" sz="1050" dirty="0" smtClean="0">
                <a:solidFill>
                  <a:schemeClr val="bg1"/>
                </a:solidFill>
                <a:latin typeface="Inconsolata" charset="0"/>
                <a:cs typeface="Inconsolata" charset="0"/>
              </a:rPr>
              <a:t> </a:t>
            </a:r>
            <a:r>
              <a:rPr lang="es-EC" sz="1050" dirty="0" err="1">
                <a:solidFill>
                  <a:schemeClr val="bg1"/>
                </a:solidFill>
                <a:latin typeface="Inconsolata" charset="0"/>
                <a:cs typeface="Inconsolata" charset="0"/>
              </a:rPr>
              <a:t>book</a:t>
            </a:r>
            <a:r>
              <a:rPr lang="es-EC" sz="1050" dirty="0">
                <a:solidFill>
                  <a:schemeClr val="bg1"/>
                </a:solidFill>
                <a:latin typeface="Inconsolata" charset="0"/>
                <a:cs typeface="Inconsolata" charset="0"/>
              </a:rPr>
              <a:t> = </a:t>
            </a:r>
            <a:r>
              <a:rPr lang="es-EC" sz="1050" dirty="0" err="1">
                <a:solidFill>
                  <a:schemeClr val="bg1"/>
                </a:solidFill>
                <a:latin typeface="Inconsolata" charset="0"/>
                <a:cs typeface="Inconsolata" charset="0"/>
              </a:rPr>
              <a:t>Alloy.createModel</a:t>
            </a:r>
            <a:r>
              <a:rPr lang="es-EC" sz="1050" dirty="0">
                <a:solidFill>
                  <a:schemeClr val="bg1"/>
                </a:solidFill>
                <a:latin typeface="Inconsolata" charset="0"/>
                <a:cs typeface="Inconsolata" charset="0"/>
              </a:rPr>
              <a:t>('</a:t>
            </a:r>
            <a:r>
              <a:rPr lang="es-EC" sz="1050" dirty="0" err="1">
                <a:solidFill>
                  <a:schemeClr val="bg1"/>
                </a:solidFill>
                <a:latin typeface="Inconsolata" charset="0"/>
                <a:cs typeface="Inconsolata" charset="0"/>
              </a:rPr>
              <a:t>book</a:t>
            </a:r>
            <a:r>
              <a:rPr lang="es-EC" sz="1050" dirty="0">
                <a:solidFill>
                  <a:schemeClr val="bg1"/>
                </a:solidFill>
                <a:latin typeface="Inconsolata" charset="0"/>
                <a:cs typeface="Inconsolata" charset="0"/>
              </a:rPr>
              <a:t>', { </a:t>
            </a:r>
            <a:endParaRPr lang="es-EC" sz="1050" dirty="0" smtClean="0">
              <a:solidFill>
                <a:schemeClr val="bg1"/>
              </a:solidFill>
              <a:latin typeface="Inconsolata" charset="0"/>
              <a:cs typeface="Inconsolata" charset="0"/>
            </a:endParaRPr>
          </a:p>
          <a:p>
            <a:pPr>
              <a:spcBef>
                <a:spcPct val="20000"/>
              </a:spcBef>
              <a:buSzPct val="75000"/>
              <a:defRPr/>
            </a:pPr>
            <a:r>
              <a:rPr lang="es-EC" sz="1050" dirty="0">
                <a:solidFill>
                  <a:schemeClr val="bg1"/>
                </a:solidFill>
                <a:latin typeface="Inconsolata" charset="0"/>
                <a:cs typeface="Inconsolata" charset="0"/>
              </a:rPr>
              <a:t> </a:t>
            </a:r>
            <a:r>
              <a:rPr lang="es-EC" sz="1050" dirty="0" smtClean="0">
                <a:solidFill>
                  <a:schemeClr val="bg1"/>
                </a:solidFill>
                <a:latin typeface="Inconsolata" charset="0"/>
                <a:cs typeface="Inconsolata" charset="0"/>
              </a:rPr>
              <a:t>         </a:t>
            </a:r>
            <a:r>
              <a:rPr lang="es-EC" sz="1050" dirty="0" err="1" smtClean="0">
                <a:solidFill>
                  <a:schemeClr val="bg1"/>
                </a:solidFill>
                <a:latin typeface="Inconsolata" charset="0"/>
                <a:cs typeface="Inconsolata" charset="0"/>
              </a:rPr>
              <a:t>author</a:t>
            </a:r>
            <a:r>
              <a:rPr lang="es-EC" sz="1050" dirty="0" smtClean="0">
                <a:solidFill>
                  <a:schemeClr val="bg1"/>
                </a:solidFill>
                <a:latin typeface="Inconsolata" charset="0"/>
                <a:cs typeface="Inconsolata" charset="0"/>
              </a:rPr>
              <a:t> </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authorField.value</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r>
              <a:rPr lang="es-EC" sz="1050" dirty="0">
                <a:solidFill>
                  <a:schemeClr val="bg1"/>
                </a:solidFill>
                <a:latin typeface="Inconsolata" charset="0"/>
                <a:cs typeface="Inconsolata" charset="0"/>
              </a:rPr>
              <a:t> </a:t>
            </a:r>
            <a:r>
              <a:rPr lang="es-EC" sz="1050" dirty="0" smtClean="0">
                <a:solidFill>
                  <a:schemeClr val="bg1"/>
                </a:solidFill>
                <a:latin typeface="Inconsolata" charset="0"/>
                <a:cs typeface="Inconsolata" charset="0"/>
              </a:rPr>
              <a:t>         </a:t>
            </a:r>
            <a:r>
              <a:rPr lang="es-EC" sz="1050" dirty="0" err="1" smtClean="0">
                <a:solidFill>
                  <a:schemeClr val="bg1"/>
                </a:solidFill>
                <a:latin typeface="Inconsolata" charset="0"/>
                <a:cs typeface="Inconsolata" charset="0"/>
              </a:rPr>
              <a:t>title</a:t>
            </a:r>
            <a:r>
              <a:rPr lang="es-EC" sz="1050" dirty="0" smtClean="0">
                <a:solidFill>
                  <a:schemeClr val="bg1"/>
                </a:solidFill>
                <a:latin typeface="Inconsolata" charset="0"/>
                <a:cs typeface="Inconsolata" charset="0"/>
              </a:rPr>
              <a:t> </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titleField.value</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r>
              <a:rPr lang="es-EC" sz="1050" dirty="0">
                <a:solidFill>
                  <a:schemeClr val="bg1"/>
                </a:solidFill>
                <a:latin typeface="Inconsolata" charset="0"/>
                <a:cs typeface="Inconsolata" charset="0"/>
              </a:rPr>
              <a:t> </a:t>
            </a:r>
            <a:r>
              <a:rPr lang="es-EC" sz="1050" dirty="0" smtClean="0">
                <a:solidFill>
                  <a:schemeClr val="bg1"/>
                </a:solidFill>
                <a:latin typeface="Inconsolata" charset="0"/>
                <a:cs typeface="Inconsolata" charset="0"/>
              </a:rPr>
              <a:t>         </a:t>
            </a:r>
            <a:r>
              <a:rPr lang="es-EC" sz="1050" dirty="0" err="1" smtClean="0">
                <a:solidFill>
                  <a:schemeClr val="bg1"/>
                </a:solidFill>
                <a:latin typeface="Inconsolata" charset="0"/>
                <a:cs typeface="Inconsolata" charset="0"/>
              </a:rPr>
              <a:t>isbn</a:t>
            </a:r>
            <a:r>
              <a:rPr lang="es-EC" sz="1050" dirty="0" smtClean="0">
                <a:solidFill>
                  <a:schemeClr val="bg1"/>
                </a:solidFill>
                <a:latin typeface="Inconsolata" charset="0"/>
                <a:cs typeface="Inconsolata" charset="0"/>
              </a:rPr>
              <a:t> </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isbnField.value</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r>
              <a:rPr lang="es-EC" sz="1050" dirty="0">
                <a:solidFill>
                  <a:schemeClr val="bg1"/>
                </a:solidFill>
                <a:latin typeface="Inconsolata" charset="0"/>
                <a:cs typeface="Inconsolata" charset="0"/>
              </a:rPr>
              <a:t> </a:t>
            </a:r>
            <a:r>
              <a:rPr lang="es-EC" sz="1050" dirty="0" smtClean="0">
                <a:solidFill>
                  <a:schemeClr val="bg1"/>
                </a:solidFill>
                <a:latin typeface="Inconsolata" charset="0"/>
                <a:cs typeface="Inconsolata" charset="0"/>
              </a:rPr>
              <a:t>    }); </a:t>
            </a:r>
          </a:p>
          <a:p>
            <a:pPr>
              <a:spcBef>
                <a:spcPct val="20000"/>
              </a:spcBef>
              <a:buSzPct val="75000"/>
              <a:defRPr/>
            </a:pPr>
            <a:endParaRPr lang="es-EC" sz="1050" dirty="0">
              <a:solidFill>
                <a:schemeClr val="bg1"/>
              </a:solidFill>
              <a:latin typeface="Inconsolata" charset="0"/>
              <a:cs typeface="Inconsolata" charset="0"/>
            </a:endParaRPr>
          </a:p>
          <a:p>
            <a:pPr>
              <a:spcBef>
                <a:spcPct val="20000"/>
              </a:spcBef>
              <a:buSzPct val="75000"/>
              <a:defRPr/>
            </a:pPr>
            <a:r>
              <a:rPr lang="es-EC" sz="1050" dirty="0" smtClean="0">
                <a:solidFill>
                  <a:schemeClr val="bg1"/>
                </a:solidFill>
                <a:latin typeface="Inconsolata" charset="0"/>
                <a:cs typeface="Inconsolata" charset="0"/>
              </a:rPr>
              <a:t>     // </a:t>
            </a:r>
            <a:r>
              <a:rPr lang="es-EC" sz="1050" dirty="0" err="1">
                <a:solidFill>
                  <a:schemeClr val="bg1"/>
                </a:solidFill>
                <a:latin typeface="Inconsolata" charset="0"/>
                <a:cs typeface="Inconsolata" charset="0"/>
              </a:rPr>
              <a:t>add</a:t>
            </a:r>
            <a:r>
              <a:rPr lang="es-EC" sz="1050" dirty="0">
                <a:solidFill>
                  <a:schemeClr val="bg1"/>
                </a:solidFill>
                <a:latin typeface="Inconsolata" charset="0"/>
                <a:cs typeface="Inconsolata" charset="0"/>
              </a:rPr>
              <a:t> new </a:t>
            </a:r>
            <a:r>
              <a:rPr lang="es-EC" sz="1050" dirty="0" err="1">
                <a:solidFill>
                  <a:schemeClr val="bg1"/>
                </a:solidFill>
                <a:latin typeface="Inconsolata" charset="0"/>
                <a:cs typeface="Inconsolata" charset="0"/>
              </a:rPr>
              <a:t>model</a:t>
            </a:r>
            <a:r>
              <a:rPr lang="es-EC" sz="1050" dirty="0">
                <a:solidFill>
                  <a:schemeClr val="bg1"/>
                </a:solidFill>
                <a:latin typeface="Inconsolata" charset="0"/>
                <a:cs typeface="Inconsolata" charset="0"/>
              </a:rPr>
              <a:t> to </a:t>
            </a:r>
            <a:r>
              <a:rPr lang="es-EC" sz="1050" dirty="0" err="1">
                <a:solidFill>
                  <a:schemeClr val="bg1"/>
                </a:solidFill>
                <a:latin typeface="Inconsolata" charset="0"/>
                <a:cs typeface="Inconsolata" charset="0"/>
              </a:rPr>
              <a:t>the</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collection</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r>
              <a:rPr lang="es-EC" sz="1050" dirty="0" smtClean="0">
                <a:solidFill>
                  <a:schemeClr val="bg1"/>
                </a:solidFill>
                <a:latin typeface="Inconsolata" charset="0"/>
                <a:cs typeface="Inconsolata" charset="0"/>
              </a:rPr>
              <a:t>     </a:t>
            </a:r>
            <a:r>
              <a:rPr lang="es-EC" sz="1050" dirty="0" err="1" smtClean="0">
                <a:solidFill>
                  <a:schemeClr val="bg1"/>
                </a:solidFill>
                <a:latin typeface="Inconsolata" charset="0"/>
                <a:cs typeface="Inconsolata" charset="0"/>
              </a:rPr>
              <a:t>books.add</a:t>
            </a:r>
            <a:r>
              <a:rPr lang="es-EC" sz="1050" dirty="0" smtClean="0">
                <a:solidFill>
                  <a:schemeClr val="bg1"/>
                </a:solidFill>
                <a:latin typeface="Inconsolata" charset="0"/>
                <a:cs typeface="Inconsolata" charset="0"/>
              </a:rPr>
              <a:t>(</a:t>
            </a:r>
            <a:r>
              <a:rPr lang="es-EC" sz="1050" dirty="0" err="1" smtClean="0">
                <a:solidFill>
                  <a:schemeClr val="bg1"/>
                </a:solidFill>
                <a:latin typeface="Inconsolata" charset="0"/>
                <a:cs typeface="Inconsolata" charset="0"/>
              </a:rPr>
              <a:t>book</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endParaRPr lang="es-EC" sz="1050" dirty="0">
              <a:solidFill>
                <a:schemeClr val="bg1"/>
              </a:solidFill>
              <a:latin typeface="Inconsolata" charset="0"/>
              <a:cs typeface="Inconsolata" charset="0"/>
            </a:endParaRPr>
          </a:p>
          <a:p>
            <a:pPr>
              <a:spcBef>
                <a:spcPct val="20000"/>
              </a:spcBef>
              <a:buSzPct val="75000"/>
              <a:defRPr/>
            </a:pPr>
            <a:r>
              <a:rPr lang="es-EC" sz="1050" dirty="0" smtClean="0">
                <a:solidFill>
                  <a:schemeClr val="bg1"/>
                </a:solidFill>
                <a:latin typeface="Inconsolata" charset="0"/>
                <a:cs typeface="Inconsolata" charset="0"/>
              </a:rPr>
              <a:t>     // </a:t>
            </a:r>
            <a:r>
              <a:rPr lang="es-EC" sz="1050" dirty="0" err="1">
                <a:solidFill>
                  <a:schemeClr val="bg1"/>
                </a:solidFill>
                <a:latin typeface="Inconsolata" charset="0"/>
                <a:cs typeface="Inconsolata" charset="0"/>
              </a:rPr>
              <a:t>save</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the</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model</a:t>
            </a:r>
            <a:r>
              <a:rPr lang="es-EC" sz="1050" dirty="0">
                <a:solidFill>
                  <a:schemeClr val="bg1"/>
                </a:solidFill>
                <a:latin typeface="Inconsolata" charset="0"/>
                <a:cs typeface="Inconsolata" charset="0"/>
              </a:rPr>
              <a:t> to </a:t>
            </a:r>
            <a:r>
              <a:rPr lang="es-EC" sz="1050" dirty="0" err="1">
                <a:solidFill>
                  <a:schemeClr val="bg1"/>
                </a:solidFill>
                <a:latin typeface="Inconsolata" charset="0"/>
                <a:cs typeface="Inconsolata" charset="0"/>
              </a:rPr>
              <a:t>persistent</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storage</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r>
              <a:rPr lang="es-EC" sz="1050" dirty="0" smtClean="0">
                <a:solidFill>
                  <a:schemeClr val="bg1"/>
                </a:solidFill>
                <a:latin typeface="Inconsolata" charset="0"/>
                <a:cs typeface="Inconsolata" charset="0"/>
              </a:rPr>
              <a:t>     </a:t>
            </a:r>
            <a:r>
              <a:rPr lang="es-EC" sz="1050" dirty="0" err="1" smtClean="0">
                <a:solidFill>
                  <a:schemeClr val="bg1"/>
                </a:solidFill>
                <a:latin typeface="Inconsolata" charset="0"/>
                <a:cs typeface="Inconsolata" charset="0"/>
              </a:rPr>
              <a:t>book.save</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endParaRPr lang="es-EC" sz="1050" dirty="0">
              <a:solidFill>
                <a:schemeClr val="bg1"/>
              </a:solidFill>
              <a:latin typeface="Inconsolata" charset="0"/>
              <a:cs typeface="Inconsolata" charset="0"/>
            </a:endParaRPr>
          </a:p>
          <a:p>
            <a:pPr>
              <a:spcBef>
                <a:spcPct val="20000"/>
              </a:spcBef>
              <a:buSzPct val="75000"/>
              <a:defRPr/>
            </a:pPr>
            <a:r>
              <a:rPr lang="es-EC" sz="1050" dirty="0" smtClean="0">
                <a:solidFill>
                  <a:schemeClr val="bg1"/>
                </a:solidFill>
                <a:latin typeface="Inconsolata" charset="0"/>
                <a:cs typeface="Inconsolata" charset="0"/>
              </a:rPr>
              <a:t>     // </a:t>
            </a:r>
            <a:r>
              <a:rPr lang="es-EC" sz="1050" dirty="0" err="1">
                <a:solidFill>
                  <a:schemeClr val="bg1"/>
                </a:solidFill>
                <a:latin typeface="Inconsolata" charset="0"/>
                <a:cs typeface="Inconsolata" charset="0"/>
              </a:rPr>
              <a:t>reload</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the</a:t>
            </a:r>
            <a:r>
              <a:rPr lang="es-EC" sz="1050" dirty="0">
                <a:solidFill>
                  <a:schemeClr val="bg1"/>
                </a:solidFill>
                <a:latin typeface="Inconsolata" charset="0"/>
                <a:cs typeface="Inconsolata" charset="0"/>
              </a:rPr>
              <a:t> </a:t>
            </a:r>
            <a:r>
              <a:rPr lang="es-EC" sz="1050" dirty="0" err="1">
                <a:solidFill>
                  <a:schemeClr val="bg1"/>
                </a:solidFill>
                <a:latin typeface="Inconsolata" charset="0"/>
                <a:cs typeface="Inconsolata" charset="0"/>
              </a:rPr>
              <a:t>tasks</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r>
              <a:rPr lang="es-EC" sz="1050" dirty="0" smtClean="0">
                <a:solidFill>
                  <a:schemeClr val="bg1"/>
                </a:solidFill>
                <a:latin typeface="Inconsolata" charset="0"/>
                <a:cs typeface="Inconsolata" charset="0"/>
              </a:rPr>
              <a:t>     </a:t>
            </a:r>
            <a:r>
              <a:rPr lang="es-EC" sz="1050" dirty="0" err="1" smtClean="0">
                <a:solidFill>
                  <a:schemeClr val="bg1"/>
                </a:solidFill>
                <a:latin typeface="Inconsolata" charset="0"/>
                <a:cs typeface="Inconsolata" charset="0"/>
              </a:rPr>
              <a:t>books.fetch</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endParaRPr lang="es-EC" sz="1050" dirty="0" smtClean="0">
              <a:solidFill>
                <a:schemeClr val="bg1"/>
              </a:solidFill>
              <a:latin typeface="Inconsolata" charset="0"/>
              <a:cs typeface="Inconsolata" charset="0"/>
            </a:endParaRPr>
          </a:p>
          <a:p>
            <a:pPr>
              <a:spcBef>
                <a:spcPct val="20000"/>
              </a:spcBef>
              <a:buSzPct val="75000"/>
              <a:defRPr/>
            </a:pPr>
            <a:r>
              <a:rPr lang="es-EC" sz="1050" dirty="0" smtClean="0">
                <a:solidFill>
                  <a:schemeClr val="bg1"/>
                </a:solidFill>
                <a:latin typeface="Inconsolata" charset="0"/>
                <a:cs typeface="Inconsolata" charset="0"/>
              </a:rPr>
              <a:t>     </a:t>
            </a:r>
            <a:r>
              <a:rPr lang="es-EC" sz="1050" dirty="0" err="1" smtClean="0">
                <a:solidFill>
                  <a:schemeClr val="bg1"/>
                </a:solidFill>
                <a:latin typeface="Inconsolata" charset="0"/>
                <a:cs typeface="Inconsolata" charset="0"/>
              </a:rPr>
              <a:t>closeWindow</a:t>
            </a:r>
            <a:r>
              <a:rPr lang="es-EC" sz="1050" dirty="0">
                <a:solidFill>
                  <a:schemeClr val="bg1"/>
                </a:solidFill>
                <a:latin typeface="Inconsolata" charset="0"/>
                <a:cs typeface="Inconsolata" charset="0"/>
              </a:rPr>
              <a:t>(); </a:t>
            </a:r>
            <a:endParaRPr lang="es-EC" sz="1050" dirty="0" smtClean="0">
              <a:solidFill>
                <a:schemeClr val="bg1"/>
              </a:solidFill>
              <a:latin typeface="Inconsolata" charset="0"/>
              <a:cs typeface="Inconsolata" charset="0"/>
            </a:endParaRPr>
          </a:p>
          <a:p>
            <a:pPr>
              <a:spcBef>
                <a:spcPct val="20000"/>
              </a:spcBef>
              <a:buSzPct val="75000"/>
              <a:defRPr/>
            </a:pPr>
            <a:r>
              <a:rPr lang="es-EC" sz="1050" dirty="0" smtClean="0">
                <a:solidFill>
                  <a:schemeClr val="bg1"/>
                </a:solidFill>
                <a:latin typeface="Inconsolata" charset="0"/>
                <a:cs typeface="Inconsolata" charset="0"/>
              </a:rPr>
              <a:t>} </a:t>
            </a:r>
            <a:r>
              <a:rPr lang="es-EC" sz="1050" dirty="0">
                <a:solidFill>
                  <a:schemeClr val="bg1"/>
                </a:solidFill>
                <a:latin typeface="Inconsolata" charset="0"/>
                <a:cs typeface="Inconsolata" charset="0"/>
              </a:rPr>
              <a:t/>
            </a:r>
            <a:br>
              <a:rPr lang="es-EC" sz="1050" dirty="0">
                <a:solidFill>
                  <a:schemeClr val="bg1"/>
                </a:solidFill>
                <a:latin typeface="Inconsolata" charset="0"/>
                <a:cs typeface="Inconsolata" charset="0"/>
              </a:rPr>
            </a:br>
            <a:endParaRPr lang="es-EC" sz="1050" dirty="0">
              <a:solidFill>
                <a:schemeClr val="bg1"/>
              </a:solidFill>
              <a:latin typeface="Inconsolata" charset="0"/>
              <a:cs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t>Appcelerator</a:t>
            </a:r>
            <a:r>
              <a:rPr lang="es-EC" cap="small" dirty="0"/>
              <a:t> Performance Management</a:t>
            </a:r>
          </a:p>
        </p:txBody>
      </p:sp>
      <p:pic>
        <p:nvPicPr>
          <p:cNvPr id="4" name="Picture 3" descr="Screen Shot 2014-07-17 at 3.33.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 y="937546"/>
            <a:ext cx="7416800" cy="4025939"/>
          </a:xfrm>
          <a:prstGeom prst="rect">
            <a:avLst/>
          </a:prstGeom>
        </p:spPr>
      </p:pic>
    </p:spTree>
    <p:extLst>
      <p:ext uri="{BB962C8B-B14F-4D97-AF65-F5344CB8AC3E}">
        <p14:creationId xmlns:p14="http://schemas.microsoft.com/office/powerpoint/2010/main" val="185066334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Extending</a:t>
            </a:r>
            <a:r>
              <a:rPr lang="es-EC" cap="small" dirty="0">
                <a:ea typeface="ＭＳ Ｐゴシック" charset="0"/>
              </a:rPr>
              <a:t> </a:t>
            </a:r>
            <a:r>
              <a:rPr lang="es-EC" cap="small" dirty="0" err="1">
                <a:ea typeface="ＭＳ Ｐゴシック" charset="0"/>
              </a:rPr>
              <a:t>Backbone.Model</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72387" name="Content Placeholder 2"/>
          <p:cNvSpPr txBox="1">
            <a:spLocks/>
          </p:cNvSpPr>
          <p:nvPr/>
        </p:nvSpPr>
        <p:spPr bwMode="auto">
          <a:xfrm>
            <a:off x="2084388" y="882650"/>
            <a:ext cx="4306887" cy="414655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900">
                <a:solidFill>
                  <a:schemeClr val="bg1"/>
                </a:solidFill>
                <a:latin typeface="Inconsolata" charset="0"/>
              </a:rPr>
              <a:t>exports.definition = { </a:t>
            </a:r>
          </a:p>
          <a:p>
            <a:pPr eaLnBrk="1" hangingPunct="1">
              <a:spcBef>
                <a:spcPct val="20000"/>
              </a:spcBef>
              <a:buSzPct val="75000"/>
            </a:pPr>
            <a:r>
              <a:rPr lang="es-EC" altLang="es-EC" sz="900">
                <a:solidFill>
                  <a:schemeClr val="bg1"/>
                </a:solidFill>
                <a:latin typeface="Inconsolata" charset="0"/>
              </a:rPr>
              <a:t>          config: { </a:t>
            </a:r>
          </a:p>
          <a:p>
            <a:pPr eaLnBrk="1" hangingPunct="1">
              <a:spcBef>
                <a:spcPct val="20000"/>
              </a:spcBef>
              <a:buSzPct val="75000"/>
            </a:pPr>
            <a:r>
              <a:rPr lang="es-EC" altLang="es-EC" sz="900">
                <a:solidFill>
                  <a:schemeClr val="bg1"/>
                </a:solidFill>
                <a:latin typeface="Inconsolata" charset="0"/>
              </a:rPr>
              <a:t>               // table schema and adapter information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r>
              <a:rPr lang="es-EC" altLang="es-EC" sz="900">
                <a:solidFill>
                  <a:schemeClr val="bg1"/>
                </a:solidFill>
                <a:latin typeface="Inconsolata" charset="0"/>
              </a:rPr>
              <a:t>          extendModel: function(Model) { </a:t>
            </a:r>
          </a:p>
          <a:p>
            <a:pPr eaLnBrk="1" hangingPunct="1">
              <a:spcBef>
                <a:spcPct val="20000"/>
              </a:spcBef>
              <a:buSzPct val="75000"/>
            </a:pPr>
            <a:r>
              <a:rPr lang="es-EC" altLang="es-EC" sz="900">
                <a:solidFill>
                  <a:schemeClr val="bg1"/>
                </a:solidFill>
                <a:latin typeface="Inconsolata" charset="0"/>
              </a:rPr>
              <a:t>               _.extend(Model.prototype, { </a:t>
            </a:r>
          </a:p>
          <a:p>
            <a:pPr eaLnBrk="1" hangingPunct="1">
              <a:spcBef>
                <a:spcPct val="20000"/>
              </a:spcBef>
              <a:buSzPct val="75000"/>
            </a:pPr>
            <a:r>
              <a:rPr lang="es-EC" altLang="es-EC" sz="900">
                <a:solidFill>
                  <a:schemeClr val="bg1"/>
                </a:solidFill>
                <a:latin typeface="Inconsolata" charset="0"/>
              </a:rPr>
              <a:t>                     // Implement the validate method </a:t>
            </a:r>
          </a:p>
          <a:p>
            <a:pPr eaLnBrk="1" hangingPunct="1">
              <a:spcBef>
                <a:spcPct val="20000"/>
              </a:spcBef>
              <a:buSzPct val="75000"/>
            </a:pPr>
            <a:r>
              <a:rPr lang="es-EC" altLang="es-EC" sz="900">
                <a:solidFill>
                  <a:schemeClr val="bg1"/>
                </a:solidFill>
                <a:latin typeface="Inconsolata" charset="0"/>
              </a:rPr>
              <a:t>                     validate: function (attrs) { </a:t>
            </a:r>
          </a:p>
          <a:p>
            <a:pPr eaLnBrk="1" hangingPunct="1">
              <a:spcBef>
                <a:spcPct val="20000"/>
              </a:spcBef>
              <a:buSzPct val="75000"/>
            </a:pPr>
            <a:r>
              <a:rPr lang="es-EC" altLang="es-EC" sz="900">
                <a:solidFill>
                  <a:schemeClr val="bg1"/>
                </a:solidFill>
                <a:latin typeface="Inconsolata" charset="0"/>
              </a:rPr>
              <a:t>                            for (var key in attrs) { </a:t>
            </a:r>
          </a:p>
          <a:p>
            <a:pPr eaLnBrk="1" hangingPunct="1">
              <a:spcBef>
                <a:spcPct val="20000"/>
              </a:spcBef>
              <a:buSzPct val="75000"/>
            </a:pPr>
            <a:r>
              <a:rPr lang="es-EC" altLang="es-EC" sz="900">
                <a:solidFill>
                  <a:schemeClr val="bg1"/>
                </a:solidFill>
                <a:latin typeface="Inconsolata" charset="0"/>
              </a:rPr>
              <a:t>			var value = attrs[key]; </a:t>
            </a:r>
          </a:p>
          <a:p>
            <a:pPr eaLnBrk="1" hangingPunct="1">
              <a:spcBef>
                <a:spcPct val="20000"/>
              </a:spcBef>
              <a:buSzPct val="75000"/>
            </a:pPr>
            <a:r>
              <a:rPr lang="es-EC" altLang="es-EC" sz="900">
                <a:solidFill>
                  <a:schemeClr val="bg1"/>
                </a:solidFill>
                <a:latin typeface="Inconsolata" charset="0"/>
              </a:rPr>
              <a:t>			if (key === "title") { </a:t>
            </a:r>
          </a:p>
          <a:p>
            <a:pPr eaLnBrk="1" hangingPunct="1">
              <a:spcBef>
                <a:spcPct val="20000"/>
              </a:spcBef>
              <a:buSzPct val="75000"/>
            </a:pPr>
            <a:r>
              <a:rPr lang="es-EC" altLang="es-EC" sz="900">
                <a:solidFill>
                  <a:schemeClr val="bg1"/>
                </a:solidFill>
                <a:latin typeface="Inconsolata" charset="0"/>
              </a:rPr>
              <a:t>			     if (value.length &lt;= 0) { </a:t>
            </a:r>
          </a:p>
          <a:p>
            <a:pPr eaLnBrk="1" hangingPunct="1">
              <a:spcBef>
                <a:spcPct val="20000"/>
              </a:spcBef>
              <a:buSzPct val="75000"/>
            </a:pPr>
            <a:r>
              <a:rPr lang="es-EC" altLang="es-EC" sz="900">
                <a:solidFill>
                  <a:schemeClr val="bg1"/>
                </a:solidFill>
                <a:latin typeface="Inconsolata" charset="0"/>
              </a:rPr>
              <a:t>				return "Error: No title!";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r>
              <a:rPr lang="es-EC" altLang="es-EC" sz="900">
                <a:solidFill>
                  <a:schemeClr val="bg1"/>
                </a:solidFill>
                <a:latin typeface="Inconsolata" charset="0"/>
              </a:rPr>
              <a:t>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r>
              <a:rPr lang="es-EC" altLang="es-EC" sz="900">
                <a:solidFill>
                  <a:schemeClr val="bg1"/>
                </a:solidFill>
                <a:latin typeface="Inconsolata" charset="0"/>
              </a:rPr>
              <a:t>                    // Extend Backbone.Model with a custom property and function </a:t>
            </a:r>
          </a:p>
          <a:p>
            <a:pPr eaLnBrk="1" hangingPunct="1">
              <a:spcBef>
                <a:spcPct val="20000"/>
              </a:spcBef>
              <a:buSzPct val="75000"/>
            </a:pPr>
            <a:r>
              <a:rPr lang="es-EC" altLang="es-EC" sz="900">
                <a:solidFill>
                  <a:schemeClr val="bg1"/>
                </a:solidFill>
                <a:latin typeface="Inconsolata" charset="0"/>
              </a:rPr>
              <a:t>                    customProperty: 'book', </a:t>
            </a:r>
          </a:p>
          <a:p>
            <a:pPr eaLnBrk="1" hangingPunct="1">
              <a:spcBef>
                <a:spcPct val="20000"/>
              </a:spcBef>
              <a:buSzPct val="75000"/>
            </a:pPr>
            <a:r>
              <a:rPr lang="es-EC" altLang="es-EC" sz="900">
                <a:solidFill>
                  <a:schemeClr val="bg1"/>
                </a:solidFill>
                <a:latin typeface="Inconsolata" charset="0"/>
              </a:rPr>
              <a:t>                    customFunction: function() { </a:t>
            </a:r>
          </a:p>
          <a:p>
            <a:pPr eaLnBrk="1" hangingPunct="1">
              <a:spcBef>
                <a:spcPct val="20000"/>
              </a:spcBef>
              <a:buSzPct val="75000"/>
            </a:pPr>
            <a:r>
              <a:rPr lang="es-EC" altLang="es-EC" sz="900">
                <a:solidFill>
                  <a:schemeClr val="bg1"/>
                </a:solidFill>
                <a:latin typeface="Inconsolata" charset="0"/>
              </a:rPr>
              <a:t>		     Ti.API.info('I am a book model.');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r>
              <a:rPr lang="es-EC" altLang="es-EC" sz="900">
                <a:solidFill>
                  <a:schemeClr val="bg1"/>
                </a:solidFill>
                <a:latin typeface="Inconsolata" charset="0"/>
              </a:rPr>
              <a:t>                   return Model; </a:t>
            </a:r>
          </a:p>
          <a:p>
            <a:pPr eaLnBrk="1" hangingPunct="1">
              <a:spcBef>
                <a:spcPct val="20000"/>
              </a:spcBef>
              <a:buSzPct val="75000"/>
            </a:pPr>
            <a:r>
              <a:rPr lang="es-EC" altLang="es-EC" sz="900">
                <a:solidFill>
                  <a:schemeClr val="bg1"/>
                </a:solidFill>
                <a:latin typeface="Inconsolata" charset="0"/>
              </a:rPr>
              <a:t>             } </a:t>
            </a:r>
          </a:p>
          <a:p>
            <a:pPr eaLnBrk="1" hangingPunct="1">
              <a:spcBef>
                <a:spcPct val="20000"/>
              </a:spcBef>
              <a:buSzPct val="75000"/>
            </a:pPr>
            <a:r>
              <a:rPr lang="es-EC" altLang="es-EC" sz="9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n-US" cap="small" dirty="0">
                <a:ea typeface="ＭＳ Ｐゴシック" charset="0"/>
              </a:rPr>
              <a:t>e.g. Extending Collections to Sort</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73411" name="Content Placeholder 2"/>
          <p:cNvSpPr txBox="1">
            <a:spLocks/>
          </p:cNvSpPr>
          <p:nvPr/>
        </p:nvSpPr>
        <p:spPr bwMode="auto">
          <a:xfrm>
            <a:off x="2724150" y="1006475"/>
            <a:ext cx="3605213" cy="6889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900">
                <a:solidFill>
                  <a:schemeClr val="bg1"/>
                </a:solidFill>
                <a:latin typeface="Inconsolata" charset="0"/>
              </a:rPr>
              <a:t>// in our controller </a:t>
            </a:r>
          </a:p>
          <a:p>
            <a:pPr eaLnBrk="1" hangingPunct="1"/>
            <a:r>
              <a:rPr lang="en-US" altLang="es-EC" sz="900">
                <a:solidFill>
                  <a:schemeClr val="bg1"/>
                </a:solidFill>
                <a:latin typeface="Inconsolata" charset="0"/>
              </a:rPr>
              <a:t>var books = Alloy.Collections.books; </a:t>
            </a:r>
          </a:p>
          <a:p>
            <a:pPr eaLnBrk="1" hangingPunct="1"/>
            <a:r>
              <a:rPr lang="en-US" altLang="es-EC" sz="900">
                <a:solidFill>
                  <a:schemeClr val="bg1"/>
                </a:solidFill>
                <a:latin typeface="Inconsolata" charset="0"/>
              </a:rPr>
              <a:t>// force a sort() by title </a:t>
            </a:r>
          </a:p>
          <a:p>
            <a:pPr eaLnBrk="1" hangingPunct="1"/>
            <a:r>
              <a:rPr lang="en-US" altLang="es-EC" sz="900">
                <a:solidFill>
                  <a:schemeClr val="bg1"/>
                </a:solidFill>
                <a:latin typeface="Inconsolata" charset="0"/>
              </a:rPr>
              <a:t>books.sort(); </a:t>
            </a:r>
            <a:endParaRPr lang="es-EC" altLang="es-EC" sz="900">
              <a:solidFill>
                <a:schemeClr val="bg1"/>
              </a:solidFill>
              <a:latin typeface="Inconsolata" charset="0"/>
            </a:endParaRPr>
          </a:p>
        </p:txBody>
      </p:sp>
      <p:sp>
        <p:nvSpPr>
          <p:cNvPr id="273412" name="Content Placeholder 2"/>
          <p:cNvSpPr txBox="1">
            <a:spLocks/>
          </p:cNvSpPr>
          <p:nvPr/>
        </p:nvSpPr>
        <p:spPr bwMode="auto">
          <a:xfrm>
            <a:off x="2724150" y="1789113"/>
            <a:ext cx="3605213" cy="32527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900">
                <a:solidFill>
                  <a:schemeClr val="bg1"/>
                </a:solidFill>
                <a:latin typeface="Inconsolata" charset="0"/>
              </a:rPr>
              <a:t>// in our model </a:t>
            </a:r>
          </a:p>
          <a:p>
            <a:pPr eaLnBrk="1" hangingPunct="1"/>
            <a:r>
              <a:rPr lang="es-EC" altLang="es-EC" sz="900">
                <a:solidFill>
                  <a:schemeClr val="bg1"/>
                </a:solidFill>
                <a:latin typeface="Inconsolata" charset="0"/>
              </a:rPr>
              <a:t>exports.definition = { </a:t>
            </a:r>
          </a:p>
          <a:p>
            <a:pPr eaLnBrk="1" hangingPunct="1"/>
            <a:r>
              <a:rPr lang="es-EC" altLang="es-EC" sz="900">
                <a:solidFill>
                  <a:schemeClr val="bg1"/>
                </a:solidFill>
                <a:latin typeface="Inconsolata" charset="0"/>
              </a:rPr>
              <a:t>     config: { </a:t>
            </a:r>
          </a:p>
          <a:p>
            <a:pPr eaLnBrk="1" hangingPunct="1"/>
            <a:r>
              <a:rPr lang="es-EC" altLang="es-EC" sz="900">
                <a:solidFill>
                  <a:schemeClr val="bg1"/>
                </a:solidFill>
                <a:latin typeface="Inconsolata" charset="0"/>
              </a:rPr>
              <a:t>          // schema and adapter info </a:t>
            </a:r>
          </a:p>
          <a:p>
            <a:pPr eaLnBrk="1" hangingPunct="1"/>
            <a:r>
              <a:rPr lang="es-EC" altLang="es-EC" sz="900">
                <a:solidFill>
                  <a:schemeClr val="bg1"/>
                </a:solidFill>
                <a:latin typeface="Inconsolata" charset="0"/>
              </a:rPr>
              <a:t>     }, </a:t>
            </a:r>
          </a:p>
          <a:p>
            <a:pPr eaLnBrk="1" hangingPunct="1"/>
            <a:r>
              <a:rPr lang="es-EC" altLang="es-EC" sz="900">
                <a:solidFill>
                  <a:schemeClr val="bg1"/>
                </a:solidFill>
                <a:latin typeface="Inconsolata" charset="0"/>
              </a:rPr>
              <a:t>     extendModel: function(Model) { </a:t>
            </a:r>
          </a:p>
          <a:p>
            <a:pPr eaLnBrk="1" hangingPunct="1"/>
            <a:r>
              <a:rPr lang="es-EC" altLang="es-EC" sz="900">
                <a:solidFill>
                  <a:schemeClr val="bg1"/>
                </a:solidFill>
                <a:latin typeface="Inconsolata" charset="0"/>
              </a:rPr>
              <a:t>		_.extend(Model.prototype, { </a:t>
            </a:r>
          </a:p>
          <a:p>
            <a:pPr eaLnBrk="1" hangingPunct="1"/>
            <a:r>
              <a:rPr lang="es-EC" altLang="es-EC" sz="900">
                <a:solidFill>
                  <a:schemeClr val="bg1"/>
                </a:solidFill>
                <a:latin typeface="Inconsolata" charset="0"/>
              </a:rPr>
              <a:t>		}); </a:t>
            </a:r>
          </a:p>
          <a:p>
            <a:pPr eaLnBrk="1" hangingPunct="1"/>
            <a:r>
              <a:rPr lang="es-EC" altLang="es-EC" sz="900">
                <a:solidFill>
                  <a:schemeClr val="bg1"/>
                </a:solidFill>
                <a:latin typeface="Inconsolata" charset="0"/>
              </a:rPr>
              <a:t>	return Model; </a:t>
            </a:r>
          </a:p>
          <a:p>
            <a:pPr eaLnBrk="1" hangingPunct="1"/>
            <a:r>
              <a:rPr lang="es-EC" altLang="es-EC" sz="900">
                <a:solidFill>
                  <a:schemeClr val="bg1"/>
                </a:solidFill>
                <a:latin typeface="Inconsolata" charset="0"/>
              </a:rPr>
              <a:t>     }, </a:t>
            </a:r>
          </a:p>
          <a:p>
            <a:pPr eaLnBrk="1" hangingPunct="1"/>
            <a:r>
              <a:rPr lang="es-EC" altLang="es-EC" sz="900">
                <a:solidFill>
                  <a:schemeClr val="bg1"/>
                </a:solidFill>
                <a:latin typeface="Inconsolata" charset="0"/>
              </a:rPr>
              <a:t>     extendCollection: function(Collection) { </a:t>
            </a:r>
          </a:p>
          <a:p>
            <a:pPr eaLnBrk="1" hangingPunct="1"/>
            <a:r>
              <a:rPr lang="es-EC" altLang="es-EC" sz="900">
                <a:solidFill>
                  <a:schemeClr val="bg1"/>
                </a:solidFill>
                <a:latin typeface="Inconsolata" charset="0"/>
              </a:rPr>
              <a:t>		_.extend(Collection.prototype, { </a:t>
            </a:r>
          </a:p>
          <a:p>
            <a:pPr eaLnBrk="1" hangingPunct="1"/>
            <a:r>
              <a:rPr lang="es-EC" altLang="es-EC" sz="900">
                <a:solidFill>
                  <a:schemeClr val="bg1"/>
                </a:solidFill>
                <a:latin typeface="Inconsolata" charset="0"/>
              </a:rPr>
              <a:t>			// Implement the comparator method, </a:t>
            </a:r>
          </a:p>
          <a:p>
            <a:pPr eaLnBrk="1" hangingPunct="1"/>
            <a:r>
              <a:rPr lang="es-EC" altLang="es-EC" sz="900">
                <a:solidFill>
                  <a:schemeClr val="bg1"/>
                </a:solidFill>
                <a:latin typeface="Inconsolata" charset="0"/>
              </a:rPr>
              <a:t>			// which is used to sort the collection </a:t>
            </a:r>
          </a:p>
          <a:p>
            <a:pPr eaLnBrk="1" hangingPunct="1"/>
            <a:r>
              <a:rPr lang="es-EC" altLang="es-EC" sz="900">
                <a:solidFill>
                  <a:schemeClr val="bg1"/>
                </a:solidFill>
                <a:latin typeface="Inconsolata" charset="0"/>
              </a:rPr>
              <a:t>			   comparator : function(book) { </a:t>
            </a:r>
          </a:p>
          <a:p>
            <a:pPr eaLnBrk="1" hangingPunct="1"/>
            <a:r>
              <a:rPr lang="es-EC" altLang="es-EC" sz="900">
                <a:solidFill>
                  <a:schemeClr val="bg1"/>
                </a:solidFill>
                <a:latin typeface="Inconsolata" charset="0"/>
              </a:rPr>
              <a:t>			   return book.get('title'); </a:t>
            </a:r>
          </a:p>
          <a:p>
            <a:pPr eaLnBrk="1" hangingPunct="1"/>
            <a:r>
              <a:rPr lang="es-EC" altLang="es-EC" sz="900">
                <a:solidFill>
                  <a:schemeClr val="bg1"/>
                </a:solidFill>
                <a:latin typeface="Inconsolata" charset="0"/>
              </a:rPr>
              <a:t>			} </a:t>
            </a:r>
          </a:p>
          <a:p>
            <a:pPr eaLnBrk="1" hangingPunct="1"/>
            <a:endParaRPr lang="es-EC" altLang="es-EC" sz="900">
              <a:solidFill>
                <a:schemeClr val="bg1"/>
              </a:solidFill>
              <a:latin typeface="Inconsolata" charset="0"/>
            </a:endParaRPr>
          </a:p>
          <a:p>
            <a:pPr eaLnBrk="1" hangingPunct="1"/>
            <a:r>
              <a:rPr lang="es-EC" altLang="es-EC" sz="900">
                <a:solidFill>
                  <a:schemeClr val="bg1"/>
                </a:solidFill>
                <a:latin typeface="Inconsolata" charset="0"/>
              </a:rPr>
              <a:t>		}); // end extend </a:t>
            </a:r>
          </a:p>
          <a:p>
            <a:pPr eaLnBrk="1" hangingPunct="1"/>
            <a:endParaRPr lang="es-EC" altLang="es-EC" sz="900">
              <a:solidFill>
                <a:schemeClr val="bg1"/>
              </a:solidFill>
              <a:latin typeface="Inconsolata" charset="0"/>
            </a:endParaRPr>
          </a:p>
          <a:p>
            <a:pPr eaLnBrk="1" hangingPunct="1"/>
            <a:r>
              <a:rPr lang="es-EC" altLang="es-EC" sz="900">
                <a:solidFill>
                  <a:schemeClr val="bg1"/>
                </a:solidFill>
                <a:latin typeface="Inconsolata" charset="0"/>
              </a:rPr>
              <a:t>		return Collection; </a:t>
            </a:r>
          </a:p>
          <a:p>
            <a:pPr eaLnBrk="1" hangingPunct="1"/>
            <a:r>
              <a:rPr lang="es-EC" altLang="es-EC" sz="900">
                <a:solidFill>
                  <a:schemeClr val="bg1"/>
                </a:solidFill>
                <a:latin typeface="Inconsolata" charset="0"/>
              </a:rPr>
              <a:t>     } </a:t>
            </a:r>
          </a:p>
          <a:p>
            <a:pPr eaLnBrk="1" hangingPunct="1"/>
            <a:r>
              <a:rPr lang="es-EC" altLang="es-EC" sz="9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Model</a:t>
            </a:r>
            <a:r>
              <a:rPr lang="es-EC" cap="small" dirty="0">
                <a:ea typeface="ＭＳ Ｐゴシック" charset="0"/>
              </a:rPr>
              <a:t>/</a:t>
            </a:r>
            <a:r>
              <a:rPr lang="es-EC" cap="small" dirty="0" err="1">
                <a:ea typeface="ＭＳ Ｐゴシック" charset="0"/>
              </a:rPr>
              <a:t>Collection</a:t>
            </a:r>
            <a:r>
              <a:rPr lang="es-EC" cap="small" dirty="0">
                <a:ea typeface="ＭＳ Ｐゴシック" charset="0"/>
              </a:rPr>
              <a:t> </a:t>
            </a:r>
            <a:r>
              <a:rPr lang="es-EC" cap="small" dirty="0" err="1">
                <a:ea typeface="ＭＳ Ｐゴシック" charset="0"/>
              </a:rPr>
              <a:t>Events</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74435" name="Content Placeholder 2"/>
          <p:cNvSpPr txBox="1">
            <a:spLocks/>
          </p:cNvSpPr>
          <p:nvPr/>
        </p:nvSpPr>
        <p:spPr bwMode="auto">
          <a:xfrm>
            <a:off x="2093913" y="1812925"/>
            <a:ext cx="4611687" cy="32464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300">
                <a:solidFill>
                  <a:schemeClr val="bg1"/>
                </a:solidFill>
                <a:latin typeface="Inconsolata" charset="0"/>
              </a:rPr>
              <a:t>exports.definition = { </a:t>
            </a:r>
          </a:p>
          <a:p>
            <a:pPr eaLnBrk="1" hangingPunct="1"/>
            <a:r>
              <a:rPr lang="es-EC" altLang="es-EC" sz="1300">
                <a:solidFill>
                  <a:schemeClr val="bg1"/>
                </a:solidFill>
                <a:latin typeface="Inconsolata" charset="0"/>
              </a:rPr>
              <a:t>	config: { </a:t>
            </a:r>
          </a:p>
          <a:p>
            <a:pPr eaLnBrk="1" hangingPunct="1"/>
            <a:r>
              <a:rPr lang="es-EC" altLang="es-EC" sz="1300">
                <a:solidFill>
                  <a:schemeClr val="bg1"/>
                </a:solidFill>
                <a:latin typeface="Inconsolata" charset="0"/>
              </a:rPr>
              <a:t>	      // table schema and adapter information </a:t>
            </a:r>
          </a:p>
          <a:p>
            <a:pPr eaLnBrk="1" hangingPunct="1"/>
            <a:r>
              <a:rPr lang="es-EC" altLang="es-EC" sz="1300">
                <a:solidFill>
                  <a:schemeClr val="bg1"/>
                </a:solidFill>
                <a:latin typeface="Inconsolata" charset="0"/>
              </a:rPr>
              <a:t>	}, </a:t>
            </a:r>
          </a:p>
          <a:p>
            <a:pPr eaLnBrk="1" hangingPunct="1"/>
            <a:r>
              <a:rPr lang="es-EC" altLang="es-EC" sz="1300">
                <a:solidFill>
                  <a:schemeClr val="bg1"/>
                </a:solidFill>
                <a:latin typeface="Inconsolata" charset="0"/>
              </a:rPr>
              <a:t>	initialize: function(){ </a:t>
            </a:r>
          </a:p>
          <a:p>
            <a:pPr eaLnBrk="1" hangingPunct="1"/>
            <a:r>
              <a:rPr lang="es-EC" altLang="es-EC" sz="1300">
                <a:solidFill>
                  <a:schemeClr val="bg1"/>
                </a:solidFill>
                <a:latin typeface="Inconsolata" charset="0"/>
              </a:rPr>
              <a:t>	      this.on("error", function(currentModel){ </a:t>
            </a:r>
          </a:p>
          <a:p>
            <a:pPr eaLnBrk="1" hangingPunct="1"/>
            <a:r>
              <a:rPr lang="es-EC" altLang="es-EC" sz="1300">
                <a:solidFill>
                  <a:schemeClr val="bg1"/>
                </a:solidFill>
                <a:latin typeface="Inconsolata" charset="0"/>
              </a:rPr>
              <a:t>		Ti.API.error('error!!'); </a:t>
            </a:r>
          </a:p>
          <a:p>
            <a:pPr eaLnBrk="1" hangingPunct="1"/>
            <a:r>
              <a:rPr lang="es-EC" altLang="es-EC" sz="1300">
                <a:solidFill>
                  <a:schemeClr val="bg1"/>
                </a:solidFill>
                <a:latin typeface="Inconsolata" charset="0"/>
              </a:rPr>
              <a:t>	      }); </a:t>
            </a:r>
          </a:p>
          <a:p>
            <a:pPr eaLnBrk="1" hangingPunct="1"/>
            <a:r>
              <a:rPr lang="es-EC" altLang="es-EC" sz="1300">
                <a:solidFill>
                  <a:schemeClr val="bg1"/>
                </a:solidFill>
                <a:latin typeface="Inconsolata" charset="0"/>
              </a:rPr>
              <a:t>	}, </a:t>
            </a:r>
          </a:p>
          <a:p>
            <a:pPr eaLnBrk="1" hangingPunct="1"/>
            <a:r>
              <a:rPr lang="es-EC" altLang="es-EC" sz="1300">
                <a:solidFill>
                  <a:schemeClr val="bg1"/>
                </a:solidFill>
                <a:latin typeface="Inconsolata" charset="0"/>
              </a:rPr>
              <a:t>	extendModel: function(Model) { </a:t>
            </a:r>
          </a:p>
          <a:p>
            <a:pPr eaLnBrk="1" hangingPunct="1"/>
            <a:r>
              <a:rPr lang="es-EC" altLang="es-EC" sz="1300">
                <a:solidFill>
                  <a:schemeClr val="bg1"/>
                </a:solidFill>
                <a:latin typeface="Inconsolata" charset="0"/>
              </a:rPr>
              <a:t>	      _.extend(Model.prototype, { </a:t>
            </a:r>
          </a:p>
          <a:p>
            <a:pPr eaLnBrk="1" hangingPunct="1"/>
            <a:r>
              <a:rPr lang="es-EC" altLang="es-EC" sz="1300">
                <a:solidFill>
                  <a:schemeClr val="bg1"/>
                </a:solidFill>
                <a:latin typeface="Inconsolata" charset="0"/>
              </a:rPr>
              <a:t>		// Implement the validate method </a:t>
            </a:r>
          </a:p>
          <a:p>
            <a:pPr eaLnBrk="1" hangingPunct="1"/>
            <a:r>
              <a:rPr lang="es-EC" altLang="es-EC" sz="1300">
                <a:solidFill>
                  <a:schemeClr val="bg1"/>
                </a:solidFill>
                <a:latin typeface="Inconsolata" charset="0"/>
              </a:rPr>
              <a:t>		validate: function (attrs) { </a:t>
            </a:r>
          </a:p>
          <a:p>
            <a:pPr eaLnBrk="1" hangingPunct="1"/>
            <a:r>
              <a:rPr lang="es-EC" altLang="es-EC" sz="1300">
                <a:solidFill>
                  <a:schemeClr val="bg1"/>
                </a:solidFill>
                <a:latin typeface="Inconsolata" charset="0"/>
              </a:rPr>
              <a:t>		     // validation code here </a:t>
            </a:r>
          </a:p>
          <a:p>
            <a:pPr eaLnBrk="1" hangingPunct="1"/>
            <a:r>
              <a:rPr lang="es-EC" altLang="es-EC" sz="1300">
                <a:solidFill>
                  <a:schemeClr val="bg1"/>
                </a:solidFill>
                <a:latin typeface="Inconsolata" charset="0"/>
              </a:rPr>
              <a:t>		}, </a:t>
            </a:r>
          </a:p>
          <a:p>
            <a:pPr eaLnBrk="1" hangingPunct="1"/>
            <a:r>
              <a:rPr lang="es-EC" altLang="es-EC" sz="1300">
                <a:solidFill>
                  <a:schemeClr val="bg1"/>
                </a:solidFill>
                <a:latin typeface="Inconsolata" charset="0"/>
              </a:rPr>
              <a:t>... </a:t>
            </a:r>
          </a:p>
        </p:txBody>
      </p:sp>
      <p:sp>
        <p:nvSpPr>
          <p:cNvPr id="274436" name="4 CuadroTexto"/>
          <p:cNvSpPr txBox="1">
            <a:spLocks noChangeArrowheads="1"/>
          </p:cNvSpPr>
          <p:nvPr/>
        </p:nvSpPr>
        <p:spPr bwMode="auto">
          <a:xfrm>
            <a:off x="457200" y="890588"/>
            <a:ext cx="597693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chemeClr val="bg1"/>
                </a:solidFill>
                <a:latin typeface="Inconsolata" charset="0"/>
              </a:rPr>
              <a:t>Many Alloy (Backbone) operations fire events</a:t>
            </a:r>
          </a:p>
          <a:p>
            <a:pPr eaLnBrk="1" hangingPunct="1"/>
            <a:r>
              <a:rPr lang="en-US" altLang="es-EC" sz="1400">
                <a:solidFill>
                  <a:schemeClr val="bg1"/>
                </a:solidFill>
                <a:latin typeface="Inconsolata" charset="0"/>
              </a:rPr>
              <a:t>Model events include: add, change, change:field_name, &amp; error</a:t>
            </a:r>
          </a:p>
          <a:p>
            <a:pPr eaLnBrk="1" hangingPunct="1"/>
            <a:r>
              <a:rPr lang="en-US" altLang="es-EC" sz="1400">
                <a:solidFill>
                  <a:schemeClr val="bg1"/>
                </a:solidFill>
                <a:latin typeface="Inconsolata" charset="0"/>
              </a:rPr>
              <a:t>Collection events include add, change, error, remove, reset, &amp; sort</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2"/>
          <p:cNvGrpSpPr>
            <a:grpSpLocks/>
          </p:cNvGrpSpPr>
          <p:nvPr/>
        </p:nvGrpSpPr>
        <p:grpSpPr bwMode="auto">
          <a:xfrm>
            <a:off x="-50800" y="0"/>
            <a:ext cx="9309100" cy="5143500"/>
            <a:chOff x="0" y="0"/>
            <a:chExt cx="9309154" cy="5143500"/>
          </a:xfrm>
        </p:grpSpPr>
        <p:pic>
          <p:nvPicPr>
            <p:cNvPr id="92165" name="Picture 1" descr="icons-background-image-titanium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icons-background-image-titanium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820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2" name="Title 1"/>
          <p:cNvSpPr txBox="1">
            <a:spLocks/>
          </p:cNvSpPr>
          <p:nvPr/>
        </p:nvSpPr>
        <p:spPr bwMode="auto">
          <a:xfrm>
            <a:off x="5781675" y="477838"/>
            <a:ext cx="19812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6600" b="1">
                <a:latin typeface="Open Sans" charset="0"/>
              </a:rPr>
              <a:t>TRY</a:t>
            </a:r>
            <a:endParaRPr lang="en-US" altLang="es-EC" sz="6600" b="1">
              <a:latin typeface="Open Sans" charset="0"/>
            </a:endParaRPr>
          </a:p>
        </p:txBody>
      </p:sp>
      <p:pic>
        <p:nvPicPr>
          <p:cNvPr id="92163" name="Picture 6" descr="Slide designs images_Building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36688"/>
            <a:ext cx="21732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4987925" y="1792288"/>
            <a:ext cx="3790950" cy="3074987"/>
          </a:xfrm>
          <a:prstGeom prst="rect">
            <a:avLst/>
          </a:prstGeom>
        </p:spPr>
        <p:txBody>
          <a:bodyPr>
            <a:normAutofit/>
          </a:bodyPr>
          <a:lstStyle>
            <a:lvl1pPr marL="304800" indent="-3048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n-US" dirty="0"/>
              <a:t>Examine the models/Fugitive.js model</a:t>
            </a:r>
          </a:p>
          <a:p>
            <a:pPr eaLnBrk="1" hangingPunct="1">
              <a:defRPr/>
            </a:pPr>
            <a:r>
              <a:rPr lang="en-US" dirty="0"/>
              <a:t>Identify the columns and default </a:t>
            </a:r>
            <a:r>
              <a:rPr lang="en-US" dirty="0" smtClean="0"/>
              <a:t>values</a:t>
            </a:r>
            <a:endParaRPr lang="en-US" dirty="0"/>
          </a:p>
        </p:txBody>
      </p:sp>
    </p:spTree>
    <p:extLst>
      <p:ext uri="{BB962C8B-B14F-4D97-AF65-F5344CB8AC3E}">
        <p14:creationId xmlns:p14="http://schemas.microsoft.com/office/powerpoint/2010/main" val="423629352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REPRESENTING APP DATA</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Data </a:t>
            </a:r>
            <a:r>
              <a:rPr lang="es-EC" cap="small" dirty="0" err="1">
                <a:ea typeface="ＭＳ Ｐゴシック" charset="0"/>
              </a:rPr>
              <a:t>types</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277506"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SQLite: TEXT, INTEGER, REAL, BLOB</a:t>
            </a:r>
          </a:p>
          <a:p>
            <a:pPr eaLnBrk="1" hangingPunct="1"/>
            <a:r>
              <a:rPr lang="es-EC" altLang="es-EC" smtClean="0">
                <a:latin typeface="Corbel" pitchFamily="34" charset="0"/>
              </a:rPr>
              <a:t>Alloy: text, string, varchar, int, tinyint, smallint, bigint, double, float, decimal, number, date, datetime and boolean</a:t>
            </a:r>
          </a:p>
          <a:p>
            <a:pPr eaLnBrk="1" hangingPunct="1"/>
            <a:r>
              <a:rPr lang="es-EC" altLang="es-EC" smtClean="0">
                <a:latin typeface="Corbel" pitchFamily="34" charset="0"/>
              </a:rPr>
              <a:t>Map logically (int, tinyint, etc. → INTEGER)</a:t>
            </a:r>
          </a:p>
          <a:p>
            <a:pPr eaLnBrk="1" hangingPunct="1"/>
            <a:r>
              <a:rPr lang="es-EC" altLang="es-EC" smtClean="0">
                <a:latin typeface="Corbel" pitchFamily="34" charset="0"/>
              </a:rPr>
              <a:t>Unknown types map to TEXT</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Example</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78531" name="Content Placeholder 2"/>
          <p:cNvSpPr txBox="1">
            <a:spLocks/>
          </p:cNvSpPr>
          <p:nvPr/>
        </p:nvSpPr>
        <p:spPr bwMode="auto">
          <a:xfrm>
            <a:off x="1982788" y="965200"/>
            <a:ext cx="4367212" cy="39830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400">
                <a:solidFill>
                  <a:srgbClr val="BFBFBF"/>
                </a:solidFill>
                <a:latin typeface="Inconsolata" charset="0"/>
              </a:rPr>
              <a:t>// File: app/models/book.js </a:t>
            </a:r>
          </a:p>
          <a:p>
            <a:pPr eaLnBrk="1" hangingPunct="1">
              <a:spcBef>
                <a:spcPct val="20000"/>
              </a:spcBef>
              <a:buSzPct val="75000"/>
            </a:pPr>
            <a:r>
              <a:rPr lang="es-EC" altLang="es-EC" sz="1400">
                <a:solidFill>
                  <a:schemeClr val="bg1"/>
                </a:solidFill>
                <a:latin typeface="Inconsolata" charset="0"/>
              </a:rPr>
              <a:t>exports.definition = { </a:t>
            </a:r>
          </a:p>
          <a:p>
            <a:pPr eaLnBrk="1" hangingPunct="1">
              <a:spcBef>
                <a:spcPct val="20000"/>
              </a:spcBef>
              <a:buSzPct val="75000"/>
            </a:pPr>
            <a:r>
              <a:rPr lang="es-EC" altLang="es-EC" sz="1400">
                <a:solidFill>
                  <a:schemeClr val="bg1"/>
                </a:solidFill>
                <a:latin typeface="Inconsolata" charset="0"/>
              </a:rPr>
              <a:t>     config: { </a:t>
            </a:r>
          </a:p>
          <a:p>
            <a:pPr eaLnBrk="1" hangingPunct="1">
              <a:spcBef>
                <a:spcPct val="20000"/>
              </a:spcBef>
              <a:buSzPct val="75000"/>
            </a:pPr>
            <a:r>
              <a:rPr lang="es-EC" altLang="es-EC" sz="1400">
                <a:solidFill>
                  <a:schemeClr val="bg1"/>
                </a:solidFill>
                <a:latin typeface="Inconsolata" charset="0"/>
              </a:rPr>
              <a:t>	"columns": { </a:t>
            </a:r>
          </a:p>
          <a:p>
            <a:pPr eaLnBrk="1" hangingPunct="1">
              <a:spcBef>
                <a:spcPct val="20000"/>
              </a:spcBef>
              <a:buSzPct val="75000"/>
            </a:pPr>
            <a:r>
              <a:rPr lang="es-EC" altLang="es-EC" sz="1400">
                <a:solidFill>
                  <a:schemeClr val="bg1"/>
                </a:solidFill>
                <a:latin typeface="Inconsolata" charset="0"/>
              </a:rPr>
              <a:t>	     "title":"text", </a:t>
            </a:r>
          </a:p>
          <a:p>
            <a:pPr eaLnBrk="1" hangingPunct="1">
              <a:spcBef>
                <a:spcPct val="20000"/>
              </a:spcBef>
              <a:buSzPct val="75000"/>
            </a:pPr>
            <a:r>
              <a:rPr lang="es-EC" altLang="es-EC" sz="1400">
                <a:solidFill>
                  <a:schemeClr val="bg1"/>
                </a:solidFill>
                <a:latin typeface="Inconsolata" charset="0"/>
              </a:rPr>
              <a:t>	     "author":"text", </a:t>
            </a:r>
          </a:p>
          <a:p>
            <a:pPr eaLnBrk="1" hangingPunct="1">
              <a:spcBef>
                <a:spcPct val="20000"/>
              </a:spcBef>
              <a:buSzPct val="75000"/>
            </a:pPr>
            <a:r>
              <a:rPr lang="es-EC" altLang="es-EC" sz="1400">
                <a:solidFill>
                  <a:schemeClr val="bg1"/>
                </a:solidFill>
                <a:latin typeface="Inconsolata" charset="0"/>
              </a:rPr>
              <a:t>	     "isbn":"text", </a:t>
            </a:r>
          </a:p>
          <a:p>
            <a:pPr eaLnBrk="1" hangingPunct="1">
              <a:spcBef>
                <a:spcPct val="20000"/>
              </a:spcBef>
              <a:buSzPct val="75000"/>
            </a:pPr>
            <a:r>
              <a:rPr lang="es-EC" altLang="es-EC" sz="1400">
                <a:solidFill>
                  <a:schemeClr val="bg1"/>
                </a:solidFill>
                <a:latin typeface="Inconsolata" charset="0"/>
              </a:rPr>
              <a:t>	     "price": "integer",</a:t>
            </a:r>
          </a:p>
          <a:p>
            <a:pPr eaLnBrk="1" hangingPunct="1">
              <a:spcBef>
                <a:spcPct val="20000"/>
              </a:spcBef>
              <a:buSzPct val="75000"/>
            </a:pPr>
            <a:r>
              <a:rPr lang="es-EC" altLang="es-EC" sz="1400">
                <a:solidFill>
                  <a:schemeClr val="bg1"/>
                </a:solidFill>
                <a:latin typeface="Inconsolata" charset="0"/>
              </a:rPr>
              <a:t>	     "publishDate": "date" </a:t>
            </a:r>
          </a:p>
          <a:p>
            <a:pPr eaLnBrk="1" hangingPunct="1">
              <a:spcBef>
                <a:spcPct val="20000"/>
              </a:spcBef>
              <a:buSzPct val="75000"/>
            </a:pPr>
            <a:r>
              <a:rPr lang="es-EC" altLang="es-EC" sz="1400">
                <a:solidFill>
                  <a:schemeClr val="bg1"/>
                </a:solidFill>
                <a:latin typeface="Inconsolata" charset="0"/>
              </a:rPr>
              <a:t>	}, </a:t>
            </a:r>
          </a:p>
          <a:p>
            <a:pPr eaLnBrk="1" hangingPunct="1">
              <a:spcBef>
                <a:spcPct val="20000"/>
              </a:spcBef>
              <a:buSzPct val="75000"/>
            </a:pPr>
            <a:r>
              <a:rPr lang="es-EC" altLang="es-EC" sz="1400">
                <a:solidFill>
                  <a:schemeClr val="bg1"/>
                </a:solidFill>
                <a:latin typeface="Inconsolata" charset="0"/>
              </a:rPr>
              <a:t>    	"adapter": { </a:t>
            </a:r>
          </a:p>
          <a:p>
            <a:pPr eaLnBrk="1" hangingPunct="1">
              <a:spcBef>
                <a:spcPct val="20000"/>
              </a:spcBef>
              <a:buSzPct val="75000"/>
            </a:pPr>
            <a:r>
              <a:rPr lang="es-EC" altLang="es-EC" sz="1400">
                <a:solidFill>
                  <a:schemeClr val="bg1"/>
                </a:solidFill>
                <a:latin typeface="Inconsolata" charset="0"/>
              </a:rPr>
              <a:t>	     "type": "sql", </a:t>
            </a:r>
          </a:p>
          <a:p>
            <a:pPr eaLnBrk="1" hangingPunct="1">
              <a:spcBef>
                <a:spcPct val="20000"/>
              </a:spcBef>
              <a:buSzPct val="75000"/>
            </a:pPr>
            <a:r>
              <a:rPr lang="es-EC" altLang="es-EC" sz="1400">
                <a:solidFill>
                  <a:schemeClr val="bg1"/>
                </a:solidFill>
                <a:latin typeface="Inconsolata" charset="0"/>
              </a:rPr>
              <a:t>	     "collection_name": "book" </a:t>
            </a:r>
          </a:p>
          <a:p>
            <a:pPr eaLnBrk="1" hangingPunct="1">
              <a:spcBef>
                <a:spcPct val="20000"/>
              </a:spcBef>
              <a:buSzPct val="75000"/>
            </a:pPr>
            <a:r>
              <a:rPr lang="es-EC" altLang="es-EC" sz="1400">
                <a:solidFill>
                  <a:schemeClr val="bg1"/>
                </a:solidFill>
                <a:latin typeface="Inconsolata" charset="0"/>
              </a:rPr>
              <a:t>     	} </a:t>
            </a:r>
          </a:p>
          <a:p>
            <a:pPr eaLnBrk="1" hangingPunct="1">
              <a:spcBef>
                <a:spcPct val="20000"/>
              </a:spcBef>
              <a:buSzPct val="75000"/>
            </a:pPr>
            <a:r>
              <a:rPr lang="es-EC" altLang="es-EC" sz="1400">
                <a:solidFill>
                  <a:schemeClr val="bg1"/>
                </a:solidFill>
                <a:latin typeface="Inconsolata" charset="0"/>
              </a:rPr>
              <a:t>     } </a:t>
            </a:r>
          </a:p>
          <a:p>
            <a:pPr eaLnBrk="1" hangingPunct="1">
              <a:spcBef>
                <a:spcPct val="20000"/>
              </a:spcBef>
              <a:buSzPct val="75000"/>
            </a:pPr>
            <a:r>
              <a:rPr lang="es-EC" altLang="es-EC" sz="1400">
                <a:solidFill>
                  <a:schemeClr val="bg1"/>
                </a:solidFill>
                <a:latin typeface="Inconsolata" charset="0"/>
              </a:rPr>
              <a:t>} </a:t>
            </a:r>
            <a:br>
              <a:rPr lang="es-EC" altLang="es-EC" sz="1400">
                <a:solidFill>
                  <a:schemeClr val="bg1"/>
                </a:solidFill>
                <a:latin typeface="Inconsolata" charset="0"/>
              </a:rPr>
            </a:br>
            <a:endParaRPr lang="es-EC"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Custom</a:t>
            </a:r>
            <a:r>
              <a:rPr lang="es-EC" cap="small" dirty="0">
                <a:ea typeface="ＭＳ Ｐゴシック" charset="0"/>
              </a:rPr>
              <a:t> </a:t>
            </a:r>
            <a:r>
              <a:rPr lang="es-EC" cap="small" dirty="0" err="1">
                <a:ea typeface="ＭＳ Ｐゴシック" charset="0"/>
              </a:rPr>
              <a:t>Queries</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79555" name="Content Placeholder 2"/>
          <p:cNvSpPr txBox="1">
            <a:spLocks/>
          </p:cNvSpPr>
          <p:nvPr/>
        </p:nvSpPr>
        <p:spPr bwMode="auto">
          <a:xfrm>
            <a:off x="936625" y="1108075"/>
            <a:ext cx="6561138" cy="303688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400">
                <a:solidFill>
                  <a:schemeClr val="bg1"/>
                </a:solidFill>
                <a:latin typeface="Inconsolata" charset="0"/>
              </a:rPr>
              <a:t/>
            </a:r>
            <a:br>
              <a:rPr lang="es-EC" altLang="es-EC" sz="1400">
                <a:solidFill>
                  <a:schemeClr val="bg1"/>
                </a:solidFill>
                <a:latin typeface="Inconsolata" charset="0"/>
              </a:rPr>
            </a:br>
            <a:r>
              <a:rPr lang="es-EC" altLang="es-EC" sz="1400">
                <a:solidFill>
                  <a:schemeClr val="bg1"/>
                </a:solidFill>
                <a:latin typeface="Inconsolata" charset="0"/>
              </a:rPr>
              <a:t>function showColorInfo(e) { </a:t>
            </a:r>
          </a:p>
          <a:p>
            <a:pPr eaLnBrk="1" hangingPunct="1">
              <a:spcBef>
                <a:spcPct val="20000"/>
              </a:spcBef>
              <a:buSzPct val="75000"/>
            </a:pPr>
            <a:r>
              <a:rPr lang="es-EC" altLang="es-EC" sz="1400">
                <a:solidFill>
                  <a:schemeClr val="bg1"/>
                </a:solidFill>
                <a:latin typeface="Inconsolata" charset="0"/>
              </a:rPr>
              <a:t>	     var color = e.row.model.color; </a:t>
            </a:r>
          </a:p>
          <a:p>
            <a:pPr eaLnBrk="1" hangingPunct="1">
              <a:spcBef>
                <a:spcPct val="20000"/>
              </a:spcBef>
              <a:buSzPct val="75000"/>
            </a:pPr>
            <a:r>
              <a:rPr lang="es-EC" altLang="es-EC" sz="1400">
                <a:solidFill>
                  <a:schemeClr val="bg1"/>
                </a:solidFill>
                <a:latin typeface="Inconsolata" charset="0"/>
              </a:rPr>
              <a:t>	     var collection = Alloy.createCollection('color'); </a:t>
            </a:r>
          </a:p>
          <a:p>
            <a:pPr eaLnBrk="1" hangingPunct="1">
              <a:spcBef>
                <a:spcPct val="20000"/>
              </a:spcBef>
              <a:buSzPct val="75000"/>
            </a:pPr>
            <a:endParaRPr lang="es-EC" altLang="es-EC" sz="1400">
              <a:solidFill>
                <a:schemeClr val="bg1"/>
              </a:solidFill>
              <a:latin typeface="Inconsolata" charset="0"/>
            </a:endParaRPr>
          </a:p>
          <a:p>
            <a:pPr eaLnBrk="1" hangingPunct="1">
              <a:spcBef>
                <a:spcPct val="20000"/>
              </a:spcBef>
              <a:buSzPct val="75000"/>
            </a:pPr>
            <a:r>
              <a:rPr lang="es-EC" altLang="es-EC" sz="1400">
                <a:solidFill>
                  <a:schemeClr val="bg1"/>
                </a:solidFill>
                <a:latin typeface="Inconsolata" charset="0"/>
              </a:rPr>
              <a:t>	     // fetch color info from the color collection based on the </a:t>
            </a:r>
          </a:p>
          <a:p>
            <a:pPr eaLnBrk="1" hangingPunct="1">
              <a:spcBef>
                <a:spcPct val="20000"/>
              </a:spcBef>
              <a:buSzPct val="75000"/>
            </a:pPr>
            <a:r>
              <a:rPr lang="es-EC" altLang="es-EC" sz="1400">
                <a:solidFill>
                  <a:schemeClr val="bg1"/>
                </a:solidFill>
                <a:latin typeface="Inconsolata" charset="0"/>
              </a:rPr>
              <a:t>	     // given color from the user model </a:t>
            </a:r>
          </a:p>
          <a:p>
            <a:pPr eaLnBrk="1" hangingPunct="1">
              <a:spcBef>
                <a:spcPct val="20000"/>
              </a:spcBef>
              <a:buSzPct val="75000"/>
            </a:pPr>
            <a:r>
              <a:rPr lang="es-EC" altLang="es-EC" sz="1400">
                <a:solidFill>
                  <a:schemeClr val="bg1"/>
                </a:solidFill>
                <a:latin typeface="Inconsolata" charset="0"/>
              </a:rPr>
              <a:t>	     collection.fetch({ </a:t>
            </a:r>
          </a:p>
          <a:p>
            <a:pPr eaLnBrk="1" hangingPunct="1">
              <a:spcBef>
                <a:spcPct val="20000"/>
              </a:spcBef>
              <a:buSzPct val="75000"/>
            </a:pPr>
            <a:r>
              <a:rPr lang="es-EC" altLang="es-EC" sz="1400">
                <a:solidFill>
                  <a:schemeClr val="bg1"/>
                </a:solidFill>
                <a:latin typeface="Inconsolata" charset="0"/>
              </a:rPr>
              <a:t> 	     query: 		   'SELECT * FROM colors WHERE color = "' + color + '"' </a:t>
            </a:r>
          </a:p>
          <a:p>
            <a:pPr eaLnBrk="1" hangingPunct="1">
              <a:spcBef>
                <a:spcPct val="20000"/>
              </a:spcBef>
              <a:buSzPct val="75000"/>
            </a:pPr>
            <a:r>
              <a:rPr lang="es-EC" altLang="es-EC" sz="1400">
                <a:solidFill>
                  <a:schemeClr val="bg1"/>
                </a:solidFill>
                <a:latin typeface="Inconsolata" charset="0"/>
              </a:rPr>
              <a:t>	     }); </a:t>
            </a:r>
          </a:p>
          <a:p>
            <a:pPr eaLnBrk="1" hangingPunct="1">
              <a:spcBef>
                <a:spcPct val="20000"/>
              </a:spcBef>
              <a:buSzPct val="75000"/>
            </a:pPr>
            <a:r>
              <a:rPr lang="es-EC" altLang="es-EC" sz="1400">
                <a:solidFill>
                  <a:schemeClr val="bg1"/>
                </a:solidFill>
                <a:latin typeface="Inconsolata" charset="0"/>
              </a:rPr>
              <a:t>	     ...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Underscore</a:t>
            </a:r>
            <a:r>
              <a:rPr lang="es-EC" cap="small" dirty="0">
                <a:ea typeface="ＭＳ Ｐゴシック" charset="0"/>
              </a:rPr>
              <a:t> </a:t>
            </a:r>
            <a:r>
              <a:rPr lang="es-EC" cap="small" dirty="0" err="1">
                <a:ea typeface="ＭＳ Ｐゴシック" charset="0"/>
              </a:rPr>
              <a:t>methods</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80579" name="Content Placeholder 2"/>
          <p:cNvSpPr txBox="1">
            <a:spLocks/>
          </p:cNvSpPr>
          <p:nvPr/>
        </p:nvSpPr>
        <p:spPr bwMode="auto">
          <a:xfrm>
            <a:off x="427038" y="1812925"/>
            <a:ext cx="8326437"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000"/>
              <a:t/>
            </a:r>
            <a:br>
              <a:rPr lang="en-US" altLang="es-EC" sz="2000"/>
            </a:br>
            <a:r>
              <a:rPr lang="en-US" altLang="es-EC" sz="2000">
                <a:solidFill>
                  <a:schemeClr val="bg1"/>
                </a:solidFill>
                <a:latin typeface="Inconsolata" charset="0"/>
              </a:rPr>
              <a:t>_.each(yourCollection, someFunction); </a:t>
            </a:r>
          </a:p>
          <a:p>
            <a:pPr eaLnBrk="1" hangingPunct="1"/>
            <a:r>
              <a:rPr lang="en-US" altLang="es-EC" sz="2000">
                <a:solidFill>
                  <a:schemeClr val="bg1"/>
                </a:solidFill>
                <a:latin typeface="Inconsolata" charset="0"/>
              </a:rPr>
              <a:t>_.sortBy(yourCollection, fieldName); </a:t>
            </a:r>
          </a:p>
          <a:p>
            <a:pPr eaLnBrk="1" hangingPunct="1"/>
            <a:r>
              <a:rPr lang="en-US" altLang="es-EC" sz="2000">
                <a:solidFill>
                  <a:schemeClr val="bg1"/>
                </a:solidFill>
                <a:latin typeface="Inconsolata" charset="0"/>
              </a:rPr>
              <a:t>_.groupBy(yourCollection, fieldName); </a:t>
            </a:r>
            <a:br>
              <a:rPr lang="en-US" altLang="es-EC" sz="2000">
                <a:solidFill>
                  <a:schemeClr val="bg1"/>
                </a:solidFill>
                <a:latin typeface="Inconsolata" charset="0"/>
              </a:rPr>
            </a:br>
            <a:endParaRPr lang="es-EC" altLang="es-EC" sz="2000">
              <a:solidFill>
                <a:schemeClr val="bg1"/>
              </a:solidFill>
              <a:latin typeface="Inconsolata" charset="0"/>
            </a:endParaRPr>
          </a:p>
        </p:txBody>
      </p:sp>
      <p:sp>
        <p:nvSpPr>
          <p:cNvPr id="280580" name="4 CuadroTexto"/>
          <p:cNvSpPr txBox="1">
            <a:spLocks noChangeArrowheads="1"/>
          </p:cNvSpPr>
          <p:nvPr/>
        </p:nvSpPr>
        <p:spPr bwMode="auto">
          <a:xfrm>
            <a:off x="457200" y="1073150"/>
            <a:ext cx="597693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chemeClr val="bg1"/>
                </a:solidFill>
                <a:latin typeface="Inconsolata" charset="0"/>
              </a:rPr>
              <a:t>Alloy includes the underscore.js library</a:t>
            </a:r>
          </a:p>
          <a:p>
            <a:pPr eaLnBrk="1" hangingPunct="1"/>
            <a:r>
              <a:rPr lang="en-US" altLang="es-EC" sz="1400">
                <a:solidFill>
                  <a:schemeClr val="bg1"/>
                </a:solidFill>
                <a:latin typeface="Inconsolata" charset="0"/>
              </a:rPr>
              <a:t>Use its methods to provide group-by and other data selection techniques</a:t>
            </a:r>
          </a:p>
          <a:p>
            <a:pPr eaLnBrk="1" hangingPunct="1"/>
            <a:r>
              <a:rPr lang="en-US" altLang="es-EC" sz="1400">
                <a:solidFill>
                  <a:schemeClr val="bg1"/>
                </a:solidFill>
                <a:latin typeface="Inconsolata" charset="0"/>
              </a:rPr>
              <a:t>See http://underscorejs.org/#collections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Installing</a:t>
            </a:r>
            <a:r>
              <a:rPr lang="es-EC" cap="small" dirty="0">
                <a:ea typeface="ＭＳ Ｐゴシック" charset="0"/>
              </a:rPr>
              <a:t> a Pre-</a:t>
            </a:r>
            <a:r>
              <a:rPr lang="es-EC" cap="small" dirty="0" err="1">
                <a:ea typeface="ＭＳ Ｐゴシック" charset="0"/>
              </a:rPr>
              <a:t>built</a:t>
            </a:r>
            <a:r>
              <a:rPr lang="es-EC" cap="small" dirty="0">
                <a:ea typeface="ＭＳ Ｐゴシック" charset="0"/>
              </a:rPr>
              <a:t> </a:t>
            </a:r>
            <a:r>
              <a:rPr lang="es-EC" cap="small" dirty="0" err="1">
                <a:ea typeface="ＭＳ Ｐゴシック" charset="0"/>
              </a:rPr>
              <a:t>Database</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81603" name="Content Placeholder 2"/>
          <p:cNvSpPr txBox="1">
            <a:spLocks/>
          </p:cNvSpPr>
          <p:nvPr/>
        </p:nvSpPr>
        <p:spPr bwMode="auto">
          <a:xfrm>
            <a:off x="2216150" y="882650"/>
            <a:ext cx="4510088" cy="427672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000">
                <a:solidFill>
                  <a:schemeClr val="bg1"/>
                </a:solidFill>
                <a:latin typeface="Inconsolata" charset="0"/>
              </a:rPr>
              <a:t>exports.definition = { </a:t>
            </a:r>
          </a:p>
          <a:p>
            <a:pPr eaLnBrk="1" hangingPunct="1">
              <a:spcBef>
                <a:spcPct val="20000"/>
              </a:spcBef>
              <a:buSzPct val="75000"/>
            </a:pPr>
            <a:r>
              <a:rPr lang="es-EC" altLang="es-EC" sz="1000">
                <a:solidFill>
                  <a:schemeClr val="bg1"/>
                </a:solidFill>
                <a:latin typeface="Inconsolata" charset="0"/>
              </a:rPr>
              <a:t>     config: { </a:t>
            </a:r>
          </a:p>
          <a:p>
            <a:pPr eaLnBrk="1" hangingPunct="1">
              <a:spcBef>
                <a:spcPct val="20000"/>
              </a:spcBef>
              <a:buSzPct val="75000"/>
            </a:pPr>
            <a:r>
              <a:rPr lang="es-EC" altLang="es-EC" sz="1000">
                <a:solidFill>
                  <a:schemeClr val="bg1"/>
                </a:solidFill>
                <a:latin typeface="Inconsolata" charset="0"/>
              </a:rPr>
              <a:t>	"columns": { </a:t>
            </a:r>
          </a:p>
          <a:p>
            <a:pPr eaLnBrk="1" hangingPunct="1">
              <a:spcBef>
                <a:spcPct val="20000"/>
              </a:spcBef>
              <a:buSzPct val="75000"/>
            </a:pPr>
            <a:r>
              <a:rPr lang="es-EC" altLang="es-EC" sz="1000">
                <a:solidFill>
                  <a:schemeClr val="bg1"/>
                </a:solidFill>
                <a:latin typeface="Inconsolata" charset="0"/>
              </a:rPr>
              <a:t>	     "name":"text", </a:t>
            </a:r>
          </a:p>
          <a:p>
            <a:pPr eaLnBrk="1" hangingPunct="1">
              <a:spcBef>
                <a:spcPct val="20000"/>
              </a:spcBef>
              <a:buSzPct val="75000"/>
            </a:pPr>
            <a:r>
              <a:rPr lang="es-EC" altLang="es-EC" sz="1000">
                <a:solidFill>
                  <a:schemeClr val="bg1"/>
                </a:solidFill>
                <a:latin typeface="Inconsolata" charset="0"/>
              </a:rPr>
              <a:t>	     "nickname":"text" </a:t>
            </a:r>
          </a:p>
          <a:p>
            <a:pPr eaLnBrk="1" hangingPunct="1">
              <a:spcBef>
                <a:spcPct val="20000"/>
              </a:spcBef>
              <a:buSzPct val="75000"/>
            </a:pPr>
            <a:r>
              <a:rPr lang="es-EC" altLang="es-EC" sz="1000">
                <a:solidFill>
                  <a:schemeClr val="bg1"/>
                </a:solidFill>
                <a:latin typeface="Inconsolata" charset="0"/>
              </a:rPr>
              <a:t>	}, </a:t>
            </a:r>
          </a:p>
          <a:p>
            <a:pPr eaLnBrk="1" hangingPunct="1">
              <a:spcBef>
                <a:spcPct val="20000"/>
              </a:spcBef>
              <a:buSzPct val="75000"/>
            </a:pPr>
            <a:r>
              <a:rPr lang="es-EC" altLang="es-EC" sz="1000">
                <a:solidFill>
                  <a:schemeClr val="bg1"/>
                </a:solidFill>
                <a:latin typeface="Inconsolata" charset="0"/>
              </a:rPr>
              <a:t>	"adapter": { </a:t>
            </a:r>
          </a:p>
          <a:p>
            <a:pPr eaLnBrk="1" hangingPunct="1">
              <a:spcBef>
                <a:spcPct val="20000"/>
              </a:spcBef>
              <a:buSzPct val="75000"/>
            </a:pPr>
            <a:r>
              <a:rPr lang="es-EC" altLang="es-EC" sz="1000">
                <a:solidFill>
                  <a:schemeClr val="bg1"/>
                </a:solidFill>
                <a:latin typeface="Inconsolata" charset="0"/>
              </a:rPr>
              <a:t>	     "type": "sql", </a:t>
            </a:r>
          </a:p>
          <a:p>
            <a:pPr eaLnBrk="1" hangingPunct="1">
              <a:spcBef>
                <a:spcPct val="20000"/>
              </a:spcBef>
              <a:buSzPct val="75000"/>
            </a:pPr>
            <a:r>
              <a:rPr lang="es-EC" altLang="es-EC" sz="1000">
                <a:solidFill>
                  <a:schemeClr val="bg1"/>
                </a:solidFill>
                <a:latin typeface="Inconsolata" charset="0"/>
              </a:rPr>
              <a:t>	     "collection_name": "fighters", </a:t>
            </a:r>
          </a:p>
          <a:p>
            <a:pPr eaLnBrk="1" hangingPunct="1">
              <a:spcBef>
                <a:spcPct val="20000"/>
              </a:spcBef>
              <a:buSzPct val="75000"/>
            </a:pPr>
            <a:endParaRPr lang="es-EC" altLang="es-EC" sz="1000">
              <a:solidFill>
                <a:schemeClr val="bg1"/>
              </a:solidFill>
              <a:latin typeface="Inconsolata" charset="0"/>
            </a:endParaRPr>
          </a:p>
          <a:p>
            <a:pPr eaLnBrk="1" hangingPunct="1">
              <a:spcBef>
                <a:spcPct val="20000"/>
              </a:spcBef>
              <a:buSzPct val="75000"/>
            </a:pPr>
            <a:r>
              <a:rPr lang="es-EC" altLang="es-EC" sz="1000">
                <a:solidFill>
                  <a:schemeClr val="bg1"/>
                </a:solidFill>
                <a:latin typeface="Inconsolata" charset="0"/>
              </a:rPr>
              <a:t>	     // Pre-load the database (safe method) </a:t>
            </a:r>
          </a:p>
          <a:p>
            <a:pPr eaLnBrk="1" hangingPunct="1">
              <a:spcBef>
                <a:spcPct val="20000"/>
              </a:spcBef>
              <a:buSzPct val="75000"/>
            </a:pPr>
            <a:r>
              <a:rPr lang="es-EC" altLang="es-EC" sz="1000">
                <a:solidFill>
                  <a:schemeClr val="bg1"/>
                </a:solidFill>
                <a:latin typeface="Inconsolata" charset="0"/>
              </a:rPr>
              <a:t>	     "db_file": "fighters.sqlite", </a:t>
            </a:r>
          </a:p>
          <a:p>
            <a:pPr eaLnBrk="1" hangingPunct="1">
              <a:spcBef>
                <a:spcPct val="20000"/>
              </a:spcBef>
              <a:buSzPct val="75000"/>
            </a:pPr>
            <a:endParaRPr lang="es-EC" altLang="es-EC" sz="1000">
              <a:solidFill>
                <a:schemeClr val="bg1"/>
              </a:solidFill>
              <a:latin typeface="Inconsolata" charset="0"/>
            </a:endParaRPr>
          </a:p>
          <a:p>
            <a:pPr eaLnBrk="1" hangingPunct="1">
              <a:spcBef>
                <a:spcPct val="20000"/>
              </a:spcBef>
              <a:buSzPct val="75000"/>
            </a:pPr>
            <a:r>
              <a:rPr lang="es-EC" altLang="es-EC" sz="1000">
                <a:solidFill>
                  <a:schemeClr val="bg1"/>
                </a:solidFill>
                <a:latin typeface="Inconsolata" charset="0"/>
              </a:rPr>
              <a:t>	     // db_name required when pre-loading a db </a:t>
            </a:r>
          </a:p>
          <a:p>
            <a:pPr eaLnBrk="1" hangingPunct="1">
              <a:spcBef>
                <a:spcPct val="20000"/>
              </a:spcBef>
              <a:buSzPct val="75000"/>
            </a:pPr>
            <a:r>
              <a:rPr lang="es-EC" altLang="es-EC" sz="1000">
                <a:solidFill>
                  <a:schemeClr val="bg1"/>
                </a:solidFill>
                <a:latin typeface="Inconsolata" charset="0"/>
              </a:rPr>
              <a:t>	     // should the name of your pre-loaded db </a:t>
            </a:r>
          </a:p>
          <a:p>
            <a:pPr eaLnBrk="1" hangingPunct="1">
              <a:spcBef>
                <a:spcPct val="20000"/>
              </a:spcBef>
              <a:buSzPct val="75000"/>
            </a:pPr>
            <a:r>
              <a:rPr lang="es-EC" altLang="es-EC" sz="1000">
                <a:solidFill>
                  <a:schemeClr val="bg1"/>
                </a:solidFill>
                <a:latin typeface="Inconsolata" charset="0"/>
              </a:rPr>
              <a:t>	     "db_name": "fighters" </a:t>
            </a:r>
          </a:p>
          <a:p>
            <a:pPr eaLnBrk="1" hangingPunct="1">
              <a:spcBef>
                <a:spcPct val="20000"/>
              </a:spcBef>
              <a:buSzPct val="75000"/>
            </a:pPr>
            <a:endParaRPr lang="es-EC" altLang="es-EC" sz="1000">
              <a:solidFill>
                <a:schemeClr val="bg1"/>
              </a:solidFill>
              <a:latin typeface="Inconsolata" charset="0"/>
            </a:endParaRPr>
          </a:p>
          <a:p>
            <a:pPr eaLnBrk="1" hangingPunct="1">
              <a:spcBef>
                <a:spcPct val="20000"/>
              </a:spcBef>
              <a:buSzPct val="75000"/>
            </a:pPr>
            <a:r>
              <a:rPr lang="es-EC" altLang="es-EC" sz="1000">
                <a:solidFill>
                  <a:schemeClr val="bg1"/>
                </a:solidFill>
                <a:latin typeface="Inconsolata" charset="0"/>
              </a:rPr>
              <a:t>	     // default primary key is alloy_id </a:t>
            </a:r>
          </a:p>
          <a:p>
            <a:pPr eaLnBrk="1" hangingPunct="1">
              <a:spcBef>
                <a:spcPct val="20000"/>
              </a:spcBef>
              <a:buSzPct val="75000"/>
            </a:pPr>
            <a:r>
              <a:rPr lang="es-EC" altLang="es-EC" sz="1000">
                <a:solidFill>
                  <a:schemeClr val="bg1"/>
                </a:solidFill>
                <a:latin typeface="Inconsolata" charset="0"/>
              </a:rPr>
              <a:t>	     // specify your own unique ID field with </a:t>
            </a:r>
          </a:p>
          <a:p>
            <a:pPr eaLnBrk="1" hangingPunct="1">
              <a:spcBef>
                <a:spcPct val="20000"/>
              </a:spcBef>
              <a:buSzPct val="75000"/>
            </a:pPr>
            <a:r>
              <a:rPr lang="es-EC" altLang="es-EC" sz="1000">
                <a:solidFill>
                  <a:schemeClr val="bg1"/>
                </a:solidFill>
                <a:latin typeface="Inconsolata" charset="0"/>
              </a:rPr>
              <a:t>	     "idAttribute": "id" </a:t>
            </a:r>
          </a:p>
          <a:p>
            <a:pPr eaLnBrk="1" hangingPunct="1">
              <a:spcBef>
                <a:spcPct val="20000"/>
              </a:spcBef>
              <a:buSzPct val="75000"/>
            </a:pPr>
            <a:r>
              <a:rPr lang="es-EC" altLang="es-EC" sz="1000">
                <a:solidFill>
                  <a:schemeClr val="bg1"/>
                </a:solidFill>
                <a:latin typeface="Inconsolata" charset="0"/>
              </a:rPr>
              <a:t>	} </a:t>
            </a:r>
          </a:p>
          <a:p>
            <a:pPr eaLnBrk="1" hangingPunct="1">
              <a:spcBef>
                <a:spcPct val="20000"/>
              </a:spcBef>
              <a:buSzPct val="75000"/>
            </a:pPr>
            <a:r>
              <a:rPr lang="es-EC" altLang="es-EC" sz="1000">
                <a:solidFill>
                  <a:schemeClr val="bg1"/>
                </a:solidFill>
                <a:latin typeface="Inconsolata" charset="0"/>
              </a:rPr>
              <a:t>     } </a:t>
            </a:r>
          </a:p>
          <a:p>
            <a:pPr eaLnBrk="1" hangingPunct="1">
              <a:spcBef>
                <a:spcPct val="20000"/>
              </a:spcBef>
              <a:buSzPct val="75000"/>
            </a:pPr>
            <a:r>
              <a:rPr lang="es-EC" altLang="es-EC" sz="1000">
                <a:solidFill>
                  <a:schemeClr val="bg1"/>
                </a:solidFill>
                <a:latin typeface="Inconsolata" charset="0"/>
              </a:rPr>
              <a:t>}</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363538"/>
          </a:xfrm>
        </p:spPr>
        <p:txBody>
          <a:bodyPr/>
          <a:lstStyle/>
          <a:p>
            <a:pPr>
              <a:defRPr/>
            </a:pPr>
            <a:r>
              <a:rPr lang="es-EC" cap="small" dirty="0"/>
              <a:t>Appcelerator </a:t>
            </a:r>
            <a:r>
              <a:rPr lang="es-EC" cap="small" dirty="0" smtClean="0"/>
              <a:t>Analytics</a:t>
            </a:r>
            <a:endParaRPr lang="en-US" dirty="0"/>
          </a:p>
        </p:txBody>
      </p:sp>
      <p:pic>
        <p:nvPicPr>
          <p:cNvPr id="5" name="Picture 4" descr="Screen Shot 2014-07-06 at 1.0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 y="1036284"/>
            <a:ext cx="6959600" cy="3908590"/>
          </a:xfrm>
          <a:prstGeom prst="rect">
            <a:avLst/>
          </a:prstGeom>
        </p:spPr>
      </p:pic>
    </p:spTree>
    <p:extLst>
      <p:ext uri="{BB962C8B-B14F-4D97-AF65-F5344CB8AC3E}">
        <p14:creationId xmlns:p14="http://schemas.microsoft.com/office/powerpoint/2010/main" val="392214150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2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s-EC" dirty="0" smtClean="0">
                <a:latin typeface="Open Sans" charset="0"/>
              </a:rPr>
              <a:t>BINDING MODELS &amp; COLLECTIONS TO VIEWS</a:t>
            </a:r>
            <a:br>
              <a:rPr lang="en-US" altLang="es-EC" dirty="0" smtClean="0">
                <a:latin typeface="Open Sans" charset="0"/>
              </a:rPr>
            </a:br>
            <a:endParaRPr lang="en-US" altLang="es-EC" dirty="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Binding</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283650"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Bind a c</a:t>
            </a:r>
            <a:r>
              <a:rPr lang="en-US" altLang="es-EC" smtClean="0">
                <a:latin typeface="Corbel" pitchFamily="34" charset="0"/>
              </a:rPr>
              <a:t>ollection to a TableView or View object</a:t>
            </a:r>
          </a:p>
          <a:p>
            <a:pPr eaLnBrk="1" hangingPunct="1"/>
            <a:r>
              <a:rPr lang="en-US" altLang="es-EC" smtClean="0">
                <a:latin typeface="Corbel" pitchFamily="34" charset="0"/>
              </a:rPr>
              <a:t>Bind a model to a component (i.e. button)</a:t>
            </a:r>
          </a:p>
          <a:p>
            <a:pPr eaLnBrk="1" hangingPunct="1"/>
            <a:r>
              <a:rPr lang="en-US" altLang="es-EC" smtClean="0">
                <a:latin typeface="Corbel" pitchFamily="34" charset="0"/>
              </a:rPr>
              <a:t>Alloy monitors add(), destroy(), remove(), change(), and fetch() methods and updates the view</a:t>
            </a:r>
          </a:p>
          <a:p>
            <a:pPr eaLnBrk="1" hangingPunct="1"/>
            <a:r>
              <a:rPr lang="en-US" altLang="es-EC" smtClean="0">
                <a:latin typeface="Corbel" pitchFamily="34" charset="0"/>
              </a:rPr>
              <a:t>Accomplished in View XML rather than controller</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Example</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84675" name="Content Placeholder 2"/>
          <p:cNvSpPr txBox="1">
            <a:spLocks/>
          </p:cNvSpPr>
          <p:nvPr/>
        </p:nvSpPr>
        <p:spPr bwMode="auto">
          <a:xfrm>
            <a:off x="2093913" y="1330325"/>
            <a:ext cx="4357687" cy="29876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1400">
                <a:solidFill>
                  <a:schemeClr val="bg1"/>
                </a:solidFill>
                <a:latin typeface="Inconsolata" charset="0"/>
              </a:rPr>
              <a:t/>
            </a:r>
            <a:br>
              <a:rPr lang="en-US" altLang="es-EC" sz="1400">
                <a:solidFill>
                  <a:schemeClr val="bg1"/>
                </a:solidFill>
                <a:latin typeface="Inconsolata" charset="0"/>
              </a:rPr>
            </a:br>
            <a:r>
              <a:rPr lang="en-US" altLang="es-EC" sz="1400">
                <a:solidFill>
                  <a:schemeClr val="bg1"/>
                </a:solidFill>
                <a:latin typeface="Inconsolata" charset="0"/>
              </a:rPr>
              <a:t>// in the View </a:t>
            </a:r>
          </a:p>
          <a:p>
            <a:pPr eaLnBrk="1" hangingPunct="1">
              <a:spcBef>
                <a:spcPct val="20000"/>
              </a:spcBef>
              <a:buSzPct val="75000"/>
            </a:pPr>
            <a:r>
              <a:rPr lang="en-US" altLang="es-EC" sz="1400">
                <a:solidFill>
                  <a:schemeClr val="bg1"/>
                </a:solidFill>
                <a:latin typeface="Inconsolata" charset="0"/>
              </a:rPr>
              <a:t>&lt;Alloy&gt;</a:t>
            </a:r>
          </a:p>
          <a:p>
            <a:pPr eaLnBrk="1" hangingPunct="1">
              <a:spcBef>
                <a:spcPct val="20000"/>
              </a:spcBef>
              <a:buSzPct val="75000"/>
            </a:pPr>
            <a:r>
              <a:rPr lang="en-US" altLang="es-EC" sz="1400">
                <a:solidFill>
                  <a:schemeClr val="bg1"/>
                </a:solidFill>
                <a:latin typeface="Inconsolata" charset="0"/>
              </a:rPr>
              <a:t>     &lt;Collection src="books" /&gt; </a:t>
            </a:r>
          </a:p>
          <a:p>
            <a:pPr eaLnBrk="1" hangingPunct="1">
              <a:spcBef>
                <a:spcPct val="20000"/>
              </a:spcBef>
              <a:buSzPct val="75000"/>
            </a:pPr>
            <a:r>
              <a:rPr lang="en-US" altLang="es-EC" sz="1400">
                <a:solidFill>
                  <a:schemeClr val="bg1"/>
                </a:solidFill>
                <a:latin typeface="Inconsolata" charset="0"/>
              </a:rPr>
              <a:t>     &lt;Window class="container"&gt; </a:t>
            </a:r>
          </a:p>
          <a:p>
            <a:pPr eaLnBrk="1" hangingPunct="1">
              <a:spcBef>
                <a:spcPct val="20000"/>
              </a:spcBef>
              <a:buSzPct val="75000"/>
            </a:pPr>
            <a:r>
              <a:rPr lang="en-US" altLang="es-EC" sz="1400">
                <a:solidFill>
                  <a:schemeClr val="bg1"/>
                </a:solidFill>
                <a:latin typeface="Inconsolata" charset="0"/>
              </a:rPr>
              <a:t>	&lt;TableView dataCollection="books"&gt; </a:t>
            </a:r>
          </a:p>
          <a:p>
            <a:pPr eaLnBrk="1" hangingPunct="1">
              <a:spcBef>
                <a:spcPct val="20000"/>
              </a:spcBef>
              <a:buSzPct val="75000"/>
            </a:pPr>
            <a:r>
              <a:rPr lang="en-US" altLang="es-EC" sz="1400">
                <a:solidFill>
                  <a:schemeClr val="bg1"/>
                </a:solidFill>
                <a:latin typeface="Inconsolata" charset="0"/>
              </a:rPr>
              <a:t>	     &lt;!-- Also can use Require --&gt; </a:t>
            </a:r>
          </a:p>
          <a:p>
            <a:pPr eaLnBrk="1" hangingPunct="1">
              <a:spcBef>
                <a:spcPct val="20000"/>
              </a:spcBef>
              <a:buSzPct val="75000"/>
            </a:pPr>
            <a:r>
              <a:rPr lang="en-US" altLang="es-EC" sz="1400">
                <a:solidFill>
                  <a:schemeClr val="bg1"/>
                </a:solidFill>
                <a:latin typeface="Inconsolata" charset="0"/>
              </a:rPr>
              <a:t>	     &lt;TableViewRow title="{title}" /&gt; </a:t>
            </a:r>
          </a:p>
          <a:p>
            <a:pPr eaLnBrk="1" hangingPunct="1">
              <a:spcBef>
                <a:spcPct val="20000"/>
              </a:spcBef>
              <a:buSzPct val="75000"/>
            </a:pPr>
            <a:r>
              <a:rPr lang="en-US" altLang="es-EC" sz="1400">
                <a:solidFill>
                  <a:schemeClr val="bg1"/>
                </a:solidFill>
                <a:latin typeface="Inconsolata" charset="0"/>
              </a:rPr>
              <a:t>    	&lt;/TableView&gt; </a:t>
            </a:r>
          </a:p>
          <a:p>
            <a:pPr eaLnBrk="1" hangingPunct="1">
              <a:spcBef>
                <a:spcPct val="20000"/>
              </a:spcBef>
              <a:buSzPct val="75000"/>
            </a:pPr>
            <a:r>
              <a:rPr lang="en-US" altLang="es-EC" sz="1400">
                <a:solidFill>
                  <a:schemeClr val="bg1"/>
                </a:solidFill>
                <a:latin typeface="Inconsolata" charset="0"/>
              </a:rPr>
              <a:t>     &lt;/Window&gt; </a:t>
            </a:r>
          </a:p>
          <a:p>
            <a:pPr eaLnBrk="1" hangingPunct="1">
              <a:spcBef>
                <a:spcPct val="20000"/>
              </a:spcBef>
              <a:buSzPct val="75000"/>
            </a:pPr>
            <a:r>
              <a:rPr lang="en-US" altLang="es-EC" sz="1400">
                <a:solidFill>
                  <a:schemeClr val="bg1"/>
                </a:solidFill>
                <a:latin typeface="Inconsolata" charset="0"/>
              </a:rPr>
              <a:t>&lt;/Alloy&gt; </a:t>
            </a:r>
            <a:br>
              <a:rPr lang="en-US" altLang="es-EC" sz="1400">
                <a:solidFill>
                  <a:schemeClr val="bg1"/>
                </a:solidFill>
                <a:latin typeface="Inconsolata" charset="0"/>
              </a:rPr>
            </a:br>
            <a:endParaRPr lang="es-EC"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Releasing</a:t>
            </a:r>
            <a:r>
              <a:rPr lang="es-EC" cap="small" dirty="0">
                <a:ea typeface="ＭＳ Ｐゴシック" charset="0"/>
              </a:rPr>
              <a:t> </a:t>
            </a:r>
            <a:r>
              <a:rPr lang="es-EC" cap="small" dirty="0" err="1">
                <a:ea typeface="ＭＳ Ｐゴシック" charset="0"/>
              </a:rPr>
              <a:t>the</a:t>
            </a:r>
            <a:r>
              <a:rPr lang="es-EC" cap="small" dirty="0">
                <a:ea typeface="ＭＳ Ｐゴシック" charset="0"/>
              </a:rPr>
              <a:t> </a:t>
            </a:r>
            <a:r>
              <a:rPr lang="es-EC" cap="small" dirty="0" err="1">
                <a:ea typeface="ＭＳ Ｐゴシック" charset="0"/>
              </a:rPr>
              <a:t>model</a:t>
            </a:r>
            <a:r>
              <a:rPr lang="es-EC" cap="small" dirty="0">
                <a:ea typeface="ＭＳ Ｐゴシック" charset="0"/>
              </a:rPr>
              <a:t> </a:t>
            </a:r>
            <a:r>
              <a:rPr lang="es-EC" cap="small" dirty="0" err="1">
                <a:ea typeface="ＭＳ Ｐゴシック" charset="0"/>
              </a:rPr>
              <a:t>binding</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85699" name="Content Placeholder 2"/>
          <p:cNvSpPr txBox="1">
            <a:spLocks/>
          </p:cNvSpPr>
          <p:nvPr/>
        </p:nvSpPr>
        <p:spPr bwMode="auto">
          <a:xfrm>
            <a:off x="457200" y="1247775"/>
            <a:ext cx="3230563" cy="212566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1200">
                <a:solidFill>
                  <a:schemeClr val="bg1"/>
                </a:solidFill>
                <a:latin typeface="Inconsolata" charset="0"/>
              </a:rPr>
              <a:t>// in the View </a:t>
            </a:r>
          </a:p>
          <a:p>
            <a:pPr eaLnBrk="1" hangingPunct="1">
              <a:spcBef>
                <a:spcPct val="20000"/>
              </a:spcBef>
              <a:buSzPct val="75000"/>
            </a:pPr>
            <a:r>
              <a:rPr lang="en-US" altLang="es-EC" sz="1200">
                <a:solidFill>
                  <a:schemeClr val="bg1"/>
                </a:solidFill>
                <a:latin typeface="Inconsolata" charset="0"/>
              </a:rPr>
              <a:t>&lt;Alloy&gt; </a:t>
            </a:r>
          </a:p>
          <a:p>
            <a:pPr eaLnBrk="1" hangingPunct="1">
              <a:spcBef>
                <a:spcPct val="20000"/>
              </a:spcBef>
              <a:buSzPct val="75000"/>
            </a:pPr>
            <a:r>
              <a:rPr lang="en-US" altLang="es-EC" sz="1200">
                <a:solidFill>
                  <a:schemeClr val="bg1"/>
                </a:solidFill>
                <a:latin typeface="Inconsolata" charset="0"/>
              </a:rPr>
              <a:t>     &lt;Collection src="movies"&gt; </a:t>
            </a:r>
          </a:p>
          <a:p>
            <a:pPr eaLnBrk="1" hangingPunct="1">
              <a:spcBef>
                <a:spcPct val="20000"/>
              </a:spcBef>
              <a:buSzPct val="75000"/>
            </a:pPr>
            <a:r>
              <a:rPr lang="en-US" altLang="es-EC" sz="1200">
                <a:solidFill>
                  <a:schemeClr val="bg1"/>
                </a:solidFill>
                <a:latin typeface="Inconsolata" charset="0"/>
              </a:rPr>
              <a:t>     &lt;Window id="moviesWin"&gt; </a:t>
            </a:r>
          </a:p>
          <a:p>
            <a:pPr eaLnBrk="1" hangingPunct="1">
              <a:spcBef>
                <a:spcPct val="20000"/>
              </a:spcBef>
              <a:buSzPct val="75000"/>
            </a:pPr>
            <a:r>
              <a:rPr lang="en-US" altLang="es-EC" sz="1200">
                <a:solidFill>
                  <a:schemeClr val="bg1"/>
                </a:solidFill>
                <a:latin typeface="Inconsolata" charset="0"/>
              </a:rPr>
              <a:t>	   &lt;TableView dataCollection="movies"&gt; </a:t>
            </a:r>
          </a:p>
          <a:p>
            <a:pPr eaLnBrk="1" hangingPunct="1">
              <a:spcBef>
                <a:spcPct val="20000"/>
              </a:spcBef>
              <a:buSzPct val="75000"/>
            </a:pPr>
            <a:r>
              <a:rPr lang="en-US" altLang="es-EC" sz="1200">
                <a:solidFill>
                  <a:schemeClr val="bg1"/>
                </a:solidFill>
                <a:latin typeface="Inconsolata" charset="0"/>
              </a:rPr>
              <a:t>		&lt;TableViewRow title="{title}"/&gt; </a:t>
            </a:r>
          </a:p>
          <a:p>
            <a:pPr eaLnBrk="1" hangingPunct="1">
              <a:spcBef>
                <a:spcPct val="20000"/>
              </a:spcBef>
              <a:buSzPct val="75000"/>
            </a:pPr>
            <a:r>
              <a:rPr lang="en-US" altLang="es-EC" sz="1200">
                <a:solidFill>
                  <a:schemeClr val="bg1"/>
                </a:solidFill>
                <a:latin typeface="Inconsolata" charset="0"/>
              </a:rPr>
              <a:t>	   &lt;/TableView&gt; </a:t>
            </a:r>
          </a:p>
          <a:p>
            <a:pPr eaLnBrk="1" hangingPunct="1">
              <a:spcBef>
                <a:spcPct val="20000"/>
              </a:spcBef>
              <a:buSzPct val="75000"/>
            </a:pPr>
            <a:r>
              <a:rPr lang="en-US" altLang="es-EC" sz="1200">
                <a:solidFill>
                  <a:schemeClr val="bg1"/>
                </a:solidFill>
                <a:latin typeface="Inconsolata" charset="0"/>
              </a:rPr>
              <a:t>     &lt;/Window&gt; </a:t>
            </a:r>
          </a:p>
          <a:p>
            <a:pPr eaLnBrk="1" hangingPunct="1">
              <a:spcBef>
                <a:spcPct val="20000"/>
              </a:spcBef>
              <a:buSzPct val="75000"/>
            </a:pPr>
            <a:r>
              <a:rPr lang="en-US" altLang="es-EC" sz="1200">
                <a:solidFill>
                  <a:schemeClr val="bg1"/>
                </a:solidFill>
                <a:latin typeface="Inconsolata" charset="0"/>
              </a:rPr>
              <a:t>&lt;/Alloy&gt; </a:t>
            </a:r>
          </a:p>
          <a:p>
            <a:pPr eaLnBrk="1" hangingPunct="1">
              <a:spcBef>
                <a:spcPct val="20000"/>
              </a:spcBef>
              <a:buSzPct val="75000"/>
            </a:pPr>
            <a:endParaRPr lang="en-US" altLang="es-EC" sz="1200">
              <a:solidFill>
                <a:schemeClr val="bg1"/>
              </a:solidFill>
              <a:latin typeface="Inconsolata" charset="0"/>
            </a:endParaRPr>
          </a:p>
        </p:txBody>
      </p:sp>
      <p:sp>
        <p:nvSpPr>
          <p:cNvPr id="285700" name="Content Placeholder 2"/>
          <p:cNvSpPr txBox="1">
            <a:spLocks/>
          </p:cNvSpPr>
          <p:nvPr/>
        </p:nvSpPr>
        <p:spPr bwMode="auto">
          <a:xfrm>
            <a:off x="3840163" y="1247775"/>
            <a:ext cx="4551362" cy="291782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1200">
                <a:solidFill>
                  <a:schemeClr val="bg1"/>
                </a:solidFill>
                <a:latin typeface="Inconsolata" charset="0"/>
              </a:rPr>
              <a:t>// in the controller </a:t>
            </a:r>
          </a:p>
          <a:p>
            <a:pPr eaLnBrk="1" hangingPunct="1">
              <a:spcBef>
                <a:spcPct val="20000"/>
              </a:spcBef>
              <a:buSzPct val="75000"/>
            </a:pPr>
            <a:r>
              <a:rPr lang="en-US" altLang="es-EC" sz="1200">
                <a:solidFill>
                  <a:schemeClr val="bg1"/>
                </a:solidFill>
                <a:latin typeface="Inconsolata" charset="0"/>
              </a:rPr>
              <a:t>$.moviesWin.addEventListener('close', function() { </a:t>
            </a:r>
          </a:p>
          <a:p>
            <a:pPr eaLnBrk="1" hangingPunct="1">
              <a:spcBef>
                <a:spcPct val="20000"/>
              </a:spcBef>
              <a:buSzPct val="75000"/>
            </a:pPr>
            <a:r>
              <a:rPr lang="en-US" altLang="es-EC" sz="1200">
                <a:solidFill>
                  <a:schemeClr val="bg1"/>
                </a:solidFill>
                <a:latin typeface="Inconsolata" charset="0"/>
              </a:rPr>
              <a:t>     // make sure to call $.destroy() when you are done with the </a:t>
            </a:r>
          </a:p>
          <a:p>
            <a:pPr eaLnBrk="1" hangingPunct="1">
              <a:spcBef>
                <a:spcPct val="20000"/>
              </a:spcBef>
              <a:buSzPct val="75000"/>
            </a:pPr>
            <a:r>
              <a:rPr lang="en-US" altLang="es-EC" sz="1200">
                <a:solidFill>
                  <a:schemeClr val="bg1"/>
                </a:solidFill>
                <a:latin typeface="Inconsolata" charset="0"/>
              </a:rPr>
              <a:t>     // controller/window. This will ensure that no memory is </a:t>
            </a:r>
          </a:p>
          <a:p>
            <a:pPr eaLnBrk="1" hangingPunct="1">
              <a:spcBef>
                <a:spcPct val="20000"/>
              </a:spcBef>
              <a:buSzPct val="75000"/>
            </a:pPr>
            <a:r>
              <a:rPr lang="en-US" altLang="es-EC" sz="1200">
                <a:solidFill>
                  <a:schemeClr val="bg1"/>
                </a:solidFill>
                <a:latin typeface="Inconsolata" charset="0"/>
              </a:rPr>
              <a:t>     // leaked and that the bindings are properly released. </a:t>
            </a:r>
          </a:p>
          <a:p>
            <a:pPr eaLnBrk="1" hangingPunct="1">
              <a:spcBef>
                <a:spcPct val="20000"/>
              </a:spcBef>
              <a:buSzPct val="75000"/>
            </a:pPr>
            <a:r>
              <a:rPr lang="en-US" altLang="es-EC" sz="1200">
                <a:solidFill>
                  <a:schemeClr val="bg1"/>
                </a:solidFill>
                <a:latin typeface="Inconsolata" charset="0"/>
              </a:rPr>
              <a:t>     $.destroy(); </a:t>
            </a:r>
          </a:p>
          <a:p>
            <a:pPr eaLnBrk="1" hangingPunct="1">
              <a:spcBef>
                <a:spcPct val="20000"/>
              </a:spcBef>
              <a:buSzPct val="75000"/>
            </a:pPr>
            <a:r>
              <a:rPr lang="en-US" altLang="es-EC" sz="1200">
                <a:solidFill>
                  <a:schemeClr val="bg1"/>
                </a:solidFill>
                <a:latin typeface="Inconsolata" charset="0"/>
              </a:rPr>
              <a:t>}); </a:t>
            </a:r>
          </a:p>
          <a:p>
            <a:pPr eaLnBrk="1" hangingPunct="1">
              <a:spcBef>
                <a:spcPct val="20000"/>
              </a:spcBef>
              <a:buSzPct val="75000"/>
            </a:pPr>
            <a:endParaRPr lang="en-US" altLang="es-EC" sz="1200">
              <a:solidFill>
                <a:schemeClr val="bg1"/>
              </a:solidFill>
              <a:latin typeface="Inconsolata" charset="0"/>
            </a:endParaRPr>
          </a:p>
          <a:p>
            <a:pPr eaLnBrk="1" hangingPunct="1">
              <a:spcBef>
                <a:spcPct val="20000"/>
              </a:spcBef>
              <a:buSzPct val="75000"/>
            </a:pPr>
            <a:r>
              <a:rPr lang="en-US" altLang="es-EC" sz="1200">
                <a:solidFill>
                  <a:schemeClr val="bg1"/>
                </a:solidFill>
                <a:latin typeface="Inconsolata" charset="0"/>
              </a:rPr>
              <a:t>Alloy.Collections.movies.fetch(); </a:t>
            </a:r>
          </a:p>
          <a:p>
            <a:pPr eaLnBrk="1" hangingPunct="1">
              <a:spcBef>
                <a:spcPct val="20000"/>
              </a:spcBef>
              <a:buSzPct val="75000"/>
            </a:pPr>
            <a:endParaRPr lang="en-US" altLang="es-EC" sz="12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2"/>
          <p:cNvGrpSpPr>
            <a:grpSpLocks/>
          </p:cNvGrpSpPr>
          <p:nvPr/>
        </p:nvGrpSpPr>
        <p:grpSpPr bwMode="auto">
          <a:xfrm>
            <a:off x="-50800" y="0"/>
            <a:ext cx="9309100" cy="5143500"/>
            <a:chOff x="0" y="0"/>
            <a:chExt cx="9309154" cy="5143500"/>
          </a:xfrm>
        </p:grpSpPr>
        <p:pic>
          <p:nvPicPr>
            <p:cNvPr id="92165" name="Picture 1" descr="icons-background-image-titanium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icons-background-image-titanium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820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2" name="Title 1"/>
          <p:cNvSpPr txBox="1">
            <a:spLocks/>
          </p:cNvSpPr>
          <p:nvPr/>
        </p:nvSpPr>
        <p:spPr bwMode="auto">
          <a:xfrm>
            <a:off x="5781675" y="477838"/>
            <a:ext cx="19812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6600" b="1">
                <a:latin typeface="Open Sans" charset="0"/>
              </a:rPr>
              <a:t>TRY</a:t>
            </a:r>
            <a:endParaRPr lang="en-US" altLang="es-EC" sz="6600" b="1">
              <a:latin typeface="Open Sans" charset="0"/>
            </a:endParaRPr>
          </a:p>
        </p:txBody>
      </p:sp>
      <p:pic>
        <p:nvPicPr>
          <p:cNvPr id="92163" name="Picture 6" descr="Slide designs images_Building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36688"/>
            <a:ext cx="21732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4987925" y="1792288"/>
            <a:ext cx="3790950" cy="3074987"/>
          </a:xfrm>
          <a:prstGeom prst="rect">
            <a:avLst/>
          </a:prstGeom>
        </p:spPr>
        <p:txBody>
          <a:bodyPr>
            <a:normAutofit fontScale="70000" lnSpcReduction="20000"/>
          </a:bodyPr>
          <a:lstStyle>
            <a:lvl1pPr marL="304800" indent="-3048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n-US" dirty="0"/>
              <a:t>Examine Fugitives.xml to identify the collection being bound</a:t>
            </a:r>
          </a:p>
          <a:p>
            <a:pPr eaLnBrk="1" hangingPunct="1">
              <a:defRPr/>
            </a:pPr>
            <a:r>
              <a:rPr lang="en-US" dirty="0"/>
              <a:t>Examine FugitiveRow.xml to see the fields being output</a:t>
            </a:r>
          </a:p>
          <a:p>
            <a:pPr eaLnBrk="1" hangingPunct="1">
              <a:defRPr/>
            </a:pPr>
            <a:r>
              <a:rPr lang="en-US" dirty="0"/>
              <a:t>Examine the table event listener in Fugitives.js. Identify what _</a:t>
            </a:r>
            <a:r>
              <a:rPr lang="en-US" dirty="0" err="1"/>
              <a:t>e.rowData.model</a:t>
            </a:r>
            <a:r>
              <a:rPr lang="en-US" dirty="0"/>
              <a:t> refers to and where that value is defined.</a:t>
            </a:r>
          </a:p>
        </p:txBody>
      </p:sp>
    </p:spTree>
    <p:extLst>
      <p:ext uri="{BB962C8B-B14F-4D97-AF65-F5344CB8AC3E}">
        <p14:creationId xmlns:p14="http://schemas.microsoft.com/office/powerpoint/2010/main" val="316235354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4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SYNC ADAPTERS (SAVING DATA)</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Saving</a:t>
            </a:r>
            <a:r>
              <a:rPr lang="es-EC" cap="small" dirty="0">
                <a:ea typeface="ＭＳ Ｐゴシック" charset="0"/>
              </a:rPr>
              <a:t> a </a:t>
            </a:r>
            <a:r>
              <a:rPr lang="es-EC" cap="small" dirty="0" err="1">
                <a:ea typeface="ＭＳ Ｐゴシック" charset="0"/>
              </a:rPr>
              <a:t>Model</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88771" name="Content Placeholder 2"/>
          <p:cNvSpPr txBox="1">
            <a:spLocks/>
          </p:cNvSpPr>
          <p:nvPr/>
        </p:nvSpPr>
        <p:spPr bwMode="auto">
          <a:xfrm>
            <a:off x="2297113" y="965200"/>
            <a:ext cx="4113212" cy="40338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200">
                <a:solidFill>
                  <a:schemeClr val="bg1"/>
                </a:solidFill>
                <a:latin typeface="Inconsolata" charset="0"/>
              </a:rPr>
              <a:t>function addItem(itemname) { </a:t>
            </a:r>
          </a:p>
          <a:p>
            <a:pPr eaLnBrk="1" hangingPunct="1">
              <a:spcBef>
                <a:spcPct val="20000"/>
              </a:spcBef>
              <a:buSzPct val="75000"/>
            </a:pPr>
            <a:r>
              <a:rPr lang="es-EC" altLang="es-EC" sz="1200">
                <a:solidFill>
                  <a:schemeClr val="bg1"/>
                </a:solidFill>
                <a:latin typeface="Inconsolata" charset="0"/>
              </a:rPr>
              <a:t>var todos = Alloy.Collections.todo; </a:t>
            </a:r>
          </a:p>
          <a:p>
            <a:pPr eaLnBrk="1" hangingPunct="1">
              <a:spcBef>
                <a:spcPct val="20000"/>
              </a:spcBef>
              <a:buSzPct val="75000"/>
            </a:pPr>
            <a:endParaRPr lang="es-EC" altLang="es-EC" sz="1200">
              <a:solidFill>
                <a:schemeClr val="bg1"/>
              </a:solidFill>
              <a:latin typeface="Inconsolata" charset="0"/>
            </a:endParaRPr>
          </a:p>
          <a:p>
            <a:pPr eaLnBrk="1" hangingPunct="1">
              <a:spcBef>
                <a:spcPct val="20000"/>
              </a:spcBef>
              <a:buSzPct val="75000"/>
            </a:pPr>
            <a:r>
              <a:rPr lang="es-EC" altLang="es-EC" sz="1200">
                <a:solidFill>
                  <a:schemeClr val="bg1"/>
                </a:solidFill>
                <a:latin typeface="Inconsolata" charset="0"/>
              </a:rPr>
              <a:t>     // Create a new model for the todo collection </a:t>
            </a:r>
          </a:p>
          <a:p>
            <a:pPr eaLnBrk="1" hangingPunct="1">
              <a:spcBef>
                <a:spcPct val="20000"/>
              </a:spcBef>
              <a:buSzPct val="75000"/>
            </a:pPr>
            <a:r>
              <a:rPr lang="es-EC" altLang="es-EC" sz="1200">
                <a:solidFill>
                  <a:schemeClr val="bg1"/>
                </a:solidFill>
                <a:latin typeface="Inconsolata" charset="0"/>
              </a:rPr>
              <a:t>     var task = Alloy.createModel('Todo', { </a:t>
            </a:r>
          </a:p>
          <a:p>
            <a:pPr eaLnBrk="1" hangingPunct="1">
              <a:spcBef>
                <a:spcPct val="20000"/>
              </a:spcBef>
              <a:buSzPct val="75000"/>
            </a:pPr>
            <a:r>
              <a:rPr lang="es-EC" altLang="es-EC" sz="1200">
                <a:solidFill>
                  <a:schemeClr val="bg1"/>
                </a:solidFill>
                <a:latin typeface="Inconsolata" charset="0"/>
              </a:rPr>
              <a:t>	item : itemname, </a:t>
            </a:r>
          </a:p>
          <a:p>
            <a:pPr eaLnBrk="1" hangingPunct="1">
              <a:spcBef>
                <a:spcPct val="20000"/>
              </a:spcBef>
              <a:buSzPct val="75000"/>
            </a:pPr>
            <a:r>
              <a:rPr lang="es-EC" altLang="es-EC" sz="1200">
                <a:solidFill>
                  <a:schemeClr val="bg1"/>
                </a:solidFill>
                <a:latin typeface="Inconsolata" charset="0"/>
              </a:rPr>
              <a:t>	done : 0 </a:t>
            </a:r>
          </a:p>
          <a:p>
            <a:pPr eaLnBrk="1" hangingPunct="1">
              <a:spcBef>
                <a:spcPct val="20000"/>
              </a:spcBef>
              <a:buSzPct val="75000"/>
            </a:pPr>
            <a:r>
              <a:rPr lang="es-EC" altLang="es-EC" sz="1200">
                <a:solidFill>
                  <a:schemeClr val="bg1"/>
                </a:solidFill>
                <a:latin typeface="Inconsolata" charset="0"/>
              </a:rPr>
              <a:t>     }); </a:t>
            </a:r>
          </a:p>
          <a:p>
            <a:pPr eaLnBrk="1" hangingPunct="1">
              <a:spcBef>
                <a:spcPct val="20000"/>
              </a:spcBef>
              <a:buSzPct val="75000"/>
            </a:pPr>
            <a:endParaRPr lang="es-EC" altLang="es-EC" sz="1200">
              <a:solidFill>
                <a:schemeClr val="bg1"/>
              </a:solidFill>
              <a:latin typeface="Inconsolata" charset="0"/>
            </a:endParaRPr>
          </a:p>
          <a:p>
            <a:pPr eaLnBrk="1" hangingPunct="1">
              <a:spcBef>
                <a:spcPct val="20000"/>
              </a:spcBef>
              <a:buSzPct val="75000"/>
            </a:pPr>
            <a:r>
              <a:rPr lang="es-EC" altLang="es-EC" sz="1200">
                <a:solidFill>
                  <a:schemeClr val="bg1"/>
                </a:solidFill>
                <a:latin typeface="Inconsolata" charset="0"/>
              </a:rPr>
              <a:t>     // add new model to the global collection </a:t>
            </a:r>
          </a:p>
          <a:p>
            <a:pPr eaLnBrk="1" hangingPunct="1">
              <a:spcBef>
                <a:spcPct val="20000"/>
              </a:spcBef>
              <a:buSzPct val="75000"/>
            </a:pPr>
            <a:r>
              <a:rPr lang="es-EC" altLang="es-EC" sz="1200">
                <a:solidFill>
                  <a:schemeClr val="bg1"/>
                </a:solidFill>
                <a:latin typeface="Inconsolata" charset="0"/>
              </a:rPr>
              <a:t>     todos.add(task); </a:t>
            </a:r>
          </a:p>
          <a:p>
            <a:pPr eaLnBrk="1" hangingPunct="1">
              <a:spcBef>
                <a:spcPct val="20000"/>
              </a:spcBef>
              <a:buSzPct val="75000"/>
            </a:pPr>
            <a:endParaRPr lang="es-EC" altLang="es-EC" sz="1200">
              <a:solidFill>
                <a:schemeClr val="bg1"/>
              </a:solidFill>
              <a:latin typeface="Inconsolata" charset="0"/>
            </a:endParaRPr>
          </a:p>
          <a:p>
            <a:pPr eaLnBrk="1" hangingPunct="1">
              <a:spcBef>
                <a:spcPct val="20000"/>
              </a:spcBef>
              <a:buSzPct val="75000"/>
            </a:pPr>
            <a:r>
              <a:rPr lang="es-EC" altLang="es-EC" sz="1200">
                <a:solidFill>
                  <a:schemeClr val="bg1"/>
                </a:solidFill>
                <a:latin typeface="Inconsolata" charset="0"/>
              </a:rPr>
              <a:t>     // save the model to persistent storage </a:t>
            </a:r>
          </a:p>
          <a:p>
            <a:pPr eaLnBrk="1" hangingPunct="1">
              <a:spcBef>
                <a:spcPct val="20000"/>
              </a:spcBef>
              <a:buSzPct val="75000"/>
            </a:pPr>
            <a:r>
              <a:rPr lang="es-EC" altLang="es-EC" sz="1200">
                <a:solidFill>
                  <a:schemeClr val="bg1"/>
                </a:solidFill>
                <a:latin typeface="Inconsolata" charset="0"/>
              </a:rPr>
              <a:t>     task.save(); </a:t>
            </a:r>
          </a:p>
          <a:p>
            <a:pPr eaLnBrk="1" hangingPunct="1">
              <a:spcBef>
                <a:spcPct val="20000"/>
              </a:spcBef>
              <a:buSzPct val="75000"/>
            </a:pPr>
            <a:endParaRPr lang="es-EC" altLang="es-EC" sz="1200">
              <a:solidFill>
                <a:schemeClr val="bg1"/>
              </a:solidFill>
              <a:latin typeface="Inconsolata" charset="0"/>
            </a:endParaRPr>
          </a:p>
          <a:p>
            <a:pPr eaLnBrk="1" hangingPunct="1">
              <a:spcBef>
                <a:spcPct val="20000"/>
              </a:spcBef>
              <a:buSzPct val="75000"/>
            </a:pPr>
            <a:r>
              <a:rPr lang="es-EC" altLang="es-EC" sz="1200">
                <a:solidFill>
                  <a:schemeClr val="bg1"/>
                </a:solidFill>
                <a:latin typeface="Inconsolata" charset="0"/>
              </a:rPr>
              <a:t>     // reload the tasks </a:t>
            </a:r>
          </a:p>
          <a:p>
            <a:pPr eaLnBrk="1" hangingPunct="1">
              <a:spcBef>
                <a:spcPct val="20000"/>
              </a:spcBef>
              <a:buSzPct val="75000"/>
            </a:pPr>
            <a:r>
              <a:rPr lang="es-EC" altLang="es-EC" sz="1200">
                <a:solidFill>
                  <a:schemeClr val="bg1"/>
                </a:solidFill>
                <a:latin typeface="Inconsolata" charset="0"/>
              </a:rPr>
              <a:t>     todos.fetch(); </a:t>
            </a:r>
          </a:p>
          <a:p>
            <a:pPr eaLnBrk="1" hangingPunct="1">
              <a:spcBef>
                <a:spcPct val="20000"/>
              </a:spcBef>
              <a:buSzPct val="75000"/>
            </a:pPr>
            <a:r>
              <a:rPr lang="es-EC" altLang="es-EC" sz="12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Sync</a:t>
            </a:r>
            <a:r>
              <a:rPr lang="es-EC" cap="small" dirty="0">
                <a:ea typeface="ＭＳ Ｐゴシック" charset="0"/>
              </a:rPr>
              <a:t> </a:t>
            </a:r>
            <a:r>
              <a:rPr lang="es-EC" cap="small" dirty="0" err="1">
                <a:ea typeface="ＭＳ Ｐゴシック" charset="0"/>
              </a:rPr>
              <a:t>Adapters</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89795" name="Content Placeholder 2"/>
          <p:cNvSpPr txBox="1">
            <a:spLocks/>
          </p:cNvSpPr>
          <p:nvPr/>
        </p:nvSpPr>
        <p:spPr bwMode="auto">
          <a:xfrm>
            <a:off x="3948113" y="1746250"/>
            <a:ext cx="3408362" cy="297815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200">
                <a:solidFill>
                  <a:schemeClr val="bg1"/>
                </a:solidFill>
                <a:latin typeface="Inconsolata" charset="0"/>
              </a:rPr>
              <a:t>// File: app/models/book.js </a:t>
            </a:r>
          </a:p>
          <a:p>
            <a:pPr eaLnBrk="1" hangingPunct="1"/>
            <a:r>
              <a:rPr lang="es-EC" altLang="es-EC" sz="1200">
                <a:solidFill>
                  <a:schemeClr val="bg1"/>
                </a:solidFill>
                <a:latin typeface="Inconsolata" charset="0"/>
              </a:rPr>
              <a:t>exports.definition = { </a:t>
            </a:r>
          </a:p>
          <a:p>
            <a:pPr eaLnBrk="1" hangingPunct="1"/>
            <a:r>
              <a:rPr lang="es-EC" altLang="es-EC" sz="1200">
                <a:solidFill>
                  <a:schemeClr val="bg1"/>
                </a:solidFill>
                <a:latin typeface="Inconsolata" charset="0"/>
              </a:rPr>
              <a:t>     config: { </a:t>
            </a:r>
          </a:p>
          <a:p>
            <a:pPr eaLnBrk="1" hangingPunct="1"/>
            <a:r>
              <a:rPr lang="es-EC" altLang="es-EC" sz="1200">
                <a:solidFill>
                  <a:schemeClr val="bg1"/>
                </a:solidFill>
                <a:latin typeface="Inconsolata" charset="0"/>
              </a:rPr>
              <a:t>	"columns": { </a:t>
            </a:r>
          </a:p>
          <a:p>
            <a:pPr eaLnBrk="1" hangingPunct="1"/>
            <a:r>
              <a:rPr lang="es-EC" altLang="es-EC" sz="1200">
                <a:solidFill>
                  <a:schemeClr val="bg1"/>
                </a:solidFill>
                <a:latin typeface="Inconsolata" charset="0"/>
              </a:rPr>
              <a:t>	     "title":"text", </a:t>
            </a:r>
          </a:p>
          <a:p>
            <a:pPr eaLnBrk="1" hangingPunct="1"/>
            <a:r>
              <a:rPr lang="es-EC" altLang="es-EC" sz="1200">
                <a:solidFill>
                  <a:schemeClr val="bg1"/>
                </a:solidFill>
                <a:latin typeface="Inconsolata" charset="0"/>
              </a:rPr>
              <a:t>	     "author":"text", </a:t>
            </a:r>
          </a:p>
          <a:p>
            <a:pPr eaLnBrk="1" hangingPunct="1"/>
            <a:r>
              <a:rPr lang="es-EC" altLang="es-EC" sz="1200">
                <a:solidFill>
                  <a:schemeClr val="bg1"/>
                </a:solidFill>
                <a:latin typeface="Inconsolata" charset="0"/>
              </a:rPr>
              <a:t>	     "isbn":"text" </a:t>
            </a:r>
          </a:p>
          <a:p>
            <a:pPr eaLnBrk="1" hangingPunct="1"/>
            <a:r>
              <a:rPr lang="es-EC" altLang="es-EC" sz="1200">
                <a:solidFill>
                  <a:schemeClr val="bg1"/>
                </a:solidFill>
                <a:latin typeface="Inconsolata" charset="0"/>
              </a:rPr>
              <a:t>     	}, </a:t>
            </a:r>
          </a:p>
          <a:p>
            <a:pPr eaLnBrk="1" hangingPunct="1"/>
            <a:r>
              <a:rPr lang="es-EC" altLang="es-EC" sz="1200">
                <a:solidFill>
                  <a:schemeClr val="bg1"/>
                </a:solidFill>
                <a:latin typeface="Inconsolata" charset="0"/>
              </a:rPr>
              <a:t>     	"adapter": { </a:t>
            </a:r>
          </a:p>
          <a:p>
            <a:pPr eaLnBrk="1" hangingPunct="1"/>
            <a:r>
              <a:rPr lang="es-EC" altLang="es-EC" sz="1200">
                <a:solidFill>
                  <a:schemeClr val="bg1"/>
                </a:solidFill>
                <a:latin typeface="Inconsolata" charset="0"/>
              </a:rPr>
              <a:t>	     "type": "sql", </a:t>
            </a:r>
          </a:p>
          <a:p>
            <a:pPr eaLnBrk="1" hangingPunct="1"/>
            <a:r>
              <a:rPr lang="es-EC" altLang="es-EC" sz="1200">
                <a:solidFill>
                  <a:schemeClr val="bg1"/>
                </a:solidFill>
                <a:latin typeface="Inconsolata" charset="0"/>
              </a:rPr>
              <a:t>	     "collection_name": </a:t>
            </a:r>
          </a:p>
          <a:p>
            <a:pPr eaLnBrk="1" hangingPunct="1"/>
            <a:r>
              <a:rPr lang="es-EC" altLang="es-EC" sz="1200">
                <a:solidFill>
                  <a:schemeClr val="bg1"/>
                </a:solidFill>
                <a:latin typeface="Inconsolata" charset="0"/>
              </a:rPr>
              <a:t>	     "book" </a:t>
            </a:r>
          </a:p>
          <a:p>
            <a:pPr eaLnBrk="1" hangingPunct="1"/>
            <a:r>
              <a:rPr lang="es-EC" altLang="es-EC" sz="1200">
                <a:solidFill>
                  <a:schemeClr val="bg1"/>
                </a:solidFill>
                <a:latin typeface="Inconsolata" charset="0"/>
              </a:rPr>
              <a:t>	} </a:t>
            </a:r>
          </a:p>
          <a:p>
            <a:pPr eaLnBrk="1" hangingPunct="1"/>
            <a:r>
              <a:rPr lang="es-EC" altLang="es-EC" sz="1200">
                <a:solidFill>
                  <a:schemeClr val="bg1"/>
                </a:solidFill>
                <a:latin typeface="Inconsolata" charset="0"/>
              </a:rPr>
              <a:t>     } </a:t>
            </a:r>
          </a:p>
          <a:p>
            <a:pPr eaLnBrk="1" hangingPunct="1"/>
            <a:r>
              <a:rPr lang="es-EC" altLang="es-EC" sz="1200">
                <a:solidFill>
                  <a:schemeClr val="bg1"/>
                </a:solidFill>
                <a:latin typeface="Inconsolata" charset="0"/>
              </a:rPr>
              <a:t>} </a:t>
            </a:r>
            <a:br>
              <a:rPr lang="es-EC" altLang="es-EC" sz="1200">
                <a:solidFill>
                  <a:schemeClr val="bg1"/>
                </a:solidFill>
                <a:latin typeface="Inconsolata" charset="0"/>
              </a:rPr>
            </a:br>
            <a:endParaRPr lang="es-EC" altLang="es-EC" sz="1200">
              <a:solidFill>
                <a:schemeClr val="bg1"/>
              </a:solidFill>
              <a:latin typeface="Inconsolata" charset="0"/>
            </a:endParaRPr>
          </a:p>
        </p:txBody>
      </p:sp>
      <p:sp>
        <p:nvSpPr>
          <p:cNvPr id="289796" name="4 CuadroTexto"/>
          <p:cNvSpPr txBox="1">
            <a:spLocks noChangeArrowheads="1"/>
          </p:cNvSpPr>
          <p:nvPr/>
        </p:nvSpPr>
        <p:spPr bwMode="auto">
          <a:xfrm>
            <a:off x="173038" y="1073150"/>
            <a:ext cx="5976937"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'sql' - SQLite database on iOS/Android</a:t>
            </a:r>
          </a:p>
          <a:p>
            <a:pPr eaLnBrk="1" hangingPunct="1">
              <a:buFont typeface="Arial" pitchFamily="34" charset="0"/>
              <a:buChar char="•"/>
            </a:pPr>
            <a:r>
              <a:rPr lang="en-US" altLang="es-EC" sz="1400">
                <a:solidFill>
                  <a:schemeClr val="bg1"/>
                </a:solidFill>
                <a:latin typeface="Inconsolata" charset="0"/>
              </a:rPr>
              <a:t>'localStorage' - HTML5 Local Storage on Mobile Web</a:t>
            </a:r>
          </a:p>
          <a:p>
            <a:pPr eaLnBrk="1" hangingPunct="1">
              <a:buFont typeface="Arial" pitchFamily="34" charset="0"/>
              <a:buChar char="•"/>
            </a:pPr>
            <a:r>
              <a:rPr lang="en-US" altLang="es-EC" sz="1400">
                <a:solidFill>
                  <a:schemeClr val="bg1"/>
                </a:solidFill>
                <a:latin typeface="Inconsolata" charset="0"/>
              </a:rPr>
              <a:t>'properties' - application properties</a:t>
            </a:r>
          </a:p>
          <a:p>
            <a:pPr eaLnBrk="1" hangingPunct="1">
              <a:buFont typeface="Arial" pitchFamily="34" charset="0"/>
              <a:buChar char="•"/>
            </a:pPr>
            <a:r>
              <a:rPr lang="en-US" altLang="es-EC" sz="1400">
                <a:solidFill>
                  <a:schemeClr val="bg1"/>
                </a:solidFill>
                <a:latin typeface="Inconsolata" charset="0"/>
              </a:rPr>
              <a:t>Specify in the model</a:t>
            </a:r>
          </a:p>
          <a:p>
            <a:pPr eaLnBrk="1" hangingPunct="1">
              <a:buFont typeface="Arial" pitchFamily="34" charset="0"/>
              <a:buChar char="•"/>
            </a:pPr>
            <a:r>
              <a:rPr lang="en-US" altLang="es-EC" sz="1400">
                <a:solidFill>
                  <a:schemeClr val="bg1"/>
                </a:solidFill>
                <a:latin typeface="Inconsolata" charset="0"/>
              </a:rPr>
              <a:t>Purpose of collection_name varies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Custom</a:t>
            </a:r>
            <a:r>
              <a:rPr lang="es-EC" cap="small" dirty="0">
                <a:ea typeface="ＭＳ Ｐゴシック" charset="0"/>
              </a:rPr>
              <a:t> </a:t>
            </a:r>
            <a:r>
              <a:rPr lang="es-EC" cap="small" dirty="0" err="1">
                <a:ea typeface="ＭＳ Ｐゴシック" charset="0"/>
              </a:rPr>
              <a:t>Sync</a:t>
            </a:r>
            <a:r>
              <a:rPr lang="es-EC" cap="small" dirty="0">
                <a:ea typeface="ＭＳ Ｐゴシック" charset="0"/>
              </a:rPr>
              <a:t> </a:t>
            </a:r>
            <a:r>
              <a:rPr lang="es-EC" cap="small" dirty="0" err="1">
                <a:ea typeface="ＭＳ Ｐゴシック" charset="0"/>
              </a:rPr>
              <a:t>Adapters</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290818"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Community contributions: ACS, Dual-storage (local &amp; remote), and more</a:t>
            </a:r>
          </a:p>
          <a:p>
            <a:pPr eaLnBrk="1" hangingPunct="1"/>
            <a:r>
              <a:rPr lang="es-EC" altLang="es-EC" smtClean="0">
                <a:latin typeface="Corbel" pitchFamily="34" charset="0"/>
              </a:rPr>
              <a:t>Model/Collection methods implement RESTful calls</a:t>
            </a:r>
          </a:p>
          <a:p>
            <a:pPr eaLnBrk="1" hangingPunct="1"/>
            <a:r>
              <a:rPr lang="es-EC" altLang="es-EC" smtClean="0">
                <a:latin typeface="Corbel" pitchFamily="34" charset="0"/>
              </a:rPr>
              <a:t>Define in a JavaScript file in either app/assets/alloy/sync or app/lib/alloy/sync</a:t>
            </a:r>
          </a:p>
          <a:p>
            <a:pPr eaLnBrk="1" hangingPunct="1"/>
            <a:r>
              <a:rPr lang="es-EC" altLang="es-EC" smtClean="0">
                <a:latin typeface="Corbel" pitchFamily="34" charset="0"/>
              </a:rPr>
              <a:t>See docs for more info: http://goo.gl/XTn9O</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MIGRATIONS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363538"/>
          </a:xfrm>
        </p:spPr>
        <p:txBody>
          <a:bodyPr/>
          <a:lstStyle/>
          <a:p>
            <a:pPr>
              <a:defRPr/>
            </a:pPr>
            <a:r>
              <a:rPr lang="es-EC" cap="small" dirty="0"/>
              <a:t>Appcelerator </a:t>
            </a:r>
            <a:r>
              <a:rPr lang="es-EC" cap="small" dirty="0" smtClean="0"/>
              <a:t>Executive Insights</a:t>
            </a:r>
            <a:endParaRPr lang="en-US" dirty="0"/>
          </a:p>
        </p:txBody>
      </p:sp>
      <p:pic>
        <p:nvPicPr>
          <p:cNvPr id="46082" name="Content Placeholder 5" descr="009.png"/>
          <p:cNvPicPr>
            <a:picLocks noGrp="1" noChangeAspect="1"/>
          </p:cNvPicPr>
          <p:nvPr>
            <p:ph idx="1"/>
          </p:nvPr>
        </p:nvPicPr>
        <p:blipFill>
          <a:blip r:embed="rId3">
            <a:extLst>
              <a:ext uri="{28A0092B-C50C-407E-A947-70E740481C1C}">
                <a14:useLocalDpi xmlns:a14="http://schemas.microsoft.com/office/drawing/2010/main" val="0"/>
              </a:ext>
            </a:extLst>
          </a:blip>
          <a:srcRect t="18916" b="18916"/>
          <a:stretch>
            <a:fillRect/>
          </a:stretch>
        </p:blipFill>
        <p:spPr>
          <a:xfrm>
            <a:off x="457200" y="1154113"/>
            <a:ext cx="8229600" cy="3440112"/>
          </a:xfrm>
        </p:spPr>
      </p:pic>
      <p:sp>
        <p:nvSpPr>
          <p:cNvPr id="46083" name="TextBox 6"/>
          <p:cNvSpPr txBox="1">
            <a:spLocks noChangeArrowheads="1"/>
          </p:cNvSpPr>
          <p:nvPr/>
        </p:nvSpPr>
        <p:spPr bwMode="auto">
          <a:xfrm>
            <a:off x="9075738" y="2801938"/>
            <a:ext cx="1857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endParaRPr lang="en-US"/>
          </a:p>
        </p:txBody>
      </p:sp>
    </p:spTree>
    <p:extLst>
      <p:ext uri="{BB962C8B-B14F-4D97-AF65-F5344CB8AC3E}">
        <p14:creationId xmlns:p14="http://schemas.microsoft.com/office/powerpoint/2010/main" val="11024933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Migrations</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29286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Stored in app/migrations/</a:t>
            </a:r>
          </a:p>
          <a:p>
            <a:pPr eaLnBrk="1" hangingPunct="1"/>
            <a:r>
              <a:rPr lang="en-US" altLang="es-EC" smtClean="0">
                <a:latin typeface="Corbel" pitchFamily="34" charset="0"/>
              </a:rPr>
              <a:t>File name: YYYYMMDDHHMMSS_model.js</a:t>
            </a:r>
            <a:br>
              <a:rPr lang="en-US" altLang="es-EC" smtClean="0">
                <a:latin typeface="Corbel" pitchFamily="34" charset="0"/>
              </a:rPr>
            </a:br>
            <a:r>
              <a:rPr lang="en-US" altLang="es-EC" smtClean="0">
                <a:latin typeface="Corbel" pitchFamily="34" charset="0"/>
              </a:rPr>
              <a:t>      e.g. 20120610049877_book.js.</a:t>
            </a:r>
          </a:p>
          <a:p>
            <a:pPr eaLnBrk="1" hangingPunct="1"/>
            <a:r>
              <a:rPr lang="en-US" altLang="es-EC" smtClean="0">
                <a:latin typeface="Corbel" pitchFamily="34" charset="0"/>
              </a:rPr>
              <a:t>You must have the same new columns/defaults in the model and migration file</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Migration</a:t>
            </a:r>
            <a:r>
              <a:rPr lang="es-EC" cap="small" dirty="0">
                <a:ea typeface="ＭＳ Ｐゴシック" charset="0"/>
              </a:rPr>
              <a:t> - </a:t>
            </a:r>
            <a:r>
              <a:rPr lang="es-EC" cap="small" dirty="0" err="1">
                <a:ea typeface="ＭＳ Ｐゴシック" charset="0"/>
              </a:rPr>
              <a:t>Example</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93891" name="Content Placeholder 2"/>
          <p:cNvSpPr txBox="1">
            <a:spLocks/>
          </p:cNvSpPr>
          <p:nvPr/>
        </p:nvSpPr>
        <p:spPr bwMode="auto">
          <a:xfrm>
            <a:off x="1941513" y="965200"/>
            <a:ext cx="4133850" cy="409416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100">
                <a:solidFill>
                  <a:schemeClr val="bg1"/>
                </a:solidFill>
                <a:latin typeface="Inconsolata" charset="0"/>
              </a:rPr>
              <a:t>migration.up = function(db) { </a:t>
            </a:r>
          </a:p>
          <a:p>
            <a:pPr eaLnBrk="1" hangingPunct="1">
              <a:spcBef>
                <a:spcPct val="20000"/>
              </a:spcBef>
              <a:buSzPct val="75000"/>
            </a:pPr>
            <a:r>
              <a:rPr lang="es-EC" altLang="es-EC" sz="1100">
                <a:solidFill>
                  <a:schemeClr val="bg1"/>
                </a:solidFill>
                <a:latin typeface="Inconsolata" charset="0"/>
              </a:rPr>
              <a:t>      db.createTable({ </a:t>
            </a:r>
          </a:p>
          <a:p>
            <a:pPr eaLnBrk="1" hangingPunct="1">
              <a:spcBef>
                <a:spcPct val="20000"/>
              </a:spcBef>
              <a:buSzPct val="75000"/>
            </a:pPr>
            <a:r>
              <a:rPr lang="es-EC" altLang="es-EC" sz="1100">
                <a:solidFill>
                  <a:schemeClr val="bg1"/>
                </a:solidFill>
                <a:latin typeface="Inconsolata" charset="0"/>
              </a:rPr>
              <a:t>	"columns": { </a:t>
            </a:r>
          </a:p>
          <a:p>
            <a:pPr eaLnBrk="1" hangingPunct="1">
              <a:spcBef>
                <a:spcPct val="20000"/>
              </a:spcBef>
              <a:buSzPct val="75000"/>
            </a:pPr>
            <a:r>
              <a:rPr lang="es-EC" altLang="es-EC" sz="1100">
                <a:solidFill>
                  <a:schemeClr val="bg1"/>
                </a:solidFill>
                <a:latin typeface="Inconsolata" charset="0"/>
              </a:rPr>
              <a:t>	     "book": "text", </a:t>
            </a:r>
          </a:p>
          <a:p>
            <a:pPr eaLnBrk="1" hangingPunct="1">
              <a:spcBef>
                <a:spcPct val="20000"/>
              </a:spcBef>
              <a:buSzPct val="75000"/>
            </a:pPr>
            <a:r>
              <a:rPr lang="es-EC" altLang="es-EC" sz="1100">
                <a:solidFill>
                  <a:schemeClr val="bg1"/>
                </a:solidFill>
                <a:latin typeface="Inconsolata" charset="0"/>
              </a:rPr>
              <a:t>	     "author": "text", </a:t>
            </a:r>
          </a:p>
          <a:p>
            <a:pPr eaLnBrk="1" hangingPunct="1">
              <a:spcBef>
                <a:spcPct val="20000"/>
              </a:spcBef>
              <a:buSzPct val="75000"/>
            </a:pPr>
            <a:r>
              <a:rPr lang="es-EC" altLang="es-EC" sz="1100">
                <a:solidFill>
                  <a:schemeClr val="bg1"/>
                </a:solidFill>
                <a:latin typeface="Inconsolata" charset="0"/>
              </a:rPr>
              <a:t>	     "isbn": "integer" /* our new field */ </a:t>
            </a:r>
          </a:p>
          <a:p>
            <a:pPr eaLnBrk="1" hangingPunct="1">
              <a:spcBef>
                <a:spcPct val="20000"/>
              </a:spcBef>
              <a:buSzPct val="75000"/>
            </a:pPr>
            <a:r>
              <a:rPr lang="es-EC" altLang="es-EC" sz="1100">
                <a:solidFill>
                  <a:schemeClr val="bg1"/>
                </a:solidFill>
                <a:latin typeface="Inconsolata" charset="0"/>
              </a:rPr>
              <a:t>	}, </a:t>
            </a:r>
          </a:p>
          <a:p>
            <a:pPr eaLnBrk="1" hangingPunct="1">
              <a:spcBef>
                <a:spcPct val="20000"/>
              </a:spcBef>
              <a:buSzPct val="75000"/>
            </a:pPr>
            <a:r>
              <a:rPr lang="es-EC" altLang="es-EC" sz="1100">
                <a:solidFill>
                  <a:schemeClr val="bg1"/>
                </a:solidFill>
                <a:latin typeface="Inconsolata" charset="0"/>
              </a:rPr>
              <a:t>	"defaults": { </a:t>
            </a:r>
          </a:p>
          <a:p>
            <a:pPr eaLnBrk="1" hangingPunct="1">
              <a:spcBef>
                <a:spcPct val="20000"/>
              </a:spcBef>
              <a:buSzPct val="75000"/>
            </a:pPr>
            <a:r>
              <a:rPr lang="es-EC" altLang="es-EC" sz="1100">
                <a:solidFill>
                  <a:schemeClr val="bg1"/>
                </a:solidFill>
                <a:latin typeface="Inconsolata" charset="0"/>
              </a:rPr>
              <a:t>	     "isbn": "0" </a:t>
            </a:r>
          </a:p>
          <a:p>
            <a:pPr eaLnBrk="1" hangingPunct="1">
              <a:spcBef>
                <a:spcPct val="20000"/>
              </a:spcBef>
              <a:buSzPct val="75000"/>
            </a:pPr>
            <a:r>
              <a:rPr lang="es-EC" altLang="es-EC" sz="1100">
                <a:solidFill>
                  <a:schemeClr val="bg1"/>
                </a:solidFill>
                <a:latin typeface="Inconsolata" charset="0"/>
              </a:rPr>
              <a:t>	}, </a:t>
            </a:r>
          </a:p>
          <a:p>
            <a:pPr eaLnBrk="1" hangingPunct="1">
              <a:spcBef>
                <a:spcPct val="20000"/>
              </a:spcBef>
              <a:buSzPct val="75000"/>
            </a:pPr>
            <a:r>
              <a:rPr lang="es-EC" altLang="es-EC" sz="1100">
                <a:solidFill>
                  <a:schemeClr val="bg1"/>
                </a:solidFill>
                <a:latin typeface="Inconsolata" charset="0"/>
              </a:rPr>
              <a:t>	"adapter": { </a:t>
            </a:r>
          </a:p>
          <a:p>
            <a:pPr eaLnBrk="1" hangingPunct="1">
              <a:spcBef>
                <a:spcPct val="20000"/>
              </a:spcBef>
              <a:buSzPct val="75000"/>
            </a:pPr>
            <a:r>
              <a:rPr lang="es-EC" altLang="es-EC" sz="1100">
                <a:solidFill>
                  <a:schemeClr val="bg1"/>
                </a:solidFill>
                <a:latin typeface="Inconsolata" charset="0"/>
              </a:rPr>
              <a:t>	     "type": "sql", </a:t>
            </a:r>
          </a:p>
          <a:p>
            <a:pPr eaLnBrk="1" hangingPunct="1">
              <a:spcBef>
                <a:spcPct val="20000"/>
              </a:spcBef>
              <a:buSzPct val="75000"/>
            </a:pPr>
            <a:r>
              <a:rPr lang="es-EC" altLang="es-EC" sz="1100">
                <a:solidFill>
                  <a:schemeClr val="bg1"/>
                </a:solidFill>
                <a:latin typeface="Inconsolata" charset="0"/>
              </a:rPr>
              <a:t>	     "collection_name": </a:t>
            </a:r>
          </a:p>
          <a:p>
            <a:pPr eaLnBrk="1" hangingPunct="1">
              <a:spcBef>
                <a:spcPct val="20000"/>
              </a:spcBef>
              <a:buSzPct val="75000"/>
            </a:pPr>
            <a:r>
              <a:rPr lang="es-EC" altLang="es-EC" sz="1100">
                <a:solidFill>
                  <a:schemeClr val="bg1"/>
                </a:solidFill>
                <a:latin typeface="Inconsolata" charset="0"/>
              </a:rPr>
              <a:t>	     "books" </a:t>
            </a:r>
          </a:p>
          <a:p>
            <a:pPr eaLnBrk="1" hangingPunct="1">
              <a:spcBef>
                <a:spcPct val="20000"/>
              </a:spcBef>
              <a:buSzPct val="75000"/>
            </a:pPr>
            <a:r>
              <a:rPr lang="es-EC" altLang="es-EC" sz="1100">
                <a:solidFill>
                  <a:schemeClr val="bg1"/>
                </a:solidFill>
                <a:latin typeface="Inconsolata" charset="0"/>
              </a:rPr>
              <a:t>	} </a:t>
            </a:r>
          </a:p>
          <a:p>
            <a:pPr eaLnBrk="1" hangingPunct="1">
              <a:spcBef>
                <a:spcPct val="20000"/>
              </a:spcBef>
              <a:buSzPct val="75000"/>
            </a:pPr>
            <a:r>
              <a:rPr lang="es-EC" altLang="es-EC" sz="1100">
                <a:solidFill>
                  <a:schemeClr val="bg1"/>
                </a:solidFill>
                <a:latin typeface="Inconsolata" charset="0"/>
              </a:rPr>
              <a:t>     }); </a:t>
            </a:r>
          </a:p>
          <a:p>
            <a:pPr eaLnBrk="1" hangingPunct="1">
              <a:spcBef>
                <a:spcPct val="20000"/>
              </a:spcBef>
              <a:buSzPct val="75000"/>
            </a:pPr>
            <a:r>
              <a:rPr lang="es-EC" altLang="es-EC" sz="1100">
                <a:solidFill>
                  <a:schemeClr val="bg1"/>
                </a:solidFill>
                <a:latin typeface="Inconsolata" charset="0"/>
              </a:rPr>
              <a:t>}; </a:t>
            </a:r>
          </a:p>
          <a:p>
            <a:pPr eaLnBrk="1" hangingPunct="1">
              <a:spcBef>
                <a:spcPct val="20000"/>
              </a:spcBef>
              <a:buSzPct val="75000"/>
            </a:pPr>
            <a:r>
              <a:rPr lang="es-EC" altLang="es-EC" sz="1100">
                <a:solidFill>
                  <a:schemeClr val="bg1"/>
                </a:solidFill>
                <a:latin typeface="Inconsolata" charset="0"/>
              </a:rPr>
              <a:t>migration.down = function(db) { </a:t>
            </a:r>
          </a:p>
          <a:p>
            <a:pPr eaLnBrk="1" hangingPunct="1">
              <a:spcBef>
                <a:spcPct val="20000"/>
              </a:spcBef>
              <a:buSzPct val="75000"/>
            </a:pPr>
            <a:r>
              <a:rPr lang="es-EC" altLang="es-EC" sz="1100">
                <a:solidFill>
                  <a:schemeClr val="bg1"/>
                </a:solidFill>
                <a:latin typeface="Inconsolata" charset="0"/>
              </a:rPr>
              <a:t>     db.dropTable("books"); </a:t>
            </a:r>
          </a:p>
          <a:p>
            <a:pPr eaLnBrk="1" hangingPunct="1">
              <a:spcBef>
                <a:spcPct val="20000"/>
              </a:spcBef>
              <a:buSzPct val="75000"/>
            </a:pPr>
            <a:r>
              <a:rPr lang="es-EC" altLang="es-EC" sz="1100">
                <a:solidFill>
                  <a:schemeClr val="bg1"/>
                </a:solidFill>
                <a:latin typeface="Inconsolata" charset="0"/>
              </a:rPr>
              <a:t>}; </a:t>
            </a:r>
            <a:br>
              <a:rPr lang="es-EC" altLang="es-EC" sz="1100">
                <a:solidFill>
                  <a:schemeClr val="bg1"/>
                </a:solidFill>
                <a:latin typeface="Inconsolata" charset="0"/>
              </a:rPr>
            </a:br>
            <a:endParaRPr lang="es-EC" altLang="es-EC" sz="11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Migration</a:t>
            </a:r>
            <a:r>
              <a:rPr lang="es-EC" cap="small" dirty="0">
                <a:ea typeface="ＭＳ Ｐゴシック" charset="0"/>
              </a:rPr>
              <a:t> - </a:t>
            </a:r>
            <a:r>
              <a:rPr lang="es-EC" cap="small" dirty="0" err="1">
                <a:ea typeface="ＭＳ Ｐゴシック" charset="0"/>
              </a:rPr>
              <a:t>Example</a:t>
            </a:r>
            <a:r>
              <a:rPr lang="es-EC" cap="small" dirty="0">
                <a:ea typeface="ＭＳ Ｐゴシック" charset="0"/>
              </a:rPr>
              <a:t> 2</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94915" name="Content Placeholder 2"/>
          <p:cNvSpPr txBox="1">
            <a:spLocks/>
          </p:cNvSpPr>
          <p:nvPr/>
        </p:nvSpPr>
        <p:spPr bwMode="auto">
          <a:xfrm>
            <a:off x="915988" y="965200"/>
            <a:ext cx="6764337" cy="407352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100">
                <a:solidFill>
                  <a:schemeClr val="bg1"/>
                </a:solidFill>
                <a:latin typeface="Inconsolata" charset="0"/>
              </a:rPr>
              <a:t>migration.up = function(migrator) { </a:t>
            </a:r>
          </a:p>
          <a:p>
            <a:pPr eaLnBrk="1" hangingPunct="1">
              <a:spcBef>
                <a:spcPct val="20000"/>
              </a:spcBef>
              <a:buSzPct val="75000"/>
            </a:pPr>
            <a:r>
              <a:rPr lang="es-EC" altLang="es-EC" sz="1100">
                <a:solidFill>
                  <a:schemeClr val="bg1"/>
                </a:solidFill>
                <a:latin typeface="Inconsolata" charset="0"/>
              </a:rPr>
              <a:t>     var db = migrator.db; // our database connection object </a:t>
            </a:r>
          </a:p>
          <a:p>
            <a:pPr eaLnBrk="1" hangingPunct="1">
              <a:spcBef>
                <a:spcPct val="20000"/>
              </a:spcBef>
              <a:buSzPct val="75000"/>
            </a:pPr>
            <a:r>
              <a:rPr lang="es-EC" altLang="es-EC" sz="1100">
                <a:solidFill>
                  <a:schemeClr val="bg1"/>
                </a:solidFill>
                <a:latin typeface="Inconsolata" charset="0"/>
              </a:rPr>
              <a:t>     var table = migrator.table; </a:t>
            </a:r>
          </a:p>
          <a:p>
            <a:pPr eaLnBrk="1" hangingPunct="1">
              <a:spcBef>
                <a:spcPct val="20000"/>
              </a:spcBef>
              <a:buSzPct val="75000"/>
            </a:pPr>
            <a:r>
              <a:rPr lang="es-EC" altLang="es-EC" sz="1100">
                <a:solidFill>
                  <a:schemeClr val="bg1"/>
                </a:solidFill>
                <a:latin typeface="Inconsolata" charset="0"/>
              </a:rPr>
              <a:t>     db.execute('CREATE TEMPORARY TABLE book_backup(title,author,isbn,alloy_id);') </a:t>
            </a:r>
          </a:p>
          <a:p>
            <a:pPr eaLnBrk="1" hangingPunct="1">
              <a:spcBef>
                <a:spcPct val="20000"/>
              </a:spcBef>
              <a:buSzPct val="75000"/>
            </a:pPr>
            <a:r>
              <a:rPr lang="es-EC" altLang="es-EC" sz="1100">
                <a:solidFill>
                  <a:schemeClr val="bg1"/>
                </a:solidFill>
                <a:latin typeface="Inconsolata" charset="0"/>
              </a:rPr>
              <a:t>     db.execute('INSERT INTO book_backup SELECT title,author,isbn,id FROM ' + table + ';'); </a:t>
            </a:r>
          </a:p>
          <a:p>
            <a:pPr eaLnBrk="1" hangingPunct="1">
              <a:spcBef>
                <a:spcPct val="20000"/>
              </a:spcBef>
              <a:buSzPct val="75000"/>
            </a:pPr>
            <a:r>
              <a:rPr lang="es-EC" altLang="es-EC" sz="1100">
                <a:solidFill>
                  <a:schemeClr val="bg1"/>
                </a:solidFill>
                <a:latin typeface="Inconsolata" charset="0"/>
              </a:rPr>
              <a:t>     migrator.dropTable(); </a:t>
            </a:r>
          </a:p>
          <a:p>
            <a:pPr eaLnBrk="1" hangingPunct="1">
              <a:spcBef>
                <a:spcPct val="20000"/>
              </a:spcBef>
              <a:buSzPct val="75000"/>
            </a:pPr>
            <a:r>
              <a:rPr lang="es-EC" altLang="es-EC" sz="1100">
                <a:solidFill>
                  <a:schemeClr val="bg1"/>
                </a:solidFill>
                <a:latin typeface="Inconsolata" charset="0"/>
              </a:rPr>
              <a:t>     migrator.createTable({ </a:t>
            </a:r>
          </a:p>
          <a:p>
            <a:pPr eaLnBrk="1" hangingPunct="1">
              <a:spcBef>
                <a:spcPct val="20000"/>
              </a:spcBef>
              <a:buSzPct val="75000"/>
            </a:pPr>
            <a:r>
              <a:rPr lang="es-EC" altLang="es-EC" sz="1100">
                <a:solidFill>
                  <a:schemeClr val="bg1"/>
                </a:solidFill>
                <a:latin typeface="Inconsolata" charset="0"/>
              </a:rPr>
              <a:t>	columns: { </a:t>
            </a:r>
          </a:p>
          <a:p>
            <a:pPr eaLnBrk="1" hangingPunct="1">
              <a:spcBef>
                <a:spcPct val="20000"/>
              </a:spcBef>
              <a:buSzPct val="75000"/>
            </a:pPr>
            <a:r>
              <a:rPr lang="es-EC" altLang="es-EC" sz="1100">
                <a:solidFill>
                  <a:schemeClr val="bg1"/>
                </a:solidFill>
                <a:latin typeface="Inconsolata" charset="0"/>
              </a:rPr>
              <a:t>	     title:"TEXT", </a:t>
            </a:r>
          </a:p>
          <a:p>
            <a:pPr eaLnBrk="1" hangingPunct="1">
              <a:spcBef>
                <a:spcPct val="20000"/>
              </a:spcBef>
              <a:buSzPct val="75000"/>
            </a:pPr>
            <a:r>
              <a:rPr lang="es-EC" altLang="es-EC" sz="1100">
                <a:solidFill>
                  <a:schemeClr val="bg1"/>
                </a:solidFill>
                <a:latin typeface="Inconsolata" charset="0"/>
              </a:rPr>
              <a:t>	     author:"TEXT", </a:t>
            </a:r>
          </a:p>
          <a:p>
            <a:pPr eaLnBrk="1" hangingPunct="1">
              <a:spcBef>
                <a:spcPct val="20000"/>
              </a:spcBef>
              <a:buSzPct val="75000"/>
            </a:pPr>
            <a:r>
              <a:rPr lang="es-EC" altLang="es-EC" sz="1100">
                <a:solidFill>
                  <a:schemeClr val="bg1"/>
                </a:solidFill>
                <a:latin typeface="Inconsolata" charset="0"/>
              </a:rPr>
              <a:t>	     isbn:"INTEGER" </a:t>
            </a:r>
          </a:p>
          <a:p>
            <a:pPr eaLnBrk="1" hangingPunct="1">
              <a:spcBef>
                <a:spcPct val="20000"/>
              </a:spcBef>
              <a:buSzPct val="75000"/>
            </a:pPr>
            <a:r>
              <a:rPr lang="es-EC" altLang="es-EC" sz="1100">
                <a:solidFill>
                  <a:schemeClr val="bg1"/>
                </a:solidFill>
                <a:latin typeface="Inconsolata" charset="0"/>
              </a:rPr>
              <a:t>	}, </a:t>
            </a:r>
          </a:p>
          <a:p>
            <a:pPr eaLnBrk="1" hangingPunct="1">
              <a:spcBef>
                <a:spcPct val="20000"/>
              </a:spcBef>
              <a:buSzPct val="75000"/>
            </a:pPr>
            <a:r>
              <a:rPr lang="es-EC" altLang="es-EC" sz="1100">
                <a:solidFill>
                  <a:schemeClr val="bg1"/>
                </a:solidFill>
                <a:latin typeface="Inconsolata" charset="0"/>
              </a:rPr>
              <a:t>     }); </a:t>
            </a:r>
          </a:p>
          <a:p>
            <a:pPr eaLnBrk="1" hangingPunct="1">
              <a:spcBef>
                <a:spcPct val="20000"/>
              </a:spcBef>
              <a:buSzPct val="75000"/>
            </a:pPr>
            <a:r>
              <a:rPr lang="es-EC" altLang="es-EC" sz="1100">
                <a:solidFill>
                  <a:schemeClr val="bg1"/>
                </a:solidFill>
                <a:latin typeface="Inconsolata" charset="0"/>
              </a:rPr>
              <a:t>     db.execute('INSERT INTO ' + table + ' SELECT title,author,isbn,alloy_id FROM book_backup;'); </a:t>
            </a:r>
          </a:p>
          <a:p>
            <a:pPr eaLnBrk="1" hangingPunct="1">
              <a:spcBef>
                <a:spcPct val="20000"/>
              </a:spcBef>
              <a:buSzPct val="75000"/>
            </a:pPr>
            <a:r>
              <a:rPr lang="es-EC" altLang="es-EC" sz="1100">
                <a:solidFill>
                  <a:schemeClr val="bg1"/>
                </a:solidFill>
                <a:latin typeface="Inconsolata" charset="0"/>
              </a:rPr>
              <a:t>     db.execute('DROP TABLE book_backup;'); </a:t>
            </a:r>
          </a:p>
          <a:p>
            <a:pPr eaLnBrk="1" hangingPunct="1">
              <a:spcBef>
                <a:spcPct val="20000"/>
              </a:spcBef>
              <a:buSzPct val="75000"/>
            </a:pPr>
            <a:r>
              <a:rPr lang="es-EC" altLang="es-EC" sz="1100">
                <a:solidFill>
                  <a:schemeClr val="bg1"/>
                </a:solidFill>
                <a:latin typeface="Inconsolata" charset="0"/>
              </a:rPr>
              <a:t>}; </a:t>
            </a:r>
          </a:p>
          <a:p>
            <a:pPr eaLnBrk="1" hangingPunct="1">
              <a:spcBef>
                <a:spcPct val="20000"/>
              </a:spcBef>
              <a:buSzPct val="75000"/>
            </a:pPr>
            <a:endParaRPr lang="es-EC" altLang="es-EC" sz="1100">
              <a:solidFill>
                <a:schemeClr val="bg1"/>
              </a:solidFill>
              <a:latin typeface="Inconsolata" charset="0"/>
            </a:endParaRPr>
          </a:p>
          <a:p>
            <a:pPr eaLnBrk="1" hangingPunct="1">
              <a:spcBef>
                <a:spcPct val="20000"/>
              </a:spcBef>
              <a:buSzPct val="75000"/>
            </a:pPr>
            <a:r>
              <a:rPr lang="es-EC" altLang="es-EC" sz="1100">
                <a:solidFill>
                  <a:schemeClr val="bg1"/>
                </a:solidFill>
                <a:latin typeface="Inconsolata" charset="0"/>
              </a:rPr>
              <a:t>migration.down = function(migrator) { </a:t>
            </a:r>
          </a:p>
          <a:p>
            <a:pPr eaLnBrk="1" hangingPunct="1">
              <a:spcBef>
                <a:spcPct val="20000"/>
              </a:spcBef>
              <a:buSzPct val="75000"/>
            </a:pPr>
            <a:endParaRPr lang="es-EC" altLang="es-EC" sz="1100">
              <a:solidFill>
                <a:schemeClr val="bg1"/>
              </a:solidFill>
              <a:latin typeface="Inconsolata" charset="0"/>
            </a:endParaRPr>
          </a:p>
          <a:p>
            <a:pPr eaLnBrk="1" hangingPunct="1">
              <a:spcBef>
                <a:spcPct val="20000"/>
              </a:spcBef>
              <a:buSzPct val="75000"/>
            </a:pPr>
            <a:r>
              <a:rPr lang="es-EC" altLang="es-EC" sz="11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2"/>
          <p:cNvGrpSpPr>
            <a:grpSpLocks/>
          </p:cNvGrpSpPr>
          <p:nvPr/>
        </p:nvGrpSpPr>
        <p:grpSpPr bwMode="auto">
          <a:xfrm>
            <a:off x="-50800" y="0"/>
            <a:ext cx="9309100" cy="5143500"/>
            <a:chOff x="0" y="0"/>
            <a:chExt cx="9309154" cy="5143500"/>
          </a:xfrm>
        </p:grpSpPr>
        <p:pic>
          <p:nvPicPr>
            <p:cNvPr id="92165" name="Picture 1" descr="icons-background-image-titanium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icons-background-image-titanium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820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2" name="Title 1"/>
          <p:cNvSpPr txBox="1">
            <a:spLocks/>
          </p:cNvSpPr>
          <p:nvPr/>
        </p:nvSpPr>
        <p:spPr bwMode="auto">
          <a:xfrm>
            <a:off x="5781675" y="477838"/>
            <a:ext cx="19812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6600" b="1">
                <a:latin typeface="Open Sans" charset="0"/>
              </a:rPr>
              <a:t>TRY</a:t>
            </a:r>
            <a:endParaRPr lang="en-US" altLang="es-EC" sz="6600" b="1">
              <a:latin typeface="Open Sans" charset="0"/>
            </a:endParaRPr>
          </a:p>
        </p:txBody>
      </p:sp>
      <p:pic>
        <p:nvPicPr>
          <p:cNvPr id="92163" name="Picture 6" descr="Slide designs images_Building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36688"/>
            <a:ext cx="21732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4987925" y="1792288"/>
            <a:ext cx="3790950" cy="3074987"/>
          </a:xfrm>
          <a:prstGeom prst="rect">
            <a:avLst/>
          </a:prstGeom>
        </p:spPr>
        <p:txBody>
          <a:bodyPr>
            <a:normAutofit fontScale="92500" lnSpcReduction="20000"/>
          </a:bodyPr>
          <a:lstStyle>
            <a:lvl1pPr marL="304800" indent="-3048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n-US" dirty="0"/>
              <a:t>Examine the contents of the migrations file</a:t>
            </a:r>
          </a:p>
          <a:p>
            <a:pPr eaLnBrk="1" hangingPunct="1">
              <a:defRPr/>
            </a:pPr>
            <a:r>
              <a:rPr lang="en-US" dirty="0"/>
              <a:t>Compare it to the current model (they should match!)</a:t>
            </a:r>
          </a:p>
          <a:p>
            <a:pPr eaLnBrk="1" hangingPunct="1">
              <a:defRPr/>
            </a:pPr>
            <a:r>
              <a:rPr lang="en-US" dirty="0"/>
              <a:t>How does the app 'know' to perform the migration?</a:t>
            </a:r>
          </a:p>
        </p:txBody>
      </p:sp>
    </p:spTree>
    <p:extLst>
      <p:ext uri="{BB962C8B-B14F-4D97-AF65-F5344CB8AC3E}">
        <p14:creationId xmlns:p14="http://schemas.microsoft.com/office/powerpoint/2010/main" val="203055607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6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6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DIRECT/API STYLE ACCESS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Properties</a:t>
            </a:r>
            <a:r>
              <a:rPr lang="es-EC" cap="small" dirty="0">
                <a:ea typeface="ＭＳ Ｐゴシック" charset="0"/>
              </a:rPr>
              <a:t> API</a:t>
            </a: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97987" name="Content Placeholder 2"/>
          <p:cNvSpPr txBox="1">
            <a:spLocks/>
          </p:cNvSpPr>
          <p:nvPr/>
        </p:nvSpPr>
        <p:spPr bwMode="auto">
          <a:xfrm>
            <a:off x="2338388" y="2935288"/>
            <a:ext cx="5180012"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200" b="1"/>
              <a:t/>
            </a:r>
            <a:br>
              <a:rPr lang="es-EC" altLang="es-EC" sz="1200" b="1"/>
            </a:br>
            <a:r>
              <a:rPr lang="es-EC" altLang="es-EC" sz="1800">
                <a:solidFill>
                  <a:schemeClr val="bg1"/>
                </a:solidFill>
                <a:latin typeface="Inconsolata" charset="0"/>
              </a:rPr>
              <a:t>var foo = Ti.App.Properties.getString('foo'); </a:t>
            </a:r>
          </a:p>
          <a:p>
            <a:pPr eaLnBrk="1" hangingPunct="1"/>
            <a:r>
              <a:rPr lang="es-EC" altLang="es-EC" sz="1800">
                <a:solidFill>
                  <a:schemeClr val="bg1"/>
                </a:solidFill>
                <a:latin typeface="Inconsolata" charset="0"/>
              </a:rPr>
              <a:t>var foo = 'bar'; </a:t>
            </a:r>
          </a:p>
          <a:p>
            <a:pPr eaLnBrk="1" hangingPunct="1"/>
            <a:r>
              <a:rPr lang="es-EC" altLang="es-EC" sz="1800">
                <a:solidFill>
                  <a:schemeClr val="bg1"/>
                </a:solidFill>
                <a:latin typeface="Inconsolata" charset="0"/>
              </a:rPr>
              <a:t>Ti.App.Properties.setString('foo', foo); </a:t>
            </a:r>
          </a:p>
        </p:txBody>
      </p:sp>
      <p:sp>
        <p:nvSpPr>
          <p:cNvPr id="297988" name="4 CuadroTexto"/>
          <p:cNvSpPr txBox="1">
            <a:spLocks noChangeArrowheads="1"/>
          </p:cNvSpPr>
          <p:nvPr/>
        </p:nvSpPr>
        <p:spPr bwMode="auto">
          <a:xfrm>
            <a:off x="457200" y="1052513"/>
            <a:ext cx="5976938"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Lightweight key/value store</a:t>
            </a:r>
          </a:p>
          <a:p>
            <a:pPr eaLnBrk="1" hangingPunct="1">
              <a:buFont typeface="Arial" pitchFamily="34" charset="0"/>
              <a:buChar char="•"/>
            </a:pPr>
            <a:r>
              <a:rPr lang="en-US" altLang="es-EC" sz="1400">
                <a:solidFill>
                  <a:schemeClr val="bg1"/>
                </a:solidFill>
                <a:latin typeface="Inconsolata" charset="0"/>
              </a:rPr>
              <a:t>Best for few values, mostly strings</a:t>
            </a:r>
          </a:p>
          <a:p>
            <a:pPr eaLnBrk="1" hangingPunct="1">
              <a:buFont typeface="Arial" pitchFamily="34" charset="0"/>
              <a:buChar char="•"/>
            </a:pPr>
            <a:r>
              <a:rPr lang="en-US" altLang="es-EC" sz="1400">
                <a:solidFill>
                  <a:schemeClr val="bg1"/>
                </a:solidFill>
                <a:latin typeface="Inconsolata" charset="0"/>
              </a:rPr>
              <a:t>Ti.App.Properties offers get/set methods for strings, booleans, numbers, objects</a:t>
            </a:r>
          </a:p>
          <a:p>
            <a:pPr eaLnBrk="1" hangingPunct="1">
              <a:buFont typeface="Arial" pitchFamily="34" charset="0"/>
              <a:buChar char="•"/>
            </a:pPr>
            <a:r>
              <a:rPr lang="en-US" altLang="es-EC" sz="1400">
                <a:solidFill>
                  <a:schemeClr val="bg1"/>
                </a:solidFill>
                <a:latin typeface="Inconsolata" charset="0"/>
              </a:rPr>
              <a:t>Remains in memory during app execution</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Database</a:t>
            </a:r>
            <a:r>
              <a:rPr lang="es-EC" cap="small" dirty="0">
                <a:ea typeface="ＭＳ Ｐゴシック" charset="0"/>
              </a:rPr>
              <a:t> API</a:t>
            </a: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299011" name="Content Placeholder 2"/>
          <p:cNvSpPr txBox="1">
            <a:spLocks/>
          </p:cNvSpPr>
          <p:nvPr/>
        </p:nvSpPr>
        <p:spPr bwMode="auto">
          <a:xfrm>
            <a:off x="1784350" y="2359025"/>
            <a:ext cx="4905375" cy="27844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a:solidFill>
                  <a:schemeClr val="bg1"/>
                </a:solidFill>
                <a:latin typeface="Inconsolata" charset="0"/>
              </a:rPr>
              <a:t>var conn = Ti.Database.open('todos'); </a:t>
            </a:r>
          </a:p>
          <a:p>
            <a:pPr eaLnBrk="1" hangingPunct="1"/>
            <a:r>
              <a:rPr lang="es-EC" altLang="es-EC" sz="1400">
                <a:solidFill>
                  <a:schemeClr val="bg1"/>
                </a:solidFill>
                <a:latin typeface="Inconsolata" charset="0"/>
              </a:rPr>
              <a:t>var data = []; </a:t>
            </a:r>
          </a:p>
          <a:p>
            <a:pPr eaLnBrk="1" hangingPunct="1"/>
            <a:r>
              <a:rPr lang="es-EC" altLang="es-EC" sz="1400">
                <a:solidFill>
                  <a:schemeClr val="bg1"/>
                </a:solidFill>
                <a:latin typeface="Inconsolata" charset="0"/>
              </a:rPr>
              <a:t>var rows = conn.execute('SELECT * FROM todoitems'); </a:t>
            </a:r>
          </a:p>
          <a:p>
            <a:pPr eaLnBrk="1" hangingPunct="1"/>
            <a:r>
              <a:rPr lang="es-EC" altLang="es-EC" sz="1400">
                <a:solidFill>
                  <a:schemeClr val="bg1"/>
                </a:solidFill>
                <a:latin typeface="Inconsolata" charset="0"/>
              </a:rPr>
              <a:t>while(rows.isValidRow()) { </a:t>
            </a:r>
          </a:p>
          <a:p>
            <a:pPr eaLnBrk="1" hangingPunct="1"/>
            <a:r>
              <a:rPr lang="es-EC" altLang="es-EC" sz="1400">
                <a:solidFill>
                  <a:schemeClr val="bg1"/>
                </a:solidFill>
                <a:latin typeface="Inconsolata" charset="0"/>
              </a:rPr>
              <a:t>     data.push({ </a:t>
            </a:r>
          </a:p>
          <a:p>
            <a:pPr eaLnBrk="1" hangingPunct="1"/>
            <a:r>
              <a:rPr lang="es-EC" altLang="es-EC" sz="1400">
                <a:solidFill>
                  <a:schemeClr val="bg1"/>
                </a:solidFill>
                <a:latin typeface="Inconsolata" charset="0"/>
              </a:rPr>
              <a:t>	title: rows.fieldByName('todo'), </a:t>
            </a:r>
          </a:p>
          <a:p>
            <a:pPr eaLnBrk="1" hangingPunct="1"/>
            <a:r>
              <a:rPr lang="es-EC" altLang="es-EC" sz="1400">
                <a:solidFill>
                  <a:schemeClr val="bg1"/>
                </a:solidFill>
                <a:latin typeface="Inconsolata" charset="0"/>
              </a:rPr>
              <a:t>	id: rows.fieldByName('id') </a:t>
            </a:r>
          </a:p>
          <a:p>
            <a:pPr eaLnBrk="1" hangingPunct="1"/>
            <a:r>
              <a:rPr lang="es-EC" altLang="es-EC" sz="1400">
                <a:solidFill>
                  <a:schemeClr val="bg1"/>
                </a:solidFill>
                <a:latin typeface="Inconsolata" charset="0"/>
              </a:rPr>
              <a:t>     }); </a:t>
            </a:r>
          </a:p>
          <a:p>
            <a:pPr eaLnBrk="1" hangingPunct="1"/>
            <a:r>
              <a:rPr lang="es-EC" altLang="es-EC" sz="1400">
                <a:solidFill>
                  <a:schemeClr val="bg1"/>
                </a:solidFill>
                <a:latin typeface="Inconsolata" charset="0"/>
              </a:rPr>
              <a:t>     rows.next(); </a:t>
            </a:r>
          </a:p>
          <a:p>
            <a:pPr eaLnBrk="1" hangingPunct="1"/>
            <a:r>
              <a:rPr lang="es-EC" altLang="es-EC" sz="1400">
                <a:solidFill>
                  <a:schemeClr val="bg1"/>
                </a:solidFill>
                <a:latin typeface="Inconsolata" charset="0"/>
              </a:rPr>
              <a:t>} </a:t>
            </a:r>
          </a:p>
          <a:p>
            <a:pPr eaLnBrk="1" hangingPunct="1"/>
            <a:r>
              <a:rPr lang="es-EC" altLang="es-EC" sz="1400">
                <a:solidFill>
                  <a:schemeClr val="bg1"/>
                </a:solidFill>
                <a:latin typeface="Inconsolata" charset="0"/>
              </a:rPr>
              <a:t>rows.close(); </a:t>
            </a:r>
          </a:p>
          <a:p>
            <a:pPr eaLnBrk="1" hangingPunct="1"/>
            <a:r>
              <a:rPr lang="es-EC" altLang="es-EC" sz="1400">
                <a:solidFill>
                  <a:schemeClr val="bg1"/>
                </a:solidFill>
                <a:latin typeface="Inconsolata" charset="0"/>
              </a:rPr>
              <a:t>conn.close();</a:t>
            </a:r>
          </a:p>
        </p:txBody>
      </p:sp>
      <p:sp>
        <p:nvSpPr>
          <p:cNvPr id="299012" name="4 CuadroTexto"/>
          <p:cNvSpPr txBox="1">
            <a:spLocks noChangeArrowheads="1"/>
          </p:cNvSpPr>
          <p:nvPr/>
        </p:nvSpPr>
        <p:spPr bwMode="auto">
          <a:xfrm>
            <a:off x="0" y="890588"/>
            <a:ext cx="5976938"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Direct access to SQLite DB</a:t>
            </a:r>
          </a:p>
          <a:p>
            <a:pPr eaLnBrk="1" hangingPunct="1">
              <a:buFont typeface="Arial" pitchFamily="34" charset="0"/>
              <a:buChar char="•"/>
            </a:pPr>
            <a:r>
              <a:rPr lang="en-US" altLang="es-EC" sz="1400">
                <a:solidFill>
                  <a:schemeClr val="bg1"/>
                </a:solidFill>
                <a:latin typeface="Inconsolata" charset="0"/>
              </a:rPr>
              <a:t>Ti.Database.open()</a:t>
            </a:r>
          </a:p>
          <a:p>
            <a:pPr eaLnBrk="1" hangingPunct="1">
              <a:buFont typeface="Arial" pitchFamily="34" charset="0"/>
              <a:buChar char="•"/>
            </a:pPr>
            <a:r>
              <a:rPr lang="en-US" altLang="es-EC" sz="1400">
                <a:solidFill>
                  <a:schemeClr val="bg1"/>
                </a:solidFill>
                <a:latin typeface="Inconsolata" charset="0"/>
              </a:rPr>
              <a:t>Ti.Database.install()</a:t>
            </a:r>
          </a:p>
          <a:p>
            <a:pPr eaLnBrk="1" hangingPunct="1">
              <a:buFont typeface="Arial" pitchFamily="34" charset="0"/>
              <a:buChar char="•"/>
            </a:pPr>
            <a:r>
              <a:rPr lang="en-US" altLang="es-EC" sz="1400">
                <a:solidFill>
                  <a:schemeClr val="bg1"/>
                </a:solidFill>
                <a:latin typeface="Inconsolata" charset="0"/>
              </a:rPr>
              <a:t>Interact with "raw" SQL commands</a:t>
            </a:r>
          </a:p>
          <a:p>
            <a:pPr eaLnBrk="1" hangingPunct="1">
              <a:buFont typeface="Arial" pitchFamily="34" charset="0"/>
              <a:buChar char="•"/>
            </a:pPr>
            <a:r>
              <a:rPr lang="en-US" altLang="es-EC" sz="1400">
                <a:solidFill>
                  <a:schemeClr val="bg1"/>
                </a:solidFill>
                <a:latin typeface="Inconsolata" charset="0"/>
              </a:rPr>
              <a:t>Not available on Mobile Web</a:t>
            </a:r>
          </a:p>
          <a:p>
            <a:pPr eaLnBrk="1" hangingPunct="1">
              <a:buFont typeface="Arial" pitchFamily="34" charset="0"/>
              <a:buChar char="•"/>
            </a:pPr>
            <a:r>
              <a:rPr lang="en-US" altLang="es-EC" sz="1400">
                <a:solidFill>
                  <a:schemeClr val="bg1"/>
                </a:solidFill>
                <a:latin typeface="Inconsolata" charset="0"/>
              </a:rPr>
              <a:t>You can use direct DB access with Alloy (just not with models)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API </a:t>
            </a:r>
            <a:r>
              <a:rPr lang="es-EC" cap="small" dirty="0" err="1">
                <a:ea typeface="ＭＳ Ｐゴシック" charset="0"/>
              </a:rPr>
              <a:t>access</a:t>
            </a:r>
            <a:r>
              <a:rPr lang="es-EC" cap="small" dirty="0">
                <a:ea typeface="ＭＳ Ｐゴシック" charset="0"/>
              </a:rPr>
              <a:t> </a:t>
            </a:r>
            <a:r>
              <a:rPr lang="es-EC" cap="small" dirty="0" err="1">
                <a:ea typeface="ＭＳ Ｐゴシック" charset="0"/>
              </a:rPr>
              <a:t>benefits</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30003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Use existing DB libraries</a:t>
            </a:r>
          </a:p>
          <a:p>
            <a:pPr eaLnBrk="1" hangingPunct="1"/>
            <a:r>
              <a:rPr lang="en-US" altLang="es-EC" smtClean="0">
                <a:latin typeface="Corbel" pitchFamily="34" charset="0"/>
              </a:rPr>
              <a:t>Avoid globals associated with built-in View/Model binding system</a:t>
            </a:r>
          </a:p>
          <a:p>
            <a:pPr eaLnBrk="1" hangingPunct="1"/>
            <a:r>
              <a:rPr lang="en-US" altLang="es-EC" smtClean="0">
                <a:latin typeface="Corbel" pitchFamily="34" charset="0"/>
              </a:rPr>
              <a:t>Limit overhead of Backbone &amp; Underscore when your data needs are light or the app is intensive</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77500" lnSpcReduction="20000"/>
          </a:bodyPr>
          <a:lstStyle/>
          <a:p>
            <a:pPr marL="0" indent="0" algn="ctr" eaLnBrk="1" hangingPunct="1">
              <a:buFontTx/>
              <a:buNone/>
              <a:defRPr/>
            </a:pPr>
            <a:r>
              <a:rPr lang="en-US" b="1" dirty="0">
                <a:ea typeface="ＭＳ Ｐゴシック" charset="0"/>
              </a:rPr>
              <a:t>In this lesson, you</a:t>
            </a:r>
            <a:r>
              <a:rPr lang="en-US" b="1"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Explored Alloy's implementation of Backbone's Models &amp; Collections</a:t>
            </a:r>
          </a:p>
          <a:p>
            <a:pPr eaLnBrk="1" hangingPunct="1">
              <a:defRPr/>
            </a:pPr>
            <a:r>
              <a:rPr lang="en-US" dirty="0">
                <a:ea typeface="ＭＳ Ｐゴシック" charset="0"/>
              </a:rPr>
              <a:t>Represented your app's data via Models and Collections</a:t>
            </a:r>
          </a:p>
          <a:p>
            <a:pPr eaLnBrk="1" hangingPunct="1">
              <a:defRPr/>
            </a:pPr>
            <a:r>
              <a:rPr lang="en-US" dirty="0">
                <a:ea typeface="ＭＳ Ｐゴシック" charset="0"/>
              </a:rPr>
              <a:t>Bound Models and Collections to Views</a:t>
            </a:r>
          </a:p>
          <a:p>
            <a:pPr eaLnBrk="1" hangingPunct="1">
              <a:defRPr/>
            </a:pPr>
            <a:r>
              <a:rPr lang="en-US" dirty="0">
                <a:ea typeface="ＭＳ Ｐゴシック" charset="0"/>
              </a:rPr>
              <a:t>Saved data locally and remotely via sync adapters</a:t>
            </a:r>
          </a:p>
          <a:p>
            <a:pPr eaLnBrk="1" hangingPunct="1">
              <a:defRPr/>
            </a:pPr>
            <a:r>
              <a:rPr lang="en-US" dirty="0">
                <a:ea typeface="ＭＳ Ｐゴシック" charset="0"/>
              </a:rPr>
              <a:t>Explored migrations to update models to new schema</a:t>
            </a:r>
          </a:p>
          <a:p>
            <a:pPr eaLnBrk="1" hangingPunct="1">
              <a:defRPr/>
            </a:pPr>
            <a:r>
              <a:rPr lang="en-US" dirty="0">
                <a:ea typeface="ＭＳ Ｐゴシック" charset="0"/>
              </a:rPr>
              <a:t>Explored API (non-Alloy) techniques for saving data to properties and local database</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br>
              <a:rPr lang="es-EC" cap="small" dirty="0">
                <a:ea typeface="ＭＳ Ｐゴシック" charset="0"/>
              </a:rPr>
            </a:b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flipV="1">
            <a:off x="0" y="0"/>
            <a:ext cx="9144000" cy="5143500"/>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pic>
        <p:nvPicPr>
          <p:cNvPr id="48130" name="Picture 4" descr="IDE_V.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0" y="550863"/>
            <a:ext cx="3119438"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10" descr="dashboard-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22913" y="550863"/>
            <a:ext cx="3119437"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5" descr="PlatformPerfMgmt-01.png"/>
          <p:cNvPicPr>
            <a:picLocks noChangeAspect="1"/>
          </p:cNvPicPr>
          <p:nvPr/>
        </p:nvPicPr>
        <p:blipFill>
          <a:blip r:embed="rId4">
            <a:extLst>
              <a:ext uri="{28A0092B-C50C-407E-A947-70E740481C1C}">
                <a14:useLocalDpi xmlns:a14="http://schemas.microsoft.com/office/drawing/2010/main" val="0"/>
              </a:ext>
            </a:extLst>
          </a:blip>
          <a:srcRect b="17645"/>
          <a:stretch>
            <a:fillRect/>
          </a:stretch>
        </p:blipFill>
        <p:spPr bwMode="auto">
          <a:xfrm>
            <a:off x="5522913" y="2982913"/>
            <a:ext cx="3119437"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6" descr="testing.png"/>
          <p:cNvPicPr>
            <a:picLocks noChangeAspect="1"/>
          </p:cNvPicPr>
          <p:nvPr/>
        </p:nvPicPr>
        <p:blipFill>
          <a:blip r:embed="rId5">
            <a:extLst>
              <a:ext uri="{28A0092B-C50C-407E-A947-70E740481C1C}">
                <a14:useLocalDpi xmlns:a14="http://schemas.microsoft.com/office/drawing/2010/main" val="0"/>
              </a:ext>
            </a:extLst>
          </a:blip>
          <a:srcRect b="13052"/>
          <a:stretch>
            <a:fillRect/>
          </a:stretch>
        </p:blipFill>
        <p:spPr bwMode="auto">
          <a:xfrm>
            <a:off x="508000" y="2982913"/>
            <a:ext cx="3119438"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508001" y="1072783"/>
            <a:ext cx="3119916" cy="1319399"/>
          </a:xfrm>
          <a:prstGeom prst="rect">
            <a:avLst/>
          </a:prstGeom>
          <a:gradFill>
            <a:gsLst>
              <a:gs pos="48000">
                <a:srgbClr val="1C2024"/>
              </a:gs>
              <a:gs pos="100000">
                <a:srgbClr val="1C2024">
                  <a:alpha val="0"/>
                </a:srgbClr>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508001" y="3435539"/>
            <a:ext cx="3119916" cy="1319399"/>
          </a:xfrm>
          <a:prstGeom prst="rect">
            <a:avLst/>
          </a:prstGeom>
          <a:gradFill>
            <a:gsLst>
              <a:gs pos="48000">
                <a:srgbClr val="1C2024"/>
              </a:gs>
              <a:gs pos="100000">
                <a:srgbClr val="1C2024">
                  <a:alpha val="0"/>
                </a:srgbClr>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5522404" y="3435539"/>
            <a:ext cx="3119916" cy="1319399"/>
          </a:xfrm>
          <a:prstGeom prst="rect">
            <a:avLst/>
          </a:prstGeom>
          <a:gradFill>
            <a:gsLst>
              <a:gs pos="48000">
                <a:srgbClr val="1C2024"/>
              </a:gs>
              <a:gs pos="100000">
                <a:srgbClr val="1C2024">
                  <a:alpha val="0"/>
                </a:srgbClr>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5522401" y="1137202"/>
            <a:ext cx="3119916" cy="1254980"/>
          </a:xfrm>
          <a:prstGeom prst="rect">
            <a:avLst/>
          </a:prstGeom>
          <a:gradFill>
            <a:gsLst>
              <a:gs pos="48000">
                <a:srgbClr val="1C2024"/>
              </a:gs>
              <a:gs pos="100000">
                <a:srgbClr val="1C2024">
                  <a:alpha val="0"/>
                </a:srgbClr>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46" name="TextBox 16"/>
          <p:cNvSpPr txBox="1">
            <a:spLocks noChangeArrowheads="1"/>
          </p:cNvSpPr>
          <p:nvPr/>
        </p:nvSpPr>
        <p:spPr bwMode="auto">
          <a:xfrm>
            <a:off x="630238" y="242888"/>
            <a:ext cx="28908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rgbClr val="F2F2F2"/>
                </a:solidFill>
              </a:rPr>
              <a:t>CROSS PLATFORM DEVELOPMENT</a:t>
            </a:r>
          </a:p>
        </p:txBody>
      </p:sp>
      <p:sp>
        <p:nvSpPr>
          <p:cNvPr id="48147" name="TextBox 17"/>
          <p:cNvSpPr txBox="1">
            <a:spLocks noChangeArrowheads="1"/>
          </p:cNvSpPr>
          <p:nvPr/>
        </p:nvSpPr>
        <p:spPr bwMode="auto">
          <a:xfrm>
            <a:off x="6129338" y="241300"/>
            <a:ext cx="1936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algn="ctr" eaLnBrk="1" hangingPunct="1"/>
            <a:r>
              <a:rPr lang="en-US" altLang="es-EC" sz="1400">
                <a:solidFill>
                  <a:srgbClr val="F2F2F2"/>
                </a:solidFill>
              </a:rPr>
              <a:t>REAL-TIME ANALYTICS</a:t>
            </a:r>
          </a:p>
        </p:txBody>
      </p:sp>
      <p:sp>
        <p:nvSpPr>
          <p:cNvPr id="48148" name="TextBox 18"/>
          <p:cNvSpPr txBox="1">
            <a:spLocks noChangeArrowheads="1"/>
          </p:cNvSpPr>
          <p:nvPr/>
        </p:nvSpPr>
        <p:spPr bwMode="auto">
          <a:xfrm>
            <a:off x="6022975" y="2673350"/>
            <a:ext cx="214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algn="ctr" eaLnBrk="1" hangingPunct="1"/>
            <a:r>
              <a:rPr lang="en-US" altLang="es-EC" sz="1400">
                <a:solidFill>
                  <a:srgbClr val="F2F2F2"/>
                </a:solidFill>
              </a:rPr>
              <a:t>PERFORMANCE METRICS</a:t>
            </a:r>
          </a:p>
        </p:txBody>
      </p:sp>
      <p:sp>
        <p:nvSpPr>
          <p:cNvPr id="48149" name="TextBox 19"/>
          <p:cNvSpPr txBox="1">
            <a:spLocks noChangeArrowheads="1"/>
          </p:cNvSpPr>
          <p:nvPr/>
        </p:nvSpPr>
        <p:spPr bwMode="auto">
          <a:xfrm>
            <a:off x="1198563" y="2665413"/>
            <a:ext cx="17224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algn="ctr" eaLnBrk="1" hangingPunct="1"/>
            <a:r>
              <a:rPr lang="en-US" altLang="es-EC" sz="1400">
                <a:solidFill>
                  <a:srgbClr val="F2F2F2"/>
                </a:solidFill>
              </a:rPr>
              <a:t>TEST AUTOMATION</a:t>
            </a:r>
          </a:p>
        </p:txBody>
      </p:sp>
      <p:sp>
        <p:nvSpPr>
          <p:cNvPr id="48150" name="Content Placeholder 5"/>
          <p:cNvSpPr txBox="1">
            <a:spLocks/>
          </p:cNvSpPr>
          <p:nvPr/>
        </p:nvSpPr>
        <p:spPr bwMode="auto">
          <a:xfrm>
            <a:off x="508000" y="1662113"/>
            <a:ext cx="3119438"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1200">
                <a:solidFill>
                  <a:srgbClr val="F2F2F2"/>
                </a:solidFill>
              </a:rPr>
              <a:t>Maximize your existing resources, produce engaging user experiences, and decrease time of development</a:t>
            </a:r>
          </a:p>
        </p:txBody>
      </p:sp>
      <p:sp>
        <p:nvSpPr>
          <p:cNvPr id="48151" name="Content Placeholder 5"/>
          <p:cNvSpPr txBox="1">
            <a:spLocks/>
          </p:cNvSpPr>
          <p:nvPr/>
        </p:nvSpPr>
        <p:spPr bwMode="auto">
          <a:xfrm>
            <a:off x="5522913" y="1662113"/>
            <a:ext cx="3119437"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1200">
                <a:solidFill>
                  <a:srgbClr val="F2F2F2"/>
                </a:solidFill>
              </a:rPr>
              <a:t>Make informed decisions through out the mobile application lifecycle</a:t>
            </a:r>
          </a:p>
        </p:txBody>
      </p:sp>
      <p:cxnSp>
        <p:nvCxnSpPr>
          <p:cNvPr id="24" name="Elbow Connector 23"/>
          <p:cNvCxnSpPr/>
          <p:nvPr/>
        </p:nvCxnSpPr>
        <p:spPr>
          <a:xfrm rot="5400000" flipH="1" flipV="1">
            <a:off x="3336925" y="2830513"/>
            <a:ext cx="1096963" cy="515937"/>
          </a:xfrm>
          <a:prstGeom prst="bentConnector3">
            <a:avLst>
              <a:gd name="adj1" fmla="val -1664"/>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0800000" flipV="1">
            <a:off x="4664075" y="887413"/>
            <a:ext cx="858838" cy="835025"/>
          </a:xfrm>
          <a:prstGeom prst="bentConnector3">
            <a:avLst>
              <a:gd name="adj1" fmla="val 50000"/>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p:nvPr/>
        </p:nvCxnSpPr>
        <p:spPr>
          <a:xfrm>
            <a:off x="3521075" y="887413"/>
            <a:ext cx="1143000" cy="835025"/>
          </a:xfrm>
          <a:prstGeom prst="bentConnector3">
            <a:avLst>
              <a:gd name="adj1" fmla="val 50000"/>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p:nvPr/>
        </p:nvCxnSpPr>
        <p:spPr>
          <a:xfrm rot="16200000" flipV="1">
            <a:off x="4734719" y="2848769"/>
            <a:ext cx="1096963" cy="479425"/>
          </a:xfrm>
          <a:prstGeom prst="bentConnector3">
            <a:avLst>
              <a:gd name="adj1" fmla="val -541"/>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28" name="Picture 2" descr="AAA Diagrams_APIs.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21075" y="1020763"/>
            <a:ext cx="2127250" cy="241458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57" name="Content Placeholder 5"/>
          <p:cNvSpPr txBox="1">
            <a:spLocks/>
          </p:cNvSpPr>
          <p:nvPr/>
        </p:nvSpPr>
        <p:spPr bwMode="auto">
          <a:xfrm>
            <a:off x="508000" y="3868738"/>
            <a:ext cx="3119438"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1200">
                <a:solidFill>
                  <a:srgbClr val="F2F2F2"/>
                </a:solidFill>
              </a:rPr>
              <a:t>Iterate faster and reduce QA time by up to 90% while increasing the overall quality of the application(s)</a:t>
            </a:r>
          </a:p>
          <a:p>
            <a:pPr eaLnBrk="1" hangingPunct="1">
              <a:spcBef>
                <a:spcPct val="20000"/>
              </a:spcBef>
              <a:buSzPct val="75000"/>
            </a:pPr>
            <a:endParaRPr lang="en-US" altLang="es-EC" sz="1200">
              <a:solidFill>
                <a:srgbClr val="F2F2F2"/>
              </a:solidFill>
            </a:endParaRPr>
          </a:p>
        </p:txBody>
      </p:sp>
      <p:sp>
        <p:nvSpPr>
          <p:cNvPr id="48158" name="Content Placeholder 5"/>
          <p:cNvSpPr txBox="1">
            <a:spLocks/>
          </p:cNvSpPr>
          <p:nvPr/>
        </p:nvSpPr>
        <p:spPr bwMode="auto">
          <a:xfrm>
            <a:off x="5522913" y="3868738"/>
            <a:ext cx="3119437"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1200">
                <a:solidFill>
                  <a:srgbClr val="F2F2F2"/>
                </a:solidFill>
              </a:rPr>
              <a:t>Actionable data in real-time  to reduce the mean time to resolution of production issues for your mission critical applications</a:t>
            </a:r>
          </a:p>
          <a:p>
            <a:pPr eaLnBrk="1" hangingPunct="1">
              <a:spcBef>
                <a:spcPct val="20000"/>
              </a:spcBef>
              <a:buSzPct val="75000"/>
            </a:pPr>
            <a:endParaRPr lang="en-US" altLang="es-EC" sz="1200">
              <a:solidFill>
                <a:srgbClr val="F2F2F2"/>
              </a:solidFill>
            </a:endParaRPr>
          </a:p>
        </p:txBody>
      </p:sp>
      <p:sp>
        <p:nvSpPr>
          <p:cNvPr id="48159" name="TextBox 30"/>
          <p:cNvSpPr txBox="1">
            <a:spLocks noChangeArrowheads="1"/>
          </p:cNvSpPr>
          <p:nvPr/>
        </p:nvSpPr>
        <p:spPr bwMode="auto">
          <a:xfrm>
            <a:off x="4232275" y="3328988"/>
            <a:ext cx="712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rgbClr val="F2F2F2"/>
                </a:solidFill>
              </a:rPr>
              <a:t>MBaaS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Lab</a:t>
            </a:r>
            <a:r>
              <a:rPr lang="es-EC" cap="small" dirty="0">
                <a:ea typeface="ＭＳ Ｐゴシック" charset="0"/>
              </a:rPr>
              <a:t> </a:t>
            </a:r>
            <a:r>
              <a:rPr lang="es-EC" cap="small" dirty="0" err="1">
                <a:ea typeface="ＭＳ Ｐゴシック" charset="0"/>
              </a:rPr>
              <a:t>Objectives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lnSpc>
                <a:spcPct val="80000"/>
              </a:lnSpc>
              <a:buFontTx/>
              <a:buNone/>
            </a:pPr>
            <a:r>
              <a:rPr lang="en-US" altLang="es-EC" sz="2400" b="1" smtClean="0">
                <a:latin typeface="Corbel" pitchFamily="34" charset="0"/>
              </a:rPr>
              <a:t>In this lab, you will:</a:t>
            </a:r>
          </a:p>
          <a:p>
            <a:pPr marL="0" indent="0" algn="ctr" eaLnBrk="1" hangingPunct="1">
              <a:lnSpc>
                <a:spcPct val="80000"/>
              </a:lnSpc>
              <a:buFontTx/>
              <a:buNone/>
            </a:pPr>
            <a:endParaRPr lang="en-US" altLang="es-EC" sz="2400" smtClean="0">
              <a:latin typeface="Corbel" pitchFamily="34" charset="0"/>
            </a:endParaRPr>
          </a:p>
          <a:p>
            <a:pPr marL="0" indent="0" eaLnBrk="1" hangingPunct="1">
              <a:lnSpc>
                <a:spcPct val="80000"/>
              </a:lnSpc>
            </a:pPr>
            <a:r>
              <a:rPr lang="en-US" altLang="es-EC" sz="2400" smtClean="0">
                <a:latin typeface="Corbel" pitchFamily="34" charset="0"/>
              </a:rPr>
              <a:t>Back an app's UI with data in an Alloy Model</a:t>
            </a:r>
          </a:p>
          <a:p>
            <a:pPr marL="0" indent="0" eaLnBrk="1" hangingPunct="1">
              <a:lnSpc>
                <a:spcPct val="80000"/>
              </a:lnSpc>
            </a:pPr>
            <a:r>
              <a:rPr lang="en-US" altLang="es-EC" sz="2400" smtClean="0">
                <a:latin typeface="Corbel" pitchFamily="34" charset="0"/>
              </a:rPr>
              <a:t>Save data in a local SQLite database</a:t>
            </a:r>
          </a:p>
          <a:p>
            <a:pPr marL="0" indent="0" eaLnBrk="1" hangingPunct="1">
              <a:lnSpc>
                <a:spcPct val="80000"/>
              </a:lnSpc>
            </a:pPr>
            <a:r>
              <a:rPr lang="en-US" altLang="es-EC" sz="2400" smtClean="0">
                <a:latin typeface="Corbel" pitchFamily="34" charset="0"/>
              </a:rPr>
              <a:t>Bind a DB table to a TableView</a:t>
            </a:r>
          </a:p>
          <a:p>
            <a:pPr marL="0" indent="0" eaLnBrk="1" hangingPunct="1">
              <a:lnSpc>
                <a:spcPct val="80000"/>
              </a:lnSpc>
            </a:pPr>
            <a:r>
              <a:rPr lang="en-US" altLang="es-EC" sz="2400" smtClean="0">
                <a:latin typeface="Corbel" pitchFamily="34" charset="0"/>
              </a:rPr>
              <a:t>Seed the database with initial data</a:t>
            </a:r>
          </a:p>
          <a:p>
            <a:pPr marL="0" indent="0" eaLnBrk="1" hangingPunct="1">
              <a:lnSpc>
                <a:spcPct val="80000"/>
              </a:lnSpc>
              <a:buFontTx/>
              <a:buNone/>
            </a:pPr>
            <a:endParaRPr lang="en-US" altLang="es-EC" sz="2400" smtClean="0">
              <a:latin typeface="Corbel" pitchFamily="34" charset="0"/>
            </a:endParaRPr>
          </a:p>
          <a:p>
            <a:pPr marL="0" indent="0" algn="ctr" eaLnBrk="1" hangingPunct="1">
              <a:lnSpc>
                <a:spcPct val="80000"/>
              </a:lnSpc>
              <a:buFontTx/>
              <a:buNone/>
            </a:pPr>
            <a:r>
              <a:rPr lang="en-US" altLang="es-EC" sz="2400" smtClean="0">
                <a:latin typeface="Corbel" pitchFamily="34" charset="0"/>
              </a:rPr>
              <a:t>Lab: </a:t>
            </a:r>
            <a:r>
              <a:rPr lang="en-US" altLang="es-EC" sz="2400" smtClean="0">
                <a:latin typeface="Corbel" pitchFamily="34" charset="0"/>
                <a:hlinkClick r:id="rId2"/>
              </a:rPr>
              <a:t>wiki.appcelerator.org/display/td/06.+Models+and+Collections</a:t>
            </a:r>
            <a:endParaRPr lang="en-US" altLang="es-EC" sz="24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3" name="Group 2"/>
          <p:cNvGrpSpPr>
            <a:grpSpLocks/>
          </p:cNvGrpSpPr>
          <p:nvPr/>
        </p:nvGrpSpPr>
        <p:grpSpPr bwMode="auto">
          <a:xfrm>
            <a:off x="-6350" y="0"/>
            <a:ext cx="9312275" cy="5143500"/>
            <a:chOff x="-6934" y="0"/>
            <a:chExt cx="9313440" cy="5143500"/>
          </a:xfrm>
        </p:grpSpPr>
        <p:pic>
          <p:nvPicPr>
            <p:cNvPr id="100358" name="Picture 1" descr="background-cover-muted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6" descr="background-cover-muted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5553" y="0"/>
              <a:ext cx="4660953" cy="514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960438" y="1609725"/>
            <a:ext cx="2847975" cy="1570038"/>
          </a:xfrm>
          <a:prstGeom prst="rect">
            <a:avLst/>
          </a:prstGeom>
        </p:spPr>
        <p:txBody>
          <a:bodyPr>
            <a:spAutoFit/>
          </a:bodyPr>
          <a:lstStyle/>
          <a:p>
            <a:pPr>
              <a:defRPr/>
            </a:pPr>
            <a:r>
              <a:rPr lang="en-US" sz="9600" cap="small" dirty="0">
                <a:solidFill>
                  <a:srgbClr val="FFFFFF"/>
                </a:solidFill>
                <a:latin typeface="Corbel" charset="0"/>
                <a:ea typeface="ＭＳ Ｐゴシック" charset="0"/>
                <a:cs typeface="ＭＳ Ｐゴシック" charset="0"/>
              </a:rPr>
              <a:t>LAB</a:t>
            </a:r>
            <a:endParaRPr lang="en-US" sz="9600" dirty="0">
              <a:solidFill>
                <a:srgbClr val="FFFFFF"/>
              </a:solidFill>
              <a:latin typeface="Corbel" charset="0"/>
              <a:ea typeface="ＭＳ Ｐゴシック" charset="0"/>
              <a:cs typeface="ＭＳ Ｐゴシック" charset="0"/>
            </a:endParaRPr>
          </a:p>
        </p:txBody>
      </p:sp>
      <p:sp>
        <p:nvSpPr>
          <p:cNvPr id="3" name="Rectangle 2"/>
          <p:cNvSpPr/>
          <p:nvPr/>
        </p:nvSpPr>
        <p:spPr>
          <a:xfrm>
            <a:off x="4919663" y="149225"/>
            <a:ext cx="4051300" cy="4154488"/>
          </a:xfrm>
          <a:prstGeom prst="rect">
            <a:avLst/>
          </a:prstGeom>
        </p:spPr>
        <p:txBody>
          <a:bodyPr>
            <a:spAutoFit/>
          </a:bodyPr>
          <a:lstStyle>
            <a:lvl1pPr marL="342900" indent="-3429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2400"/>
              <a:t>Create a default project</a:t>
            </a:r>
          </a:p>
          <a:p>
            <a:pPr eaLnBrk="1" hangingPunct="1">
              <a:buFont typeface="Arial" pitchFamily="34" charset="0"/>
              <a:buChar char="•"/>
            </a:pPr>
            <a:r>
              <a:rPr lang="en-US" altLang="es-EC" sz="2400"/>
              <a:t>Run it in the simulator/emulator using both Studio and the CLI</a:t>
            </a:r>
          </a:p>
          <a:p>
            <a:pPr eaLnBrk="1" hangingPunct="1">
              <a:buFont typeface="Arial" pitchFamily="34" charset="0"/>
              <a:buChar char="•"/>
            </a:pPr>
            <a:r>
              <a:rPr lang="en-US" altLang="es-EC" sz="2400"/>
              <a:t>Configure app and run-time options</a:t>
            </a:r>
          </a:p>
          <a:p>
            <a:pPr algn="ctr" eaLnBrk="1" hangingPunct="1"/>
            <a:endParaRPr lang="en-US" altLang="es-EC" sz="2400"/>
          </a:p>
          <a:p>
            <a:pPr eaLnBrk="1" hangingPunct="1"/>
            <a:r>
              <a:rPr lang="en-US" altLang="es-EC" sz="2400"/>
              <a:t>Lab: Appecelerator Wiki &gt; TCD &gt; 03 – Titanium Basics </a:t>
            </a:r>
          </a:p>
          <a:p>
            <a:pPr eaLnBrk="1" hangingPunct="1"/>
            <a:r>
              <a:rPr lang="en-US" altLang="es-EC" sz="2400">
                <a:hlinkClick r:id="rId4"/>
              </a:rPr>
              <a:t>wiki.appcelerator.org/display/td/03.+Titanium+Basics</a:t>
            </a:r>
            <a:endParaRPr lang="en-US" altLang="es-EC" sz="2400"/>
          </a:p>
        </p:txBody>
      </p:sp>
      <p:pic>
        <p:nvPicPr>
          <p:cNvPr id="100356" name="Picture 3" descr="Cover_titanium blu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 y="-4763"/>
            <a:ext cx="930592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Box 3"/>
          <p:cNvSpPr txBox="1">
            <a:spLocks noChangeArrowheads="1"/>
          </p:cNvSpPr>
          <p:nvPr/>
        </p:nvSpPr>
        <p:spPr bwMode="auto">
          <a:xfrm>
            <a:off x="2655888" y="2235200"/>
            <a:ext cx="3798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800">
                <a:solidFill>
                  <a:schemeClr val="bg1"/>
                </a:solidFill>
              </a:rPr>
              <a:t>SOLUTION WALK THRU</a:t>
            </a:r>
          </a:p>
        </p:txBody>
      </p:sp>
    </p:spTree>
    <p:extLst>
      <p:ext uri="{BB962C8B-B14F-4D97-AF65-F5344CB8AC3E}">
        <p14:creationId xmlns:p14="http://schemas.microsoft.com/office/powerpoint/2010/main" val="266687569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Networking</a:t>
            </a:r>
            <a:endParaRPr lang="es-EC" cap="small" dirty="0">
              <a:ea typeface="ＭＳ Ｐゴシック"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br>
              <a:rPr lang="en-US" cap="small" dirty="0">
                <a:ea typeface="ＭＳ Ｐゴシック" charset="0"/>
              </a:rPr>
            </a:br>
            <a:endParaRPr lang="es-EC" dirty="0">
              <a:ea typeface="ＭＳ Ｐゴシック" charset="0"/>
            </a:endParaRPr>
          </a:p>
        </p:txBody>
      </p:sp>
      <p:sp>
        <p:nvSpPr>
          <p:cNvPr id="306178"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Use the HTTPClient API to fetch remote data</a:t>
            </a:r>
          </a:p>
          <a:p>
            <a:pPr eaLnBrk="1" hangingPunct="1"/>
            <a:r>
              <a:rPr lang="en-US" altLang="es-EC" smtClean="0">
                <a:latin typeface="Corbel" pitchFamily="34" charset="0"/>
              </a:rPr>
              <a:t>Explore how to upload and download files</a:t>
            </a:r>
          </a:p>
          <a:p>
            <a:pPr eaLnBrk="1" hangingPunct="1"/>
            <a:r>
              <a:rPr lang="en-US" altLang="es-EC" smtClean="0">
                <a:latin typeface="Corbel" pitchFamily="34" charset="0"/>
              </a:rPr>
              <a:t>Work with JSON and XML data retrieved from the network</a:t>
            </a:r>
          </a:p>
          <a:p>
            <a:pPr eaLnBrk="1" hangingPunct="1"/>
            <a:r>
              <a:rPr lang="en-US" altLang="es-EC" smtClean="0">
                <a:latin typeface="Corbel" pitchFamily="34" charset="0"/>
              </a:rPr>
              <a:t>Learn how to work with SOAP data</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0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MAKING THE CONNECTION</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err="1">
                <a:ea typeface="ＭＳ Ｐゴシック" charset="0"/>
              </a:rPr>
              <a:t>The</a:t>
            </a:r>
            <a:r>
              <a:rPr lang="es-EC" cap="small" dirty="0">
                <a:ea typeface="ＭＳ Ｐゴシック" charset="0"/>
              </a:rPr>
              <a:t> </a:t>
            </a:r>
            <a:r>
              <a:rPr lang="es-EC" cap="small" dirty="0" err="1">
                <a:ea typeface="ＭＳ Ｐゴシック" charset="0"/>
              </a:rPr>
              <a:t>XMLHTTPRequest</a:t>
            </a:r>
            <a:r>
              <a:rPr lang="es-EC" cap="small" dirty="0">
                <a:ea typeface="ＭＳ Ｐゴシック" charset="0"/>
              </a:rPr>
              <a:t> </a:t>
            </a:r>
            <a:r>
              <a:rPr lang="es-EC" cap="small" dirty="0" err="1">
                <a:ea typeface="ＭＳ Ｐゴシック" charset="0"/>
              </a:rPr>
              <a:t>Object</a:t>
            </a:r>
            <a:r>
              <a:rPr lang="es-EC" cap="small" dirty="0">
                <a:ea typeface="ＭＳ Ｐゴシック" charset="0"/>
              </a:rPr>
              <a:t/>
            </a:r>
            <a:br>
              <a:rPr lang="es-EC" cap="small" dirty="0">
                <a:ea typeface="ＭＳ Ｐゴシック" charset="0"/>
              </a:rPr>
            </a:br>
            <a:endParaRPr lang="en-US" dirty="0">
              <a:ea typeface="+mj-ea"/>
            </a:endParaRPr>
          </a:p>
        </p:txBody>
      </p:sp>
      <p:sp>
        <p:nvSpPr>
          <p:cNvPr id="308226" name="1 Marcador de contenido"/>
          <p:cNvSpPr>
            <a:spLocks noGrp="1"/>
          </p:cNvSpPr>
          <p:nvPr>
            <p:ph sz="quarter" idx="4"/>
          </p:nvPr>
        </p:nvSpPr>
        <p:spPr>
          <a:xfrm>
            <a:off x="4672013" y="2451100"/>
            <a:ext cx="4041775" cy="2963863"/>
          </a:xfrm>
        </p:spPr>
        <p:txBody>
          <a:bodyPr/>
          <a:lstStyle/>
          <a:p>
            <a:pPr eaLnBrk="1" hangingPunct="1"/>
            <a:r>
              <a:rPr lang="en-US" altLang="es-EC" smtClean="0">
                <a:latin typeface="Corbel" pitchFamily="34" charset="0"/>
              </a:rPr>
              <a:t>In the web browser, Ajax requests rely on the XMLHTTPRequest object provided by the browser</a:t>
            </a:r>
            <a:endParaRPr lang="es-EC" altLang="es-EC" smtClean="0">
              <a:latin typeface="Corbel" pitchFamily="34" charset="0"/>
            </a:endParaRPr>
          </a:p>
        </p:txBody>
      </p:sp>
      <p:pic>
        <p:nvPicPr>
          <p:cNvPr id="308227" name="5 Marcador de contenido"/>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457200" y="2022475"/>
            <a:ext cx="4040188" cy="218122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The</a:t>
            </a:r>
            <a:r>
              <a:rPr lang="es-EC" cap="small" dirty="0">
                <a:ea typeface="ＭＳ Ｐゴシック" charset="0"/>
              </a:rPr>
              <a:t> </a:t>
            </a:r>
            <a:r>
              <a:rPr lang="es-EC" cap="small" dirty="0" err="1">
                <a:ea typeface="ＭＳ Ｐゴシック" charset="0"/>
              </a:rPr>
              <a:t>HTTPClient</a:t>
            </a:r>
            <a:r>
              <a:rPr lang="es-EC" cap="small" dirty="0">
                <a:ea typeface="ＭＳ Ｐゴシック" charset="0"/>
              </a:rPr>
              <a:t> </a:t>
            </a:r>
            <a:r>
              <a:rPr lang="es-EC" cap="small" dirty="0" err="1">
                <a:ea typeface="ＭＳ Ｐゴシック" charset="0"/>
              </a:rPr>
              <a:t>Object</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309250" name="2 Marcador de contenido"/>
          <p:cNvSpPr>
            <a:spLocks noGrp="1"/>
          </p:cNvSpPr>
          <p:nvPr>
            <p:ph idx="1"/>
          </p:nvPr>
        </p:nvSpPr>
        <p:spPr>
          <a:xfrm>
            <a:off x="457200" y="1154113"/>
            <a:ext cx="8229600" cy="3440112"/>
          </a:xfrm>
        </p:spPr>
        <p:txBody>
          <a:bodyPr/>
          <a:lstStyle/>
          <a:p>
            <a:pPr marL="0" indent="0" eaLnBrk="1" hangingPunct="1">
              <a:buFontTx/>
              <a:buNone/>
            </a:pPr>
            <a:r>
              <a:rPr lang="en-US" altLang="es-EC" smtClean="0">
                <a:latin typeface="Corbel" pitchFamily="34" charset="0"/>
              </a:rPr>
              <a:t>Ti.Network.HTTPClient implements the XHR specification</a:t>
            </a:r>
          </a:p>
          <a:p>
            <a:pPr marL="0" indent="0" eaLnBrk="1" hangingPunct="1">
              <a:buFontTx/>
              <a:buNone/>
            </a:pPr>
            <a:r>
              <a:rPr lang="en-US" altLang="es-EC" smtClean="0">
                <a:latin typeface="Corbel" pitchFamily="34" charset="0"/>
              </a:rPr>
              <a:t>Low level HTTP client interface with support for most HTTP verbs</a:t>
            </a:r>
          </a:p>
          <a:p>
            <a:pPr marL="0" indent="0" eaLnBrk="1" hangingPunct="1">
              <a:buFontTx/>
              <a:buNone/>
            </a:pPr>
            <a:r>
              <a:rPr lang="en-US" altLang="es-EC" smtClean="0">
                <a:latin typeface="Corbel" pitchFamily="34" charset="0"/>
              </a:rPr>
              <a:t>Should be familiar to Ajax programmers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A GET Network </a:t>
            </a:r>
            <a:r>
              <a:rPr lang="es-EC" cap="small" dirty="0" err="1">
                <a:ea typeface="ＭＳ Ｐゴシック" charset="0"/>
              </a:rPr>
              <a:t>Request</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10275" name="Content Placeholder 2"/>
          <p:cNvSpPr txBox="1">
            <a:spLocks/>
          </p:cNvSpPr>
          <p:nvPr/>
        </p:nvSpPr>
        <p:spPr bwMode="auto">
          <a:xfrm>
            <a:off x="1860550" y="1452563"/>
            <a:ext cx="5108575" cy="25304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800">
                <a:solidFill>
                  <a:schemeClr val="bg1"/>
                </a:solidFill>
                <a:latin typeface="Inconsolata" charset="0"/>
              </a:rPr>
              <a:t/>
            </a:r>
            <a:br>
              <a:rPr lang="es-EC" altLang="es-EC" sz="1800">
                <a:solidFill>
                  <a:schemeClr val="bg1"/>
                </a:solidFill>
                <a:latin typeface="Inconsolata" charset="0"/>
              </a:rPr>
            </a:br>
            <a:r>
              <a:rPr lang="es-EC" altLang="es-EC" sz="1800">
                <a:solidFill>
                  <a:schemeClr val="bg1"/>
                </a:solidFill>
                <a:latin typeface="Inconsolata" charset="0"/>
              </a:rPr>
              <a:t>var xhr = Ti.Network.createHTTPClient(); </a:t>
            </a:r>
          </a:p>
          <a:p>
            <a:pPr eaLnBrk="1" hangingPunct="1">
              <a:spcBef>
                <a:spcPct val="20000"/>
              </a:spcBef>
              <a:buSzPct val="75000"/>
            </a:pPr>
            <a:r>
              <a:rPr lang="es-EC" altLang="es-EC" sz="1800">
                <a:solidFill>
                  <a:schemeClr val="bg1"/>
                </a:solidFill>
                <a:latin typeface="Inconsolata" charset="0"/>
              </a:rPr>
              <a:t>xhr.onload = function() { </a:t>
            </a:r>
          </a:p>
          <a:p>
            <a:pPr eaLnBrk="1" hangingPunct="1">
              <a:spcBef>
                <a:spcPct val="20000"/>
              </a:spcBef>
              <a:buSzPct val="75000"/>
            </a:pPr>
            <a:r>
              <a:rPr lang="es-EC" altLang="es-EC" sz="1800">
                <a:solidFill>
                  <a:schemeClr val="bg1"/>
                </a:solidFill>
                <a:latin typeface="Inconsolata" charset="0"/>
              </a:rPr>
              <a:t>     // do something with the response payload </a:t>
            </a:r>
          </a:p>
          <a:p>
            <a:pPr eaLnBrk="1" hangingPunct="1">
              <a:spcBef>
                <a:spcPct val="20000"/>
              </a:spcBef>
              <a:buSzPct val="75000"/>
            </a:pPr>
            <a:r>
              <a:rPr lang="es-EC" altLang="es-EC" sz="1800">
                <a:solidFill>
                  <a:schemeClr val="bg1"/>
                </a:solidFill>
                <a:latin typeface="Inconsolata" charset="0"/>
              </a:rPr>
              <a:t>}; </a:t>
            </a:r>
          </a:p>
          <a:p>
            <a:pPr eaLnBrk="1" hangingPunct="1">
              <a:spcBef>
                <a:spcPct val="20000"/>
              </a:spcBef>
              <a:buSzPct val="75000"/>
            </a:pPr>
            <a:r>
              <a:rPr lang="es-EC" altLang="es-EC" sz="1800">
                <a:solidFill>
                  <a:schemeClr val="bg1"/>
                </a:solidFill>
                <a:latin typeface="Inconsolata" charset="0"/>
              </a:rPr>
              <a:t>xhr.open('GET', 'http://example.com/endpoint'); </a:t>
            </a:r>
          </a:p>
          <a:p>
            <a:pPr eaLnBrk="1" hangingPunct="1">
              <a:spcBef>
                <a:spcPct val="20000"/>
              </a:spcBef>
              <a:buSzPct val="75000"/>
            </a:pPr>
            <a:r>
              <a:rPr lang="es-EC" altLang="es-EC" sz="1800">
                <a:solidFill>
                  <a:schemeClr val="bg1"/>
                </a:solidFill>
                <a:latin typeface="Inconsolata" charset="0"/>
              </a:rPr>
              <a:t>xhr.send(); </a:t>
            </a:r>
            <a:br>
              <a:rPr lang="es-EC" altLang="es-EC" sz="1800">
                <a:solidFill>
                  <a:schemeClr val="bg1"/>
                </a:solidFill>
                <a:latin typeface="Inconsolata" charset="0"/>
              </a:rPr>
            </a:br>
            <a:endParaRPr lang="es-EC" altLang="es-EC" sz="18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A POST Network </a:t>
            </a:r>
            <a:r>
              <a:rPr lang="es-EC" cap="small" dirty="0" err="1">
                <a:ea typeface="ＭＳ Ｐゴシック" charset="0"/>
              </a:rPr>
              <a:t>Request</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11299" name="Content Placeholder 2"/>
          <p:cNvSpPr txBox="1">
            <a:spLocks/>
          </p:cNvSpPr>
          <p:nvPr/>
        </p:nvSpPr>
        <p:spPr bwMode="auto">
          <a:xfrm>
            <a:off x="1525588" y="1422400"/>
            <a:ext cx="5586412" cy="28146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800">
                <a:solidFill>
                  <a:schemeClr val="bg1"/>
                </a:solidFill>
                <a:latin typeface="Inconsolata" charset="0"/>
              </a:rPr>
              <a:t/>
            </a:r>
            <a:br>
              <a:rPr lang="es-EC" altLang="es-EC" sz="1800">
                <a:solidFill>
                  <a:schemeClr val="bg1"/>
                </a:solidFill>
                <a:latin typeface="Inconsolata" charset="0"/>
              </a:rPr>
            </a:br>
            <a:r>
              <a:rPr lang="es-EC" altLang="es-EC" sz="1800">
                <a:solidFill>
                  <a:schemeClr val="bg1"/>
                </a:solidFill>
                <a:latin typeface="Inconsolata" charset="0"/>
              </a:rPr>
              <a:t>var xhr = Ti.Network.createHTTPClient(); </a:t>
            </a:r>
          </a:p>
          <a:p>
            <a:pPr eaLnBrk="1" hangingPunct="1">
              <a:spcBef>
                <a:spcPct val="20000"/>
              </a:spcBef>
              <a:buSzPct val="75000"/>
            </a:pPr>
            <a:r>
              <a:rPr lang="es-EC" altLang="es-EC" sz="1800">
                <a:solidFill>
                  <a:schemeClr val="bg1"/>
                </a:solidFill>
                <a:latin typeface="Inconsolata" charset="0"/>
              </a:rPr>
              <a:t>xhr.onload = function() { </a:t>
            </a:r>
          </a:p>
          <a:p>
            <a:pPr eaLnBrk="1" hangingPunct="1">
              <a:spcBef>
                <a:spcPct val="20000"/>
              </a:spcBef>
              <a:buSzPct val="75000"/>
            </a:pPr>
            <a:r>
              <a:rPr lang="es-EC" altLang="es-EC" sz="1800" i="1">
                <a:solidFill>
                  <a:srgbClr val="BFBFBF"/>
                </a:solidFill>
                <a:latin typeface="Inconsolata" charset="0"/>
              </a:rPr>
              <a:t>     // do something with the response payload </a:t>
            </a:r>
          </a:p>
          <a:p>
            <a:pPr eaLnBrk="1" hangingPunct="1">
              <a:spcBef>
                <a:spcPct val="20000"/>
              </a:spcBef>
              <a:buSzPct val="75000"/>
            </a:pPr>
            <a:r>
              <a:rPr lang="es-EC" altLang="es-EC" sz="1800">
                <a:solidFill>
                  <a:schemeClr val="bg1"/>
                </a:solidFill>
                <a:latin typeface="Inconsolata" charset="0"/>
              </a:rPr>
              <a:t>}; </a:t>
            </a:r>
          </a:p>
          <a:p>
            <a:pPr eaLnBrk="1" hangingPunct="1">
              <a:spcBef>
                <a:spcPct val="20000"/>
              </a:spcBef>
              <a:buSzPct val="75000"/>
            </a:pPr>
            <a:r>
              <a:rPr lang="es-EC" altLang="es-EC" sz="1800">
                <a:solidFill>
                  <a:schemeClr val="bg1"/>
                </a:solidFill>
                <a:latin typeface="Inconsolata" charset="0"/>
              </a:rPr>
              <a:t>xhr.open('POST', 'http://example.com/endpoint'); </a:t>
            </a:r>
          </a:p>
          <a:p>
            <a:pPr eaLnBrk="1" hangingPunct="1">
              <a:spcBef>
                <a:spcPct val="20000"/>
              </a:spcBef>
              <a:buSzPct val="75000"/>
            </a:pPr>
            <a:r>
              <a:rPr lang="es-EC" altLang="es-EC" sz="1800" i="1">
                <a:solidFill>
                  <a:srgbClr val="BFBFBF"/>
                </a:solidFill>
                <a:latin typeface="Inconsolata" charset="0"/>
              </a:rPr>
              <a:t>// set HTTP headers here, if required </a:t>
            </a:r>
          </a:p>
          <a:p>
            <a:pPr eaLnBrk="1" hangingPunct="1">
              <a:spcBef>
                <a:spcPct val="20000"/>
              </a:spcBef>
              <a:buSzPct val="75000"/>
            </a:pPr>
            <a:r>
              <a:rPr lang="es-EC" altLang="es-EC" sz="1800">
                <a:solidFill>
                  <a:schemeClr val="bg1"/>
                </a:solidFill>
                <a:latin typeface="Inconsolata" charset="0"/>
              </a:rPr>
              <a:t>xhr.send({myvariable: 'value'}); </a:t>
            </a:r>
            <a:br>
              <a:rPr lang="es-EC" altLang="es-EC" sz="1800">
                <a:solidFill>
                  <a:schemeClr val="bg1"/>
                </a:solidFill>
                <a:latin typeface="Inconsolata" charset="0"/>
              </a:rPr>
            </a:br>
            <a:endParaRPr lang="es-EC" altLang="es-EC" sz="18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Lifecycle</a:t>
            </a:r>
            <a:r>
              <a:rPr lang="es-EC" cap="small" dirty="0">
                <a:ea typeface="ＭＳ Ｐゴシック" charset="0"/>
              </a:rPr>
              <a:t> </a:t>
            </a:r>
            <a:r>
              <a:rPr lang="es-EC" cap="small" dirty="0" err="1">
                <a:ea typeface="ＭＳ Ｐゴシック" charset="0"/>
              </a:rPr>
              <a:t>Callbacks</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eaLnBrk="1" hangingPunct="1">
              <a:lnSpc>
                <a:spcPct val="80000"/>
              </a:lnSpc>
            </a:pPr>
            <a:r>
              <a:rPr lang="es-EC" altLang="es-EC" sz="2600" b="1" smtClean="0">
                <a:latin typeface="Corbel" pitchFamily="34" charset="0"/>
              </a:rPr>
              <a:t>onload:</a:t>
            </a:r>
            <a:r>
              <a:rPr lang="es-EC" altLang="es-EC" sz="2600" smtClean="0">
                <a:latin typeface="Corbel" pitchFamily="34" charset="0"/>
              </a:rPr>
              <a:t> function called when HTTP request returns (200 status code)</a:t>
            </a:r>
          </a:p>
          <a:p>
            <a:pPr eaLnBrk="1" hangingPunct="1">
              <a:lnSpc>
                <a:spcPct val="80000"/>
              </a:lnSpc>
            </a:pPr>
            <a:endParaRPr lang="es-EC" altLang="es-EC" sz="2600" b="1" smtClean="0">
              <a:latin typeface="Corbel" pitchFamily="34" charset="0"/>
            </a:endParaRPr>
          </a:p>
          <a:p>
            <a:pPr eaLnBrk="1" hangingPunct="1">
              <a:lnSpc>
                <a:spcPct val="80000"/>
              </a:lnSpc>
            </a:pPr>
            <a:r>
              <a:rPr lang="es-EC" altLang="es-EC" sz="2600" b="1" smtClean="0">
                <a:latin typeface="Corbel" pitchFamily="34" charset="0"/>
              </a:rPr>
              <a:t>onerror:</a:t>
            </a:r>
            <a:r>
              <a:rPr lang="es-EC" altLang="es-EC" sz="2600" smtClean="0">
                <a:latin typeface="Corbel" pitchFamily="34" charset="0"/>
              </a:rPr>
              <a:t> function called when HTTP error received (404, 500, etc.)</a:t>
            </a:r>
          </a:p>
          <a:p>
            <a:pPr eaLnBrk="1" hangingPunct="1">
              <a:lnSpc>
                <a:spcPct val="80000"/>
              </a:lnSpc>
            </a:pPr>
            <a:endParaRPr lang="es-EC" altLang="es-EC" sz="2600" b="1" smtClean="0">
              <a:latin typeface="Corbel" pitchFamily="34" charset="0"/>
            </a:endParaRPr>
          </a:p>
          <a:p>
            <a:pPr eaLnBrk="1" hangingPunct="1">
              <a:lnSpc>
                <a:spcPct val="80000"/>
              </a:lnSpc>
            </a:pPr>
            <a:r>
              <a:rPr lang="es-EC" altLang="es-EC" sz="2600" b="1" smtClean="0">
                <a:latin typeface="Corbel" pitchFamily="34" charset="0"/>
              </a:rPr>
              <a:t>onreadystatechange:</a:t>
            </a:r>
            <a:r>
              <a:rPr lang="es-EC" altLang="es-EC" sz="2600" smtClean="0">
                <a:latin typeface="Corbel" pitchFamily="34" charset="0"/>
              </a:rPr>
              <a:t>low-level handler for HTTP state</a:t>
            </a:r>
          </a:p>
          <a:p>
            <a:pPr eaLnBrk="1" hangingPunct="1">
              <a:lnSpc>
                <a:spcPct val="80000"/>
              </a:lnSpc>
            </a:pPr>
            <a:endParaRPr lang="es-EC" altLang="es-EC" sz="2600" b="1" smtClean="0">
              <a:latin typeface="Corbel" pitchFamily="34" charset="0"/>
            </a:endParaRPr>
          </a:p>
          <a:p>
            <a:pPr eaLnBrk="1" hangingPunct="1">
              <a:lnSpc>
                <a:spcPct val="80000"/>
              </a:lnSpc>
            </a:pPr>
            <a:r>
              <a:rPr lang="es-EC" altLang="es-EC" sz="2600" b="1" smtClean="0">
                <a:latin typeface="Corbel" pitchFamily="34" charset="0"/>
              </a:rPr>
              <a:t>onsendstream/ondatastream:</a:t>
            </a:r>
            <a:r>
              <a:rPr lang="es-EC" altLang="es-EC" sz="2600" smtClean="0">
                <a:latin typeface="Corbel" pitchFamily="34" charset="0"/>
              </a:rPr>
              <a:t>file upload/download</a:t>
            </a:r>
          </a:p>
          <a:p>
            <a:pPr eaLnBrk="1" hangingPunct="1">
              <a:lnSpc>
                <a:spcPct val="80000"/>
              </a:lnSpc>
              <a:buFontTx/>
              <a:buNone/>
            </a:pPr>
            <a:endParaRPr lang="es-EC" altLang="es-EC" sz="26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Supported</a:t>
            </a:r>
            <a:r>
              <a:rPr lang="es-EC" cap="small" dirty="0">
                <a:ea typeface="ＭＳ Ｐゴシック" charset="0"/>
              </a:rPr>
              <a:t> Mobile </a:t>
            </a:r>
            <a:r>
              <a:rPr lang="es-EC" cap="small" dirty="0" err="1">
                <a:ea typeface="ＭＳ Ｐゴシック" charset="0"/>
              </a:rPr>
              <a:t>Platforms</a:t>
            </a:r>
            <a:endParaRPr lang="es-EC" cap="small" dirty="0">
              <a:ea typeface="ＭＳ Ｐゴシック" charset="0"/>
            </a:endParaRPr>
          </a:p>
        </p:txBody>
      </p:sp>
      <p:sp>
        <p:nvSpPr>
          <p:cNvPr id="49154" name="2 Marcador de contenido"/>
          <p:cNvSpPr>
            <a:spLocks noGrp="1"/>
          </p:cNvSpPr>
          <p:nvPr>
            <p:ph idx="1"/>
          </p:nvPr>
        </p:nvSpPr>
        <p:spPr>
          <a:xfrm>
            <a:off x="457200" y="1154113"/>
            <a:ext cx="8229600" cy="3440112"/>
          </a:xfrm>
        </p:spPr>
        <p:txBody>
          <a:bodyPr/>
          <a:lstStyle/>
          <a:p>
            <a:pPr eaLnBrk="1" hangingPunct="1"/>
            <a:r>
              <a:rPr lang="es-EC" altLang="es-EC" dirty="0" smtClean="0">
                <a:latin typeface="Corbel" pitchFamily="34" charset="0"/>
              </a:rPr>
              <a:t>iOS - iPhone, iPad, iPod Touch</a:t>
            </a:r>
          </a:p>
          <a:p>
            <a:pPr eaLnBrk="1" hangingPunct="1"/>
            <a:r>
              <a:rPr lang="es-EC" altLang="es-EC" dirty="0" smtClean="0">
                <a:latin typeface="Corbel" pitchFamily="34" charset="0"/>
              </a:rPr>
              <a:t>Android - handsets and tablets</a:t>
            </a:r>
          </a:p>
          <a:p>
            <a:pPr eaLnBrk="1" hangingPunct="1"/>
            <a:r>
              <a:rPr lang="es-EC" altLang="es-EC" dirty="0" smtClean="0">
                <a:latin typeface="Corbel" pitchFamily="34" charset="0"/>
              </a:rPr>
              <a:t>Mobile Web (HTML5)</a:t>
            </a:r>
          </a:p>
          <a:p>
            <a:pPr eaLnBrk="1" hangingPunct="1"/>
            <a:r>
              <a:rPr lang="es-EC" altLang="es-EC" dirty="0" smtClean="0">
                <a:latin typeface="Corbel" pitchFamily="34" charset="0"/>
              </a:rPr>
              <a:t>BlackBerry 10</a:t>
            </a:r>
          </a:p>
          <a:p>
            <a:r>
              <a:rPr lang="es-EC" altLang="es-EC" dirty="0" smtClean="0">
                <a:latin typeface="Corbel" pitchFamily="34" charset="0"/>
              </a:rPr>
              <a:t>Windows Phone 8 </a:t>
            </a:r>
            <a:r>
              <a:rPr lang="es-EC" altLang="es-EC" dirty="0" smtClean="0">
                <a:latin typeface="Corbel" pitchFamily="34" charset="0"/>
              </a:rPr>
              <a:t>(</a:t>
            </a:r>
            <a:r>
              <a:rPr lang="es-EC" dirty="0">
                <a:latin typeface="Corbel" charset="0"/>
              </a:rPr>
              <a:t>Pre-release – Fall GA</a:t>
            </a:r>
            <a:r>
              <a:rPr lang="es-EC" altLang="es-EC" dirty="0" smtClean="0">
                <a:latin typeface="Corbel" pitchFamily="34" charset="0"/>
              </a:rPr>
              <a:t>)</a:t>
            </a:r>
            <a:endParaRPr lang="es-EC" altLang="es-EC" dirty="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Return</a:t>
            </a:r>
            <a:r>
              <a:rPr lang="es-EC" cap="small" dirty="0">
                <a:ea typeface="ＭＳ Ｐゴシック" charset="0"/>
              </a:rPr>
              <a:t> Data</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13347" name="Content Placeholder 2"/>
          <p:cNvSpPr txBox="1">
            <a:spLocks/>
          </p:cNvSpPr>
          <p:nvPr/>
        </p:nvSpPr>
        <p:spPr bwMode="auto">
          <a:xfrm>
            <a:off x="1617663" y="1544638"/>
            <a:ext cx="5880100" cy="312896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800">
                <a:solidFill>
                  <a:schemeClr val="bg1"/>
                </a:solidFill>
                <a:latin typeface="Inconsolata" charset="0"/>
              </a:rPr>
              <a:t/>
            </a:r>
            <a:br>
              <a:rPr lang="es-EC" altLang="es-EC" sz="1800">
                <a:solidFill>
                  <a:schemeClr val="bg1"/>
                </a:solidFill>
                <a:latin typeface="Inconsolata" charset="0"/>
              </a:rPr>
            </a:br>
            <a:r>
              <a:rPr lang="es-EC" altLang="es-EC" sz="1800">
                <a:solidFill>
                  <a:schemeClr val="bg1"/>
                </a:solidFill>
                <a:latin typeface="Inconsolata" charset="0"/>
              </a:rPr>
              <a:t>var xhr = Ti.Network.createHTTPClient(); </a:t>
            </a:r>
          </a:p>
          <a:p>
            <a:pPr eaLnBrk="1" hangingPunct="1">
              <a:spcBef>
                <a:spcPct val="20000"/>
              </a:spcBef>
              <a:buSzPct val="75000"/>
            </a:pPr>
            <a:r>
              <a:rPr lang="es-EC" altLang="es-EC" sz="1800">
                <a:solidFill>
                  <a:schemeClr val="bg1"/>
                </a:solidFill>
                <a:latin typeface="Inconsolata" charset="0"/>
              </a:rPr>
              <a:t>xhr.onload = function() { </a:t>
            </a:r>
          </a:p>
          <a:p>
            <a:pPr eaLnBrk="1" hangingPunct="1">
              <a:spcBef>
                <a:spcPct val="20000"/>
              </a:spcBef>
              <a:buSzPct val="75000"/>
            </a:pPr>
            <a:r>
              <a:rPr lang="es-EC" altLang="es-EC" sz="1800">
                <a:solidFill>
                  <a:schemeClr val="bg1"/>
                </a:solidFill>
                <a:latin typeface="Inconsolata" charset="0"/>
              </a:rPr>
              <a:t>     // this.responseText = returned data as text </a:t>
            </a:r>
          </a:p>
          <a:p>
            <a:pPr eaLnBrk="1" hangingPunct="1">
              <a:spcBef>
                <a:spcPct val="20000"/>
              </a:spcBef>
              <a:buSzPct val="75000"/>
            </a:pPr>
            <a:r>
              <a:rPr lang="es-EC" altLang="es-EC" sz="1800">
                <a:solidFill>
                  <a:schemeClr val="bg1"/>
                </a:solidFill>
                <a:latin typeface="Inconsolata" charset="0"/>
              </a:rPr>
              <a:t>     // this.responseData = returned data as blob </a:t>
            </a:r>
          </a:p>
          <a:p>
            <a:pPr eaLnBrk="1" hangingPunct="1">
              <a:spcBef>
                <a:spcPct val="20000"/>
              </a:spcBef>
              <a:buSzPct val="75000"/>
            </a:pPr>
            <a:r>
              <a:rPr lang="es-EC" altLang="es-EC" sz="1800">
                <a:solidFill>
                  <a:schemeClr val="bg1"/>
                </a:solidFill>
                <a:latin typeface="Inconsolata" charset="0"/>
              </a:rPr>
              <a:t>     // this.responseXML = returned data as XML object </a:t>
            </a:r>
          </a:p>
          <a:p>
            <a:pPr eaLnBrk="1" hangingPunct="1">
              <a:spcBef>
                <a:spcPct val="20000"/>
              </a:spcBef>
              <a:buSzPct val="75000"/>
            </a:pPr>
            <a:r>
              <a:rPr lang="es-EC" altLang="es-EC" sz="1800">
                <a:solidFill>
                  <a:schemeClr val="bg1"/>
                </a:solidFill>
                <a:latin typeface="Inconsolata" charset="0"/>
              </a:rPr>
              <a:t>}; </a:t>
            </a:r>
          </a:p>
          <a:p>
            <a:pPr eaLnBrk="1" hangingPunct="1">
              <a:spcBef>
                <a:spcPct val="20000"/>
              </a:spcBef>
              <a:buSzPct val="75000"/>
            </a:pPr>
            <a:r>
              <a:rPr lang="es-EC" altLang="es-EC" sz="1800">
                <a:solidFill>
                  <a:schemeClr val="bg1"/>
                </a:solidFill>
                <a:latin typeface="Inconsolata" charset="0"/>
              </a:rPr>
              <a:t>xhr.open('GET', 'http://example.com/endpoint'); </a:t>
            </a:r>
          </a:p>
          <a:p>
            <a:pPr eaLnBrk="1" hangingPunct="1">
              <a:spcBef>
                <a:spcPct val="20000"/>
              </a:spcBef>
              <a:buSzPct val="75000"/>
            </a:pPr>
            <a:r>
              <a:rPr lang="es-EC" altLang="es-EC" sz="1800">
                <a:solidFill>
                  <a:schemeClr val="bg1"/>
                </a:solidFill>
                <a:latin typeface="Inconsolata" charset="0"/>
              </a:rPr>
              <a:t>xhr.send();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Mobile Web </a:t>
            </a:r>
            <a:r>
              <a:rPr lang="es-EC" cap="small" dirty="0" err="1">
                <a:ea typeface="ＭＳ Ｐゴシック" charset="0"/>
              </a:rPr>
              <a:t>Considerations</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31437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Must consider cross-domain security issues — app is running in a browser</a:t>
            </a:r>
          </a:p>
          <a:p>
            <a:pPr eaLnBrk="1" hangingPunct="1"/>
            <a:r>
              <a:rPr lang="en-US" altLang="es-EC" smtClean="0">
                <a:latin typeface="Corbel" pitchFamily="34" charset="0"/>
              </a:rPr>
              <a:t>Either set up CORS header support on your server</a:t>
            </a:r>
          </a:p>
          <a:p>
            <a:pPr eaLnBrk="1" hangingPunct="1"/>
            <a:r>
              <a:rPr lang="en-US" altLang="es-EC" smtClean="0">
                <a:latin typeface="Corbel" pitchFamily="34" charset="0"/>
              </a:rPr>
              <a:t>Or, configure a proxy service</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417"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6418"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DATA TRANSPORT FORMATS</a:t>
            </a:r>
            <a:br>
              <a:rPr lang="es-EC" altLang="es-EC" dirty="0" smtClean="0">
                <a:latin typeface="Open Sans" charset="0"/>
              </a:rPr>
            </a:br>
            <a:endParaRPr lang="en-US" altLang="es-EC" dirty="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Working</a:t>
            </a:r>
            <a:r>
              <a:rPr lang="es-EC" cap="small" dirty="0">
                <a:ea typeface="ＭＳ Ｐゴシック" charset="0"/>
              </a:rPr>
              <a:t> </a:t>
            </a:r>
            <a:r>
              <a:rPr lang="es-EC" cap="small" dirty="0" err="1">
                <a:ea typeface="ＭＳ Ｐゴシック" charset="0"/>
              </a:rPr>
              <a:t>With</a:t>
            </a:r>
            <a:r>
              <a:rPr lang="es-EC" cap="small" dirty="0">
                <a:ea typeface="ＭＳ Ｐゴシック" charset="0"/>
              </a:rPr>
              <a:t> JSON</a:t>
            </a: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17443" name="Content Placeholder 2"/>
          <p:cNvSpPr txBox="1">
            <a:spLocks/>
          </p:cNvSpPr>
          <p:nvPr/>
        </p:nvSpPr>
        <p:spPr bwMode="auto">
          <a:xfrm>
            <a:off x="835025" y="2870200"/>
            <a:ext cx="6877050" cy="145256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200" b="1"/>
              <a:t/>
            </a:r>
            <a:br>
              <a:rPr lang="es-EC" altLang="es-EC" sz="1200" b="1"/>
            </a:br>
            <a:r>
              <a:rPr lang="es-EC" altLang="es-EC" sz="1800">
                <a:solidFill>
                  <a:schemeClr val="bg1"/>
                </a:solidFill>
                <a:latin typeface="Inconsolata" charset="0"/>
              </a:rPr>
              <a:t>var character = { name: 'Thomas Anderson', nickname: 'Neo'}; </a:t>
            </a:r>
          </a:p>
          <a:p>
            <a:pPr eaLnBrk="1" hangingPunct="1"/>
            <a:r>
              <a:rPr lang="es-EC" altLang="es-EC" sz="1800">
                <a:solidFill>
                  <a:schemeClr val="bg1"/>
                </a:solidFill>
                <a:latin typeface="Inconsolata" charset="0"/>
              </a:rPr>
              <a:t>var asJSON = JSON.stringify(character); </a:t>
            </a:r>
          </a:p>
          <a:p>
            <a:pPr eaLnBrk="1" hangingPunct="1"/>
            <a:r>
              <a:rPr lang="es-EC" altLang="es-EC" sz="1800">
                <a:solidFill>
                  <a:schemeClr val="bg1"/>
                </a:solidFill>
                <a:latin typeface="Inconsolata" charset="0"/>
              </a:rPr>
              <a:t>var sameCharacter = JSON.parse(asJSON); </a:t>
            </a:r>
          </a:p>
        </p:txBody>
      </p:sp>
      <p:sp>
        <p:nvSpPr>
          <p:cNvPr id="317444" name="4 CuadroTexto"/>
          <p:cNvSpPr txBox="1">
            <a:spLocks noChangeArrowheads="1"/>
          </p:cNvSpPr>
          <p:nvPr/>
        </p:nvSpPr>
        <p:spPr bwMode="auto">
          <a:xfrm>
            <a:off x="457200" y="1001713"/>
            <a:ext cx="5976938"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s-EC" altLang="es-EC" sz="1400">
                <a:solidFill>
                  <a:schemeClr val="bg1"/>
                </a:solidFill>
                <a:latin typeface="Inconsolata" charset="0"/>
              </a:rPr>
              <a:t>Recommended data transport format for Titanium Mobile - compact and efficient</a:t>
            </a:r>
          </a:p>
          <a:p>
            <a:pPr eaLnBrk="1" hangingPunct="1">
              <a:buFont typeface="Arial" pitchFamily="34" charset="0"/>
              <a:buChar char="•"/>
            </a:pPr>
            <a:r>
              <a:rPr lang="es-EC" altLang="es-EC" sz="1400">
                <a:solidFill>
                  <a:schemeClr val="bg1"/>
                </a:solidFill>
                <a:latin typeface="Inconsolata" charset="0"/>
              </a:rPr>
              <a:t>Super easy to serialize/rehydrate data</a:t>
            </a:r>
          </a:p>
          <a:p>
            <a:pPr eaLnBrk="1" hangingPunct="1">
              <a:buFont typeface="Arial" pitchFamily="34" charset="0"/>
              <a:buChar char="•"/>
            </a:pPr>
            <a:r>
              <a:rPr lang="es-EC" altLang="es-EC" sz="1400">
                <a:solidFill>
                  <a:schemeClr val="bg1"/>
                </a:solidFill>
                <a:latin typeface="Inconsolata" charset="0"/>
              </a:rPr>
              <a:t>JSON.parse() — convert string to JavaScript object</a:t>
            </a:r>
          </a:p>
          <a:p>
            <a:pPr eaLnBrk="1" hangingPunct="1">
              <a:buFont typeface="Arial" pitchFamily="34" charset="0"/>
              <a:buChar char="•"/>
            </a:pPr>
            <a:r>
              <a:rPr lang="es-EC" altLang="es-EC" sz="1400">
                <a:solidFill>
                  <a:schemeClr val="bg1"/>
                </a:solidFill>
                <a:latin typeface="Inconsolata" charset="0"/>
              </a:rPr>
              <a:t>JSON.stringify() - convert JavaScript object to string</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Working</a:t>
            </a:r>
            <a:r>
              <a:rPr lang="es-EC" cap="small" dirty="0">
                <a:ea typeface="ＭＳ Ｐゴシック" charset="0"/>
              </a:rPr>
              <a:t> </a:t>
            </a:r>
            <a:r>
              <a:rPr lang="es-EC" cap="small" dirty="0" err="1">
                <a:ea typeface="ＭＳ Ｐゴシック" charset="0"/>
              </a:rPr>
              <a:t>With</a:t>
            </a:r>
            <a:r>
              <a:rPr lang="es-EC" cap="small" dirty="0">
                <a:ea typeface="ＭＳ Ｐゴシック" charset="0"/>
              </a:rPr>
              <a:t> </a:t>
            </a:r>
            <a:r>
              <a:rPr lang="es-EC" cap="small" dirty="0" smtClean="0">
                <a:ea typeface="ＭＳ Ｐゴシック" charset="0"/>
              </a:rPr>
              <a:t>XML</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XML DOM Level 2 API built in</a:t>
            </a:r>
          </a:p>
          <a:p>
            <a:pPr eaLnBrk="1" hangingPunct="1"/>
            <a:r>
              <a:rPr lang="en-US" altLang="es-EC" smtClean="0">
                <a:latin typeface="Corbel" pitchFamily="34" charset="0"/>
              </a:rPr>
              <a:t>XML document by referring to </a:t>
            </a:r>
            <a:r>
              <a:rPr lang="en-US" altLang="es-EC" b="1" smtClean="0">
                <a:latin typeface="Corbel" pitchFamily="34" charset="0"/>
              </a:rPr>
              <a:t>this.responseXML</a:t>
            </a:r>
          </a:p>
          <a:p>
            <a:pPr eaLnBrk="1" hangingPunct="1"/>
            <a:r>
              <a:rPr lang="en-US" altLang="es-EC" smtClean="0">
                <a:latin typeface="Corbel" pitchFamily="34" charset="0"/>
              </a:rPr>
              <a:t>XML related functions in the Ti.XML namespace</a:t>
            </a:r>
          </a:p>
          <a:p>
            <a:pPr eaLnBrk="1" hangingPunct="1"/>
            <a:r>
              <a:rPr lang="en-US" altLang="es-EC" smtClean="0">
                <a:latin typeface="Corbel" pitchFamily="34" charset="0"/>
              </a:rPr>
              <a:t>See XML/XHR examples in Kitchen Sink</a:t>
            </a:r>
          </a:p>
          <a:p>
            <a:pPr eaLnBrk="1" hangingPunct="1"/>
            <a:r>
              <a:rPr lang="en-US" altLang="es-EC" smtClean="0">
                <a:latin typeface="Corbel" pitchFamily="34" charset="0"/>
              </a:rPr>
              <a:t>More data over the wire, but still commonly used</a:t>
            </a:r>
          </a:p>
          <a:p>
            <a:pPr eaLnBrk="1" hangingPunct="1">
              <a:buFontTx/>
              <a:buNone/>
            </a:pP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XML </a:t>
            </a:r>
            <a:r>
              <a:rPr lang="es-EC" cap="small" dirty="0" err="1">
                <a:ea typeface="ＭＳ Ｐゴシック" charset="0"/>
              </a:rPr>
              <a:t>Example</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19491" name="Content Placeholder 2"/>
          <p:cNvSpPr txBox="1">
            <a:spLocks/>
          </p:cNvSpPr>
          <p:nvPr/>
        </p:nvSpPr>
        <p:spPr bwMode="auto">
          <a:xfrm>
            <a:off x="590550" y="1147763"/>
            <a:ext cx="7872413" cy="355282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a:solidFill>
                  <a:schemeClr val="bg1"/>
                </a:solidFill>
                <a:latin typeface="Inconsolata" charset="0"/>
              </a:rPr>
              <a:t>var xhr = Titanium.Network.createHTTPClient(); </a:t>
            </a:r>
          </a:p>
          <a:p>
            <a:pPr eaLnBrk="1" hangingPunct="1">
              <a:spcBef>
                <a:spcPct val="20000"/>
              </a:spcBef>
              <a:buSzPct val="75000"/>
            </a:pPr>
            <a:endParaRPr lang="es-EC" altLang="es-EC">
              <a:solidFill>
                <a:schemeClr val="bg1"/>
              </a:solidFill>
              <a:latin typeface="Inconsolata" charset="0"/>
            </a:endParaRPr>
          </a:p>
          <a:p>
            <a:pPr eaLnBrk="1" hangingPunct="1">
              <a:spcBef>
                <a:spcPct val="20000"/>
              </a:spcBef>
              <a:buSzPct val="75000"/>
            </a:pPr>
            <a:r>
              <a:rPr lang="es-EC" altLang="es-EC">
                <a:solidFill>
                  <a:schemeClr val="bg1"/>
                </a:solidFill>
                <a:latin typeface="Inconsolata" charset="0"/>
              </a:rPr>
              <a:t>xhr.onload = function() { </a:t>
            </a:r>
          </a:p>
          <a:p>
            <a:pPr eaLnBrk="1" hangingPunct="1">
              <a:spcBef>
                <a:spcPct val="20000"/>
              </a:spcBef>
              <a:buSzPct val="75000"/>
            </a:pPr>
            <a:r>
              <a:rPr lang="es-EC" altLang="es-EC">
                <a:solidFill>
                  <a:schemeClr val="bg1"/>
                </a:solidFill>
                <a:latin typeface="Inconsolata" charset="0"/>
              </a:rPr>
              <a:t>     var doc = this.responseXML.documentElement; </a:t>
            </a:r>
          </a:p>
          <a:p>
            <a:pPr eaLnBrk="1" hangingPunct="1">
              <a:spcBef>
                <a:spcPct val="20000"/>
              </a:spcBef>
              <a:buSzPct val="75000"/>
            </a:pPr>
            <a:r>
              <a:rPr lang="es-EC" altLang="es-EC">
                <a:solidFill>
                  <a:schemeClr val="bg1"/>
                </a:solidFill>
                <a:latin typeface="Inconsolata" charset="0"/>
              </a:rPr>
              <a:t>     var elements = doc.getElementsByTagName("screen_name"); </a:t>
            </a:r>
          </a:p>
          <a:p>
            <a:pPr eaLnBrk="1" hangingPunct="1">
              <a:spcBef>
                <a:spcPct val="20000"/>
              </a:spcBef>
              <a:buSzPct val="75000"/>
            </a:pPr>
            <a:r>
              <a:rPr lang="es-EC" altLang="es-EC">
                <a:solidFill>
                  <a:schemeClr val="bg1"/>
                </a:solidFill>
                <a:latin typeface="Inconsolata" charset="0"/>
              </a:rPr>
              <a:t>     var screenName = elements.item(0); </a:t>
            </a:r>
          </a:p>
          <a:p>
            <a:pPr eaLnBrk="1" hangingPunct="1">
              <a:spcBef>
                <a:spcPct val="20000"/>
              </a:spcBef>
              <a:buSzPct val="75000"/>
            </a:pPr>
            <a:r>
              <a:rPr lang="es-EC" altLang="es-EC">
                <a:solidFill>
                  <a:schemeClr val="bg1"/>
                </a:solidFill>
                <a:latin typeface="Inconsolata" charset="0"/>
              </a:rPr>
              <a:t>     Ti.API.info("screenname = " + screenName.text); </a:t>
            </a:r>
          </a:p>
          <a:p>
            <a:pPr eaLnBrk="1" hangingPunct="1">
              <a:spcBef>
                <a:spcPct val="20000"/>
              </a:spcBef>
              <a:buSzPct val="75000"/>
            </a:pPr>
            <a:endParaRPr lang="es-EC" altLang="es-EC">
              <a:solidFill>
                <a:schemeClr val="bg1"/>
              </a:solidFill>
              <a:latin typeface="Inconsolata" charset="0"/>
            </a:endParaRPr>
          </a:p>
          <a:p>
            <a:pPr eaLnBrk="1" hangingPunct="1">
              <a:spcBef>
                <a:spcPct val="20000"/>
              </a:spcBef>
              <a:buSzPct val="75000"/>
            </a:pPr>
            <a:r>
              <a:rPr lang="es-EC" altLang="es-EC">
                <a:solidFill>
                  <a:schemeClr val="bg1"/>
                </a:solidFill>
                <a:latin typeface="Inconsolata" charset="0"/>
              </a:rPr>
              <a:t>     Ti.API.info("Raw XML returned: " + this.responseText); </a:t>
            </a:r>
          </a:p>
          <a:p>
            <a:pPr eaLnBrk="1" hangingPunct="1">
              <a:spcBef>
                <a:spcPct val="20000"/>
              </a:spcBef>
              <a:buSzPct val="75000"/>
            </a:pPr>
            <a:r>
              <a:rPr lang="es-EC" altLang="es-EC">
                <a:solidFill>
                  <a:schemeClr val="bg1"/>
                </a:solidFill>
                <a:latin typeface="Inconsolata" charset="0"/>
              </a:rPr>
              <a:t>}; </a:t>
            </a:r>
          </a:p>
          <a:p>
            <a:pPr eaLnBrk="1" hangingPunct="1">
              <a:spcBef>
                <a:spcPct val="20000"/>
              </a:spcBef>
              <a:buSzPct val="75000"/>
            </a:pPr>
            <a:r>
              <a:rPr lang="es-EC" altLang="es-EC">
                <a:solidFill>
                  <a:schemeClr val="bg1"/>
                </a:solidFill>
                <a:latin typeface="Inconsolata" charset="0"/>
              </a:rPr>
              <a:t>xhr.open('GET','http://api.twitter.com/1/users/show.xml?screen_name=appcelerator'); </a:t>
            </a:r>
          </a:p>
          <a:p>
            <a:pPr eaLnBrk="1" hangingPunct="1">
              <a:spcBef>
                <a:spcPct val="20000"/>
              </a:spcBef>
              <a:buSzPct val="75000"/>
            </a:pPr>
            <a:r>
              <a:rPr lang="es-EC" altLang="es-EC">
                <a:solidFill>
                  <a:schemeClr val="bg1"/>
                </a:solidFill>
                <a:latin typeface="Inconsolata" charset="0"/>
              </a:rPr>
              <a:t>xhr.send();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A Few Words on SOAP</a:t>
            </a:r>
            <a:br>
              <a:rPr lang="en-US" cap="small" dirty="0">
                <a:ea typeface="ＭＳ Ｐゴシック" charset="0"/>
              </a:rPr>
            </a:b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lnSpcReduction="10000"/>
          </a:bodyPr>
          <a:lstStyle/>
          <a:p>
            <a:pPr eaLnBrk="1" hangingPunct="1">
              <a:defRPr/>
            </a:pPr>
            <a:r>
              <a:rPr lang="en-US" dirty="0">
                <a:ea typeface="ＭＳ Ｐゴシック" charset="0"/>
              </a:rPr>
              <a:t>'Simple Object Access Protocol'- possibly the most ironic acronym in tech history</a:t>
            </a:r>
          </a:p>
          <a:p>
            <a:pPr eaLnBrk="1" hangingPunct="1">
              <a:defRPr/>
            </a:pPr>
            <a:r>
              <a:rPr lang="en-US" dirty="0">
                <a:ea typeface="ＭＳ Ｐゴシック" charset="0"/>
              </a:rPr>
              <a:t>At the end of the day, it is just a layer of abstraction over the top of XML and HTTP</a:t>
            </a:r>
          </a:p>
          <a:p>
            <a:pPr eaLnBrk="1" hangingPunct="1">
              <a:defRPr/>
            </a:pPr>
            <a:r>
              <a:rPr lang="en-US" dirty="0">
                <a:ea typeface="ＭＳ Ｐゴシック" charset="0"/>
              </a:rPr>
              <a:t>Plan A: Use a server-side proxy to return JSON</a:t>
            </a:r>
          </a:p>
          <a:p>
            <a:pPr eaLnBrk="1" hangingPunct="1">
              <a:defRPr/>
            </a:pPr>
            <a:r>
              <a:rPr lang="en-US" dirty="0">
                <a:ea typeface="ＭＳ Ｐゴシック" charset="0"/>
              </a:rPr>
              <a:t>Plan B: Use the Suds helper library (github.com/</a:t>
            </a:r>
            <a:r>
              <a:rPr lang="en-US" dirty="0" err="1">
                <a:ea typeface="ＭＳ Ｐゴシック" charset="0"/>
              </a:rPr>
              <a:t>kwhinnery</a:t>
            </a:r>
            <a:r>
              <a:rPr lang="en-US" dirty="0">
                <a:ea typeface="ＭＳ Ｐゴシック" charset="0"/>
              </a:rPr>
              <a:t>/Suds)</a:t>
            </a:r>
          </a:p>
          <a:p>
            <a:pPr eaLnBrk="1" hangingPunct="1">
              <a:defRPr/>
            </a:pPr>
            <a:r>
              <a:rPr lang="en-US" dirty="0">
                <a:ea typeface="ＭＳ Ｐゴシック" charset="0"/>
              </a:rPr>
              <a:t>Plan C: Manually construct SOAP </a:t>
            </a:r>
            <a:r>
              <a:rPr lang="en-US" dirty="0" smtClean="0">
                <a:ea typeface="ＭＳ Ｐゴシック" charset="0"/>
              </a:rPr>
              <a:t>envelopes</a:t>
            </a:r>
            <a:endParaRPr lang="en-US"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lnSpcReduction="10000"/>
          </a:bodyPr>
          <a:lstStyle/>
          <a:p>
            <a:pPr marL="0" indent="0" algn="ctr" eaLnBrk="1" hangingPunct="1">
              <a:buFontTx/>
              <a:buNone/>
              <a:defRPr/>
            </a:pPr>
            <a:r>
              <a:rPr lang="en-US" b="1" dirty="0">
                <a:ea typeface="ＭＳ Ｐゴシック" charset="0"/>
              </a:rPr>
              <a:t>In this lesson, you</a:t>
            </a:r>
            <a:r>
              <a:rPr lang="en-US" b="1"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Used the </a:t>
            </a:r>
            <a:r>
              <a:rPr lang="en-US" dirty="0" err="1">
                <a:ea typeface="ＭＳ Ｐゴシック" charset="0"/>
              </a:rPr>
              <a:t>HTTPClient</a:t>
            </a:r>
            <a:r>
              <a:rPr lang="en-US" dirty="0">
                <a:ea typeface="ＭＳ Ｐゴシック" charset="0"/>
              </a:rPr>
              <a:t> API to fetch remote </a:t>
            </a:r>
            <a:r>
              <a:rPr lang="en-US" dirty="0" smtClean="0">
                <a:ea typeface="ＭＳ Ｐゴシック" charset="0"/>
              </a:rPr>
              <a:t>data</a:t>
            </a:r>
          </a:p>
          <a:p>
            <a:pPr eaLnBrk="1" hangingPunct="1">
              <a:defRPr/>
            </a:pPr>
            <a:r>
              <a:rPr lang="en-US" dirty="0" smtClean="0">
                <a:ea typeface="ＭＳ Ｐゴシック" charset="0"/>
              </a:rPr>
              <a:t>Explored </a:t>
            </a:r>
            <a:r>
              <a:rPr lang="en-US" dirty="0">
                <a:ea typeface="ＭＳ Ｐゴシック" charset="0"/>
              </a:rPr>
              <a:t>how to upload and download </a:t>
            </a:r>
            <a:r>
              <a:rPr lang="en-US" dirty="0" smtClean="0">
                <a:ea typeface="ＭＳ Ｐゴシック" charset="0"/>
              </a:rPr>
              <a:t>files</a:t>
            </a:r>
          </a:p>
          <a:p>
            <a:pPr eaLnBrk="1" hangingPunct="1">
              <a:defRPr/>
            </a:pPr>
            <a:r>
              <a:rPr lang="en-US" dirty="0" smtClean="0">
                <a:ea typeface="ＭＳ Ｐゴシック" charset="0"/>
              </a:rPr>
              <a:t>Worked </a:t>
            </a:r>
            <a:r>
              <a:rPr lang="en-US" dirty="0">
                <a:ea typeface="ＭＳ Ｐゴシック" charset="0"/>
              </a:rPr>
              <a:t>with JSON and XML data retrieved from the </a:t>
            </a:r>
            <a:r>
              <a:rPr lang="en-US" dirty="0" smtClean="0">
                <a:ea typeface="ＭＳ Ｐゴシック" charset="0"/>
              </a:rPr>
              <a:t>network</a:t>
            </a:r>
          </a:p>
          <a:p>
            <a:pPr eaLnBrk="1" hangingPunct="1">
              <a:defRPr/>
            </a:pPr>
            <a:r>
              <a:rPr lang="en-US" dirty="0" smtClean="0">
                <a:ea typeface="ＭＳ Ｐゴシック" charset="0"/>
              </a:rPr>
              <a:t>Learned </a:t>
            </a:r>
            <a:r>
              <a:rPr lang="en-US" dirty="0">
                <a:ea typeface="ＭＳ Ｐゴシック" charset="0"/>
              </a:rPr>
              <a:t>how you could work with SOAP data</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br>
              <a:rPr lang="es-EC" cap="small" dirty="0">
                <a:ea typeface="ＭＳ Ｐゴシック" charset="0"/>
              </a:rPr>
            </a:b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Lab</a:t>
            </a:r>
            <a:r>
              <a:rPr lang="es-EC" cap="small" dirty="0">
                <a:ea typeface="ＭＳ Ｐゴシック" charset="0"/>
              </a:rPr>
              <a:t> </a:t>
            </a:r>
            <a:r>
              <a:rPr lang="es-EC" cap="small" dirty="0" err="1">
                <a:ea typeface="ＭＳ Ｐゴシック" charset="0"/>
              </a:rPr>
              <a:t>Objectives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lnSpc>
                <a:spcPct val="90000"/>
              </a:lnSpc>
              <a:buFontTx/>
              <a:buNone/>
            </a:pPr>
            <a:r>
              <a:rPr lang="en-US" altLang="es-EC" sz="2600" b="1" smtClean="0">
                <a:latin typeface="Corbel" pitchFamily="34" charset="0"/>
              </a:rPr>
              <a:t>In this lab, you will:</a:t>
            </a:r>
          </a:p>
          <a:p>
            <a:pPr marL="0" indent="0" algn="ctr" eaLnBrk="1" hangingPunct="1">
              <a:lnSpc>
                <a:spcPct val="90000"/>
              </a:lnSpc>
              <a:buFontTx/>
              <a:buNone/>
            </a:pPr>
            <a:endParaRPr lang="en-US" altLang="es-EC" sz="2600" smtClean="0">
              <a:latin typeface="Corbel" pitchFamily="34" charset="0"/>
            </a:endParaRPr>
          </a:p>
          <a:p>
            <a:pPr marL="0" indent="0" eaLnBrk="1" hangingPunct="1">
              <a:lnSpc>
                <a:spcPct val="90000"/>
              </a:lnSpc>
            </a:pPr>
            <a:r>
              <a:rPr lang="en-US" altLang="es-EC" sz="2600" smtClean="0">
                <a:latin typeface="Corbel" pitchFamily="34" charset="0"/>
              </a:rPr>
              <a:t>Program an app to seed its database from a simple web service</a:t>
            </a:r>
          </a:p>
          <a:p>
            <a:pPr marL="0" indent="0" eaLnBrk="1" hangingPunct="1">
              <a:lnSpc>
                <a:spcPct val="90000"/>
              </a:lnSpc>
            </a:pPr>
            <a:r>
              <a:rPr lang="en-US" altLang="es-EC" sz="2600" smtClean="0">
                <a:latin typeface="Corbel" pitchFamily="34" charset="0"/>
              </a:rPr>
              <a:t>Make sure the app doesn't re-seed the database by setting an app property</a:t>
            </a:r>
          </a:p>
          <a:p>
            <a:pPr marL="0" indent="0" eaLnBrk="1" hangingPunct="1">
              <a:lnSpc>
                <a:spcPct val="90000"/>
              </a:lnSpc>
              <a:buFontTx/>
              <a:buNone/>
            </a:pPr>
            <a:endParaRPr lang="en-US" altLang="es-EC" sz="2600" smtClean="0">
              <a:latin typeface="Corbel" pitchFamily="34" charset="0"/>
            </a:endParaRPr>
          </a:p>
          <a:p>
            <a:pPr marL="0" indent="0" algn="ctr" eaLnBrk="1" hangingPunct="1">
              <a:lnSpc>
                <a:spcPct val="90000"/>
              </a:lnSpc>
              <a:buFontTx/>
              <a:buNone/>
            </a:pPr>
            <a:r>
              <a:rPr lang="en-US" altLang="es-EC" sz="2600" smtClean="0">
                <a:latin typeface="Corbel" pitchFamily="34" charset="0"/>
              </a:rPr>
              <a:t>Lab: </a:t>
            </a:r>
            <a:r>
              <a:rPr lang="en-US" altLang="es-EC" sz="2600" smtClean="0">
                <a:latin typeface="Corbel" pitchFamily="34" charset="0"/>
                <a:hlinkClick r:id="rId2"/>
              </a:rPr>
              <a:t>wiki.appcelerator.org/display/td/07.+Networking</a:t>
            </a:r>
            <a:endParaRPr lang="en-US" altLang="es-EC" sz="26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Powered</a:t>
            </a:r>
            <a:r>
              <a:rPr lang="es-EC" cap="small" dirty="0">
                <a:ea typeface="ＭＳ Ｐゴシック" charset="0"/>
              </a:rPr>
              <a:t> </a:t>
            </a:r>
            <a:r>
              <a:rPr lang="es-EC" cap="small" dirty="0" err="1">
                <a:ea typeface="ＭＳ Ｐゴシック" charset="0"/>
              </a:rPr>
              <a:t>By</a:t>
            </a:r>
            <a:r>
              <a:rPr lang="es-EC" cap="small" dirty="0">
                <a:ea typeface="ＭＳ Ｐゴシック" charset="0"/>
              </a:rPr>
              <a:t> </a:t>
            </a:r>
            <a:r>
              <a:rPr lang="es-EC" cap="small" dirty="0" err="1">
                <a:ea typeface="ＭＳ Ｐゴシック" charset="0"/>
              </a:rPr>
              <a:t>Titanium</a:t>
            </a:r>
            <a:endParaRPr lang="es-EC" cap="small" dirty="0">
              <a:ea typeface="ＭＳ Ｐゴシック" charset="0"/>
            </a:endParaRPr>
          </a:p>
        </p:txBody>
      </p:sp>
      <p:pic>
        <p:nvPicPr>
          <p:cNvPr id="50178" name="Picture 4" descr="Screen Shot 2014-05-10 at 4.00.5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0450"/>
            <a:ext cx="1422400"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5" descr="Screen Shot 2014-05-10 at 3.53.08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79600" y="1049338"/>
            <a:ext cx="1400175"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6" descr="Screen Shot 2014-05-10 at 3.52.36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79775" y="1060450"/>
            <a:ext cx="1414463"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Screen Shot 2014-05-10 at 3.51.30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94238" y="1049338"/>
            <a:ext cx="1436687"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8" descr="Screen Shot 2014-05-10 at 3.51.07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30925" y="1060450"/>
            <a:ext cx="1392238"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9" descr="Screen Shot 2014-05-10 at 3.50.15 PM.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57200" y="2468563"/>
            <a:ext cx="142240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0" descr="Screen Shot 2014-05-10 at 3.49.43 PM.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25625" y="2468563"/>
            <a:ext cx="14446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5" name="Picture 11" descr="Screen Shot 2014-05-10 at 3.49.26 PM.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279775" y="2457450"/>
            <a:ext cx="1508125"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12" descr="Screen Shot 2014-05-10 at 4.16.48 PM.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675188" y="2466975"/>
            <a:ext cx="145573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7" name="Picture 13" descr="Screen Shot 2014-05-10 at 4.11.48 PM.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130925" y="2468563"/>
            <a:ext cx="1433513"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8" name="Title 1"/>
          <p:cNvSpPr txBox="1">
            <a:spLocks/>
          </p:cNvSpPr>
          <p:nvPr/>
        </p:nvSpPr>
        <p:spPr bwMode="auto">
          <a:xfrm>
            <a:off x="457200" y="3992563"/>
            <a:ext cx="77724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3200" b="1">
                <a:solidFill>
                  <a:schemeClr val="accent1"/>
                </a:solidFill>
                <a:latin typeface="Open Sans" charset="0"/>
              </a:rPr>
              <a:t>Over 75K apps on App Stores!</a:t>
            </a:r>
            <a:endParaRPr lang="en-US" altLang="es-EC" sz="3200" b="1">
              <a:solidFill>
                <a:schemeClr val="accent1"/>
              </a:solidFill>
              <a:latin typeface="Open Sans" charset="0"/>
            </a:endParaRPr>
          </a:p>
        </p:txBody>
      </p:sp>
      <p:pic>
        <p:nvPicPr>
          <p:cNvPr id="50189" name="Picture 15" descr="Screen Shot 2014-05-10 at 4.19.28 PM.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518400" y="1060450"/>
            <a:ext cx="137477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0" name="Picture 16" descr="Screen Shot 2014-05-10 at 4.19.06 PM.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497763" y="2481263"/>
            <a:ext cx="14160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3" name="Group 2"/>
          <p:cNvGrpSpPr>
            <a:grpSpLocks/>
          </p:cNvGrpSpPr>
          <p:nvPr/>
        </p:nvGrpSpPr>
        <p:grpSpPr bwMode="auto">
          <a:xfrm>
            <a:off x="-6350" y="0"/>
            <a:ext cx="9312275" cy="5143500"/>
            <a:chOff x="-6934" y="0"/>
            <a:chExt cx="9313440" cy="5143500"/>
          </a:xfrm>
        </p:grpSpPr>
        <p:pic>
          <p:nvPicPr>
            <p:cNvPr id="100358" name="Picture 1" descr="background-cover-muted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6" descr="background-cover-muted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5553" y="0"/>
              <a:ext cx="4660953" cy="514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960438" y="1609725"/>
            <a:ext cx="2847975" cy="1570038"/>
          </a:xfrm>
          <a:prstGeom prst="rect">
            <a:avLst/>
          </a:prstGeom>
        </p:spPr>
        <p:txBody>
          <a:bodyPr>
            <a:spAutoFit/>
          </a:bodyPr>
          <a:lstStyle/>
          <a:p>
            <a:pPr>
              <a:defRPr/>
            </a:pPr>
            <a:r>
              <a:rPr lang="en-US" sz="9600" cap="small" dirty="0">
                <a:solidFill>
                  <a:srgbClr val="FFFFFF"/>
                </a:solidFill>
                <a:latin typeface="Corbel" charset="0"/>
                <a:ea typeface="ＭＳ Ｐゴシック" charset="0"/>
                <a:cs typeface="ＭＳ Ｐゴシック" charset="0"/>
              </a:rPr>
              <a:t>LAB</a:t>
            </a:r>
            <a:endParaRPr lang="en-US" sz="9600" dirty="0">
              <a:solidFill>
                <a:srgbClr val="FFFFFF"/>
              </a:solidFill>
              <a:latin typeface="Corbel" charset="0"/>
              <a:ea typeface="ＭＳ Ｐゴシック" charset="0"/>
              <a:cs typeface="ＭＳ Ｐゴシック" charset="0"/>
            </a:endParaRPr>
          </a:p>
        </p:txBody>
      </p:sp>
      <p:sp>
        <p:nvSpPr>
          <p:cNvPr id="3" name="Rectangle 2"/>
          <p:cNvSpPr/>
          <p:nvPr/>
        </p:nvSpPr>
        <p:spPr>
          <a:xfrm>
            <a:off x="4919663" y="149225"/>
            <a:ext cx="4051300" cy="4154488"/>
          </a:xfrm>
          <a:prstGeom prst="rect">
            <a:avLst/>
          </a:prstGeom>
        </p:spPr>
        <p:txBody>
          <a:bodyPr>
            <a:spAutoFit/>
          </a:bodyPr>
          <a:lstStyle>
            <a:lvl1pPr marL="342900" indent="-3429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2400"/>
              <a:t>Create a default project</a:t>
            </a:r>
          </a:p>
          <a:p>
            <a:pPr eaLnBrk="1" hangingPunct="1">
              <a:buFont typeface="Arial" pitchFamily="34" charset="0"/>
              <a:buChar char="•"/>
            </a:pPr>
            <a:r>
              <a:rPr lang="en-US" altLang="es-EC" sz="2400"/>
              <a:t>Run it in the simulator/emulator using both Studio and the CLI</a:t>
            </a:r>
          </a:p>
          <a:p>
            <a:pPr eaLnBrk="1" hangingPunct="1">
              <a:buFont typeface="Arial" pitchFamily="34" charset="0"/>
              <a:buChar char="•"/>
            </a:pPr>
            <a:r>
              <a:rPr lang="en-US" altLang="es-EC" sz="2400"/>
              <a:t>Configure app and run-time options</a:t>
            </a:r>
          </a:p>
          <a:p>
            <a:pPr algn="ctr" eaLnBrk="1" hangingPunct="1"/>
            <a:endParaRPr lang="en-US" altLang="es-EC" sz="2400"/>
          </a:p>
          <a:p>
            <a:pPr eaLnBrk="1" hangingPunct="1"/>
            <a:r>
              <a:rPr lang="en-US" altLang="es-EC" sz="2400"/>
              <a:t>Lab: Appecelerator Wiki &gt; TCD &gt; 03 – Titanium Basics </a:t>
            </a:r>
          </a:p>
          <a:p>
            <a:pPr eaLnBrk="1" hangingPunct="1"/>
            <a:r>
              <a:rPr lang="en-US" altLang="es-EC" sz="2400">
                <a:hlinkClick r:id="rId4"/>
              </a:rPr>
              <a:t>wiki.appcelerator.org/display/td/03.+Titanium+Basics</a:t>
            </a:r>
            <a:endParaRPr lang="en-US" altLang="es-EC" sz="2400"/>
          </a:p>
        </p:txBody>
      </p:sp>
      <p:pic>
        <p:nvPicPr>
          <p:cNvPr id="100356" name="Picture 3" descr="Cover_titanium blu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 y="-4763"/>
            <a:ext cx="930592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Box 3"/>
          <p:cNvSpPr txBox="1">
            <a:spLocks noChangeArrowheads="1"/>
          </p:cNvSpPr>
          <p:nvPr/>
        </p:nvSpPr>
        <p:spPr bwMode="auto">
          <a:xfrm>
            <a:off x="2655888" y="2235200"/>
            <a:ext cx="3798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800">
                <a:solidFill>
                  <a:schemeClr val="bg1"/>
                </a:solidFill>
              </a:rPr>
              <a:t>SOLUTION WALK THRU</a:t>
            </a:r>
          </a:p>
        </p:txBody>
      </p:sp>
    </p:spTree>
    <p:extLst>
      <p:ext uri="{BB962C8B-B14F-4D97-AF65-F5344CB8AC3E}">
        <p14:creationId xmlns:p14="http://schemas.microsoft.com/office/powerpoint/2010/main" val="266687569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Multimedia</a:t>
            </a: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br>
              <a:rPr lang="en-US" cap="small" dirty="0">
                <a:ea typeface="ＭＳ Ｐゴシック" charset="0"/>
              </a:rPr>
            </a:br>
            <a:endParaRPr lang="es-EC" dirty="0">
              <a:ea typeface="ＭＳ Ｐゴシック" charset="0"/>
            </a:endParaRPr>
          </a:p>
        </p:txBody>
      </p:sp>
      <p:sp>
        <p:nvSpPr>
          <p:cNvPr id="326658"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Explore Titanium Media APIs</a:t>
            </a:r>
          </a:p>
          <a:p>
            <a:pPr eaLnBrk="1" hangingPunct="1"/>
            <a:r>
              <a:rPr lang="es-EC" altLang="es-EC" smtClean="0">
                <a:latin typeface="Corbel" pitchFamily="34" charset="0"/>
              </a:rPr>
              <a:t>Leverage media in your application</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8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68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STILL IMAGES AND BACKGROUNDS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Still</a:t>
            </a:r>
            <a:r>
              <a:rPr lang="es-EC" cap="small" dirty="0">
                <a:ea typeface="ＭＳ Ｐゴシック" charset="0"/>
              </a:rPr>
              <a:t> </a:t>
            </a:r>
            <a:r>
              <a:rPr lang="es-EC" cap="small" dirty="0" err="1">
                <a:ea typeface="ＭＳ Ｐゴシック" charset="0"/>
              </a:rPr>
              <a:t>Image</a:t>
            </a:r>
            <a:r>
              <a:rPr lang="es-EC" cap="small" dirty="0">
                <a:ea typeface="ＭＳ Ｐゴシック" charset="0"/>
              </a:rPr>
              <a:t> </a:t>
            </a:r>
            <a:r>
              <a:rPr lang="es-EC" cap="small" dirty="0" err="1">
                <a:ea typeface="ＭＳ Ｐゴシック" charset="0"/>
              </a:rPr>
              <a:t>APIs</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28707" name="Content Placeholder 2"/>
          <p:cNvSpPr txBox="1">
            <a:spLocks/>
          </p:cNvSpPr>
          <p:nvPr/>
        </p:nvSpPr>
        <p:spPr bwMode="auto">
          <a:xfrm>
            <a:off x="4618038" y="1379538"/>
            <a:ext cx="3378200" cy="10826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200">
                <a:solidFill>
                  <a:schemeClr val="bg1"/>
                </a:solidFill>
                <a:latin typeface="Inconsolata" charset="0"/>
              </a:rPr>
              <a:t>&lt;Alloy&gt; </a:t>
            </a:r>
          </a:p>
          <a:p>
            <a:pPr eaLnBrk="1" hangingPunct="1"/>
            <a:r>
              <a:rPr lang="es-EC" altLang="es-EC" sz="1200">
                <a:solidFill>
                  <a:schemeClr val="bg1"/>
                </a:solidFill>
                <a:latin typeface="Inconsolata" charset="0"/>
              </a:rPr>
              <a:t>     &lt;ImageView id='localImage'/&gt; </a:t>
            </a:r>
          </a:p>
          <a:p>
            <a:pPr eaLnBrk="1" hangingPunct="1"/>
            <a:r>
              <a:rPr lang="es-EC" altLang="es-EC" sz="1200">
                <a:solidFill>
                  <a:schemeClr val="bg1"/>
                </a:solidFill>
                <a:latin typeface="Inconsolata" charset="0"/>
              </a:rPr>
              <a:t>     &lt;ImageView id='remoteImage'/&gt; </a:t>
            </a:r>
          </a:p>
          <a:p>
            <a:pPr eaLnBrk="1" hangingPunct="1"/>
            <a:r>
              <a:rPr lang="es-EC" altLang="es-EC" sz="1200">
                <a:solidFill>
                  <a:schemeClr val="bg1"/>
                </a:solidFill>
                <a:latin typeface="Inconsolata" charset="0"/>
              </a:rPr>
              <a:t>     &lt;View id='aTitaniumView'/&gt; </a:t>
            </a:r>
          </a:p>
          <a:p>
            <a:pPr eaLnBrk="1" hangingPunct="1"/>
            <a:r>
              <a:rPr lang="es-EC" altLang="es-EC" sz="1200">
                <a:solidFill>
                  <a:schemeClr val="bg1"/>
                </a:solidFill>
                <a:latin typeface="Inconsolata" charset="0"/>
              </a:rPr>
              <a:t>&lt;/Alloy&gt; </a:t>
            </a:r>
            <a:endParaRPr lang="en-US" altLang="es-EC" sz="1200">
              <a:solidFill>
                <a:schemeClr val="bg1"/>
              </a:solidFill>
              <a:latin typeface="Inconsolata" charset="0"/>
            </a:endParaRPr>
          </a:p>
        </p:txBody>
      </p:sp>
      <p:sp>
        <p:nvSpPr>
          <p:cNvPr id="328708" name="4 CuadroTexto"/>
          <p:cNvSpPr txBox="1">
            <a:spLocks noChangeArrowheads="1"/>
          </p:cNvSpPr>
          <p:nvPr/>
        </p:nvSpPr>
        <p:spPr bwMode="auto">
          <a:xfrm>
            <a:off x="203200" y="1282700"/>
            <a:ext cx="4308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Display using ImageView or backgroundImage</a:t>
            </a:r>
          </a:p>
          <a:p>
            <a:pPr eaLnBrk="1" hangingPunct="1">
              <a:buFont typeface="Arial" pitchFamily="34" charset="0"/>
              <a:buChar char="•"/>
            </a:pPr>
            <a:r>
              <a:rPr lang="en-US" altLang="es-EC" sz="1400">
                <a:solidFill>
                  <a:schemeClr val="bg1"/>
                </a:solidFill>
                <a:latin typeface="Inconsolata" charset="0"/>
              </a:rPr>
              <a:t>Can either be local or remote</a:t>
            </a:r>
          </a:p>
        </p:txBody>
      </p:sp>
      <p:sp>
        <p:nvSpPr>
          <p:cNvPr id="328709" name="Content Placeholder 2"/>
          <p:cNvSpPr txBox="1">
            <a:spLocks/>
          </p:cNvSpPr>
          <p:nvPr/>
        </p:nvSpPr>
        <p:spPr bwMode="auto">
          <a:xfrm>
            <a:off x="4618038" y="2606675"/>
            <a:ext cx="3835400" cy="21971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200">
                <a:solidFill>
                  <a:schemeClr val="bg1"/>
                </a:solidFill>
                <a:latin typeface="Inconsolata" charset="0"/>
              </a:rPr>
              <a:t>'#localImage': { </a:t>
            </a:r>
          </a:p>
          <a:p>
            <a:pPr eaLnBrk="1" hangingPunct="1"/>
            <a:r>
              <a:rPr lang="es-EC" altLang="es-EC" sz="1200">
                <a:solidFill>
                  <a:schemeClr val="bg1"/>
                </a:solidFill>
                <a:latin typeface="Inconsolata" charset="0"/>
              </a:rPr>
              <a:t>     image: 'images/myimage.png' </a:t>
            </a:r>
          </a:p>
          <a:p>
            <a:pPr eaLnBrk="1" hangingPunct="1"/>
            <a:r>
              <a:rPr lang="es-EC" altLang="es-EC" sz="1200">
                <a:solidFill>
                  <a:schemeClr val="bg1"/>
                </a:solidFill>
                <a:latin typeface="Inconsolata" charset="0"/>
              </a:rPr>
              <a:t>     /* myimage@2x used on iOS if avail &amp; retina */ </a:t>
            </a:r>
          </a:p>
          <a:p>
            <a:pPr eaLnBrk="1" hangingPunct="1"/>
            <a:r>
              <a:rPr lang="es-EC" altLang="es-EC" sz="1200">
                <a:solidFill>
                  <a:schemeClr val="bg1"/>
                </a:solidFill>
                <a:latin typeface="Inconsolata" charset="0"/>
              </a:rPr>
              <a:t>}, </a:t>
            </a:r>
          </a:p>
          <a:p>
            <a:pPr eaLnBrk="1" hangingPunct="1"/>
            <a:r>
              <a:rPr lang="es-EC" altLang="es-EC" sz="1200">
                <a:solidFill>
                  <a:schemeClr val="bg1"/>
                </a:solidFill>
                <a:latin typeface="Inconsolata" charset="0"/>
              </a:rPr>
              <a:t>'#remoteImage': { </a:t>
            </a:r>
          </a:p>
          <a:p>
            <a:pPr eaLnBrk="1" hangingPunct="1"/>
            <a:r>
              <a:rPr lang="es-EC" altLang="es-EC" sz="1200">
                <a:solidFill>
                  <a:schemeClr val="bg1"/>
                </a:solidFill>
                <a:latin typeface="Inconsolata" charset="0"/>
              </a:rPr>
              <a:t>     image: 'http://foo.com/myimage.png', </a:t>
            </a:r>
          </a:p>
          <a:p>
            <a:pPr eaLnBrk="1" hangingPunct="1"/>
            <a:r>
              <a:rPr lang="es-EC" altLang="es-EC" sz="1200">
                <a:solidFill>
                  <a:schemeClr val="bg1"/>
                </a:solidFill>
                <a:latin typeface="Inconsolata" charset="0"/>
              </a:rPr>
              <a:t>     defaultImage: 'images/loading.png' </a:t>
            </a:r>
          </a:p>
          <a:p>
            <a:pPr eaLnBrk="1" hangingPunct="1"/>
            <a:r>
              <a:rPr lang="es-EC" altLang="es-EC" sz="1200">
                <a:solidFill>
                  <a:schemeClr val="bg1"/>
                </a:solidFill>
                <a:latin typeface="Inconsolata" charset="0"/>
              </a:rPr>
              <a:t>}, </a:t>
            </a:r>
          </a:p>
          <a:p>
            <a:pPr eaLnBrk="1" hangingPunct="1"/>
            <a:r>
              <a:rPr lang="es-EC" altLang="es-EC" sz="1200">
                <a:solidFill>
                  <a:schemeClr val="bg1"/>
                </a:solidFill>
                <a:latin typeface="Inconsolata" charset="0"/>
              </a:rPr>
              <a:t>'#aTitaniumView': { </a:t>
            </a:r>
          </a:p>
          <a:p>
            <a:pPr eaLnBrk="1" hangingPunct="1"/>
            <a:r>
              <a:rPr lang="es-EC" altLang="es-EC" sz="1200">
                <a:solidFill>
                  <a:schemeClr val="bg1"/>
                </a:solidFill>
                <a:latin typeface="Inconsolata" charset="0"/>
              </a:rPr>
              <a:t>     backgroundImage: '/images/bg.png', </a:t>
            </a:r>
          </a:p>
          <a:p>
            <a:pPr eaLnBrk="1" hangingPunct="1"/>
            <a:r>
              <a:rPr lang="es-EC" altLang="es-EC" sz="1200">
                <a:solidFill>
                  <a:schemeClr val="bg1"/>
                </a:solidFill>
                <a:latin typeface="Inconsolata" charset="0"/>
              </a:rPr>
              <a:t>     height: 100, width: 100 </a:t>
            </a:r>
          </a:p>
          <a:p>
            <a:pPr eaLnBrk="1" hangingPunct="1"/>
            <a:r>
              <a:rPr lang="es-EC" altLang="es-EC" sz="12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Content Placeholder 5"/>
          <p:cNvSpPr>
            <a:spLocks noGrp="1"/>
          </p:cNvSpPr>
          <p:nvPr>
            <p:ph sz="quarter" idx="4"/>
          </p:nvPr>
        </p:nvSpPr>
        <p:spPr>
          <a:xfrm>
            <a:off x="4645025" y="1589088"/>
            <a:ext cx="4041775" cy="2382837"/>
          </a:xfrm>
        </p:spPr>
        <p:txBody>
          <a:bodyPr/>
          <a:lstStyle/>
          <a:p>
            <a:pPr eaLnBrk="1" hangingPunct="1"/>
            <a:r>
              <a:rPr lang="en-US" altLang="es-EC" smtClean="0">
                <a:latin typeface="Corbel" pitchFamily="34" charset="0"/>
              </a:rPr>
              <a:t>Background stretched/squeezed to fit</a:t>
            </a:r>
          </a:p>
          <a:p>
            <a:pPr eaLnBrk="1" hangingPunct="1"/>
            <a:r>
              <a:rPr lang="en-US" altLang="es-EC" smtClean="0">
                <a:latin typeface="Corbel" pitchFamily="34" charset="0"/>
              </a:rPr>
              <a:t>On iOS, left/right cap not stretched</a:t>
            </a:r>
          </a:p>
          <a:p>
            <a:pPr eaLnBrk="1" hangingPunct="1"/>
            <a:r>
              <a:rPr lang="en-US" altLang="es-EC" smtClean="0">
                <a:latin typeface="Corbel" pitchFamily="34" charset="0"/>
              </a:rPr>
              <a:t>.. or top/bottom cap</a:t>
            </a:r>
          </a:p>
        </p:txBody>
      </p:sp>
      <p:sp>
        <p:nvSpPr>
          <p:cNvPr id="12"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Background</a:t>
            </a:r>
            <a:r>
              <a:rPr lang="es-EC" cap="small" dirty="0">
                <a:ea typeface="ＭＳ Ｐゴシック" charset="0"/>
              </a:rPr>
              <a:t> </a:t>
            </a:r>
            <a:r>
              <a:rPr lang="es-EC" cap="small" dirty="0" err="1">
                <a:ea typeface="ＭＳ Ｐゴシック" charset="0"/>
              </a:rPr>
              <a:t>Scaling</a:t>
            </a:r>
            <a:endParaRPr lang="es-EC" cap="small" dirty="0">
              <a:ea typeface="ＭＳ Ｐゴシック" charset="0"/>
            </a:endParaRPr>
          </a:p>
        </p:txBody>
      </p:sp>
      <p:pic>
        <p:nvPicPr>
          <p:cNvPr id="329731" name="3 Marcador de contenido"/>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457200" y="1589088"/>
            <a:ext cx="4040188" cy="2438400"/>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3"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754"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AUDIO</a:t>
            </a:r>
            <a:endParaRPr lang="en-US" altLang="es-EC" dirty="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Sound</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31779" name="Content Placeholder 2"/>
          <p:cNvSpPr txBox="1">
            <a:spLocks/>
          </p:cNvSpPr>
          <p:nvPr/>
        </p:nvSpPr>
        <p:spPr bwMode="auto">
          <a:xfrm>
            <a:off x="1393825" y="1127125"/>
            <a:ext cx="5718175" cy="370840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2000">
                <a:solidFill>
                  <a:schemeClr val="bg1"/>
                </a:solidFill>
                <a:latin typeface="Inconsolata" charset="0"/>
              </a:rPr>
              <a:t/>
            </a:r>
            <a:br>
              <a:rPr lang="es-EC" altLang="es-EC" sz="2000">
                <a:solidFill>
                  <a:schemeClr val="bg1"/>
                </a:solidFill>
                <a:latin typeface="Inconsolata" charset="0"/>
              </a:rPr>
            </a:br>
            <a:r>
              <a:rPr lang="es-EC" altLang="es-EC" sz="2000">
                <a:solidFill>
                  <a:schemeClr val="bg1"/>
                </a:solidFill>
                <a:latin typeface="Inconsolata" charset="0"/>
              </a:rPr>
              <a:t>// with &lt;Button id="play"&gt;&lt;/Button&gt; </a:t>
            </a:r>
          </a:p>
          <a:p>
            <a:pPr eaLnBrk="1" hangingPunct="1">
              <a:spcBef>
                <a:spcPct val="20000"/>
              </a:spcBef>
              <a:buSzPct val="75000"/>
            </a:pPr>
            <a:endParaRPr lang="es-EC" altLang="es-EC" sz="2000">
              <a:solidFill>
                <a:schemeClr val="bg1"/>
              </a:solidFill>
              <a:latin typeface="Inconsolata" charset="0"/>
            </a:endParaRPr>
          </a:p>
          <a:p>
            <a:pPr eaLnBrk="1" hangingPunct="1">
              <a:spcBef>
                <a:spcPct val="20000"/>
              </a:spcBef>
              <a:buSzPct val="75000"/>
            </a:pPr>
            <a:r>
              <a:rPr lang="es-EC" altLang="es-EC" sz="2000">
                <a:solidFill>
                  <a:schemeClr val="bg1"/>
                </a:solidFill>
                <a:latin typeface="Inconsolata" charset="0"/>
              </a:rPr>
              <a:t>// in controller: </a:t>
            </a:r>
          </a:p>
          <a:p>
            <a:pPr eaLnBrk="1" hangingPunct="1">
              <a:spcBef>
                <a:spcPct val="20000"/>
              </a:spcBef>
              <a:buSzPct val="75000"/>
            </a:pPr>
            <a:r>
              <a:rPr lang="es-EC" altLang="es-EC" sz="2000">
                <a:solidFill>
                  <a:schemeClr val="bg1"/>
                </a:solidFill>
                <a:latin typeface="Inconsolata" charset="0"/>
              </a:rPr>
              <a:t>$.play.addEventListener('click', function() { </a:t>
            </a:r>
          </a:p>
          <a:p>
            <a:pPr eaLnBrk="1" hangingPunct="1">
              <a:spcBef>
                <a:spcPct val="20000"/>
              </a:spcBef>
              <a:buSzPct val="75000"/>
            </a:pPr>
            <a:r>
              <a:rPr lang="es-EC" altLang="es-EC" sz="2000">
                <a:solidFill>
                  <a:schemeClr val="bg1"/>
                </a:solidFill>
                <a:latin typeface="Inconsolata" charset="0"/>
              </a:rPr>
              <a:t>     var sound = Titanium.Media.createSound({ </a:t>
            </a:r>
          </a:p>
          <a:p>
            <a:pPr eaLnBrk="1" hangingPunct="1">
              <a:spcBef>
                <a:spcPct val="20000"/>
              </a:spcBef>
              <a:buSzPct val="75000"/>
            </a:pPr>
            <a:r>
              <a:rPr lang="es-EC" altLang="es-EC" sz="2000">
                <a:solidFill>
                  <a:schemeClr val="bg1"/>
                </a:solidFill>
                <a:latin typeface="Inconsolata" charset="0"/>
              </a:rPr>
              <a:t>	url: 'cricket.wav' // could be http url too! </a:t>
            </a:r>
          </a:p>
          <a:p>
            <a:pPr eaLnBrk="1" hangingPunct="1">
              <a:spcBef>
                <a:spcPct val="20000"/>
              </a:spcBef>
              <a:buSzPct val="75000"/>
            </a:pPr>
            <a:r>
              <a:rPr lang="es-EC" altLang="es-EC" sz="2000">
                <a:solidFill>
                  <a:schemeClr val="bg1"/>
                </a:solidFill>
                <a:latin typeface="Inconsolata" charset="0"/>
              </a:rPr>
              <a:t>     }); </a:t>
            </a:r>
          </a:p>
          <a:p>
            <a:pPr eaLnBrk="1" hangingPunct="1">
              <a:spcBef>
                <a:spcPct val="20000"/>
              </a:spcBef>
              <a:buSzPct val="75000"/>
            </a:pPr>
            <a:r>
              <a:rPr lang="es-EC" altLang="es-EC" sz="2000">
                <a:solidFill>
                  <a:schemeClr val="bg1"/>
                </a:solidFill>
                <a:latin typeface="Inconsolata" charset="0"/>
              </a:rPr>
              <a:t>     sound.play(); </a:t>
            </a:r>
          </a:p>
          <a:p>
            <a:pPr eaLnBrk="1" hangingPunct="1">
              <a:spcBef>
                <a:spcPct val="20000"/>
              </a:spcBef>
              <a:buSzPct val="75000"/>
            </a:pPr>
            <a:r>
              <a:rPr lang="es-EC" altLang="es-EC" sz="2000">
                <a:solidFill>
                  <a:schemeClr val="bg1"/>
                </a:solidFill>
                <a:latin typeface="Inconsolata" charset="0"/>
              </a:rPr>
              <a:t>}); </a:t>
            </a:r>
            <a:br>
              <a:rPr lang="es-EC" altLang="es-EC" sz="2000">
                <a:solidFill>
                  <a:schemeClr val="bg1"/>
                </a:solidFill>
                <a:latin typeface="Inconsolata" charset="0"/>
              </a:rPr>
            </a:br>
            <a:endParaRPr lang="es-EC" altLang="es-EC" sz="20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Recording</a:t>
            </a:r>
            <a:r>
              <a:rPr lang="es-EC" cap="small" dirty="0">
                <a:ea typeface="ＭＳ Ｐゴシック" charset="0"/>
              </a:rPr>
              <a:t> (</a:t>
            </a:r>
            <a:r>
              <a:rPr lang="es-EC" cap="small" dirty="0" err="1">
                <a:ea typeface="ＭＳ Ｐゴシック" charset="0"/>
              </a:rPr>
              <a:t>iOS</a:t>
            </a:r>
            <a:r>
              <a:rPr lang="es-EC" cap="small" dirty="0">
                <a:ea typeface="ＭＳ Ｐゴシック" charset="0"/>
              </a:rPr>
              <a:t>)</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32803" name="Content Placeholder 2"/>
          <p:cNvSpPr txBox="1">
            <a:spLocks/>
          </p:cNvSpPr>
          <p:nvPr/>
        </p:nvSpPr>
        <p:spPr bwMode="auto">
          <a:xfrm>
            <a:off x="1038225" y="965200"/>
            <a:ext cx="6165850" cy="41052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800">
                <a:solidFill>
                  <a:schemeClr val="bg1"/>
                </a:solidFill>
                <a:latin typeface="Inconsolata" charset="0"/>
              </a:rPr>
              <a:t>// with &lt;Button id="record"&gt;&lt;/Button&gt; </a:t>
            </a:r>
          </a:p>
          <a:p>
            <a:pPr eaLnBrk="1" hangingPunct="1">
              <a:spcBef>
                <a:spcPct val="20000"/>
              </a:spcBef>
              <a:buSzPct val="75000"/>
            </a:pPr>
            <a:endParaRPr lang="es-EC" altLang="es-EC" sz="1800">
              <a:solidFill>
                <a:schemeClr val="bg1"/>
              </a:solidFill>
              <a:latin typeface="Inconsolata" charset="0"/>
            </a:endParaRPr>
          </a:p>
          <a:p>
            <a:pPr eaLnBrk="1" hangingPunct="1">
              <a:spcBef>
                <a:spcPct val="20000"/>
              </a:spcBef>
              <a:buSzPct val="75000"/>
            </a:pPr>
            <a:r>
              <a:rPr lang="es-EC" altLang="es-EC" sz="1800">
                <a:solidFill>
                  <a:schemeClr val="bg1"/>
                </a:solidFill>
                <a:latin typeface="Inconsolata" charset="0"/>
              </a:rPr>
              <a:t>// in controller: </a:t>
            </a:r>
          </a:p>
          <a:p>
            <a:pPr eaLnBrk="1" hangingPunct="1">
              <a:spcBef>
                <a:spcPct val="20000"/>
              </a:spcBef>
              <a:buSzPct val="75000"/>
            </a:pPr>
            <a:r>
              <a:rPr lang="es-EC" altLang="es-EC" sz="1800">
                <a:solidFill>
                  <a:schemeClr val="bg1"/>
                </a:solidFill>
                <a:latin typeface="Inconsolata" charset="0"/>
              </a:rPr>
              <a:t>var recorder = Ti.Media.createAudioRecorder({ </a:t>
            </a:r>
          </a:p>
          <a:p>
            <a:pPr eaLnBrk="1" hangingPunct="1">
              <a:spcBef>
                <a:spcPct val="20000"/>
              </a:spcBef>
              <a:buSzPct val="75000"/>
            </a:pPr>
            <a:r>
              <a:rPr lang="es-EC" altLang="es-EC" sz="1800">
                <a:solidFill>
                  <a:schemeClr val="bg1"/>
                </a:solidFill>
                <a:latin typeface="Inconsolata" charset="0"/>
              </a:rPr>
              <a:t>     		compression: Ti.Media.AUDIO_FORMAT_ULAW, </a:t>
            </a:r>
          </a:p>
          <a:p>
            <a:pPr eaLnBrk="1" hangingPunct="1">
              <a:spcBef>
                <a:spcPct val="20000"/>
              </a:spcBef>
              <a:buSzPct val="75000"/>
            </a:pPr>
            <a:r>
              <a:rPr lang="es-EC" altLang="es-EC" sz="1800">
                <a:solidFill>
                  <a:schemeClr val="bg1"/>
                </a:solidFill>
                <a:latin typeface="Inconsolata" charset="0"/>
              </a:rPr>
              <a:t>		format: Ti.Media.AUDIO_FILEFORMAT_WAVE </a:t>
            </a:r>
          </a:p>
          <a:p>
            <a:pPr eaLnBrk="1" hangingPunct="1">
              <a:spcBef>
                <a:spcPct val="20000"/>
              </a:spcBef>
              <a:buSzPct val="75000"/>
            </a:pPr>
            <a:r>
              <a:rPr lang="es-EC" altLang="es-EC" sz="1800">
                <a:solidFill>
                  <a:schemeClr val="bg1"/>
                </a:solidFill>
                <a:latin typeface="Inconsolata" charset="0"/>
              </a:rPr>
              <a:t>}); </a:t>
            </a:r>
          </a:p>
          <a:p>
            <a:pPr eaLnBrk="1" hangingPunct="1">
              <a:spcBef>
                <a:spcPct val="20000"/>
              </a:spcBef>
              <a:buSzPct val="75000"/>
            </a:pPr>
            <a:endParaRPr lang="es-EC" altLang="es-EC" sz="1800">
              <a:solidFill>
                <a:schemeClr val="bg1"/>
              </a:solidFill>
              <a:latin typeface="Inconsolata" charset="0"/>
            </a:endParaRPr>
          </a:p>
          <a:p>
            <a:pPr eaLnBrk="1" hangingPunct="1">
              <a:spcBef>
                <a:spcPct val="20000"/>
              </a:spcBef>
              <a:buSzPct val="75000"/>
            </a:pPr>
            <a:r>
              <a:rPr lang="es-EC" altLang="es-EC" sz="1800">
                <a:solidFill>
                  <a:schemeClr val="bg1"/>
                </a:solidFill>
                <a:latin typeface="Inconsolata" charset="0"/>
              </a:rPr>
              <a:t>$.record.addEventListener('click', function() { </a:t>
            </a:r>
          </a:p>
          <a:p>
            <a:pPr eaLnBrk="1" hangingPunct="1">
              <a:spcBef>
                <a:spcPct val="20000"/>
              </a:spcBef>
              <a:buSzPct val="75000"/>
            </a:pPr>
            <a:r>
              <a:rPr lang="es-EC" altLang="es-EC" sz="1800">
                <a:solidFill>
                  <a:schemeClr val="bg1"/>
                </a:solidFill>
                <a:latin typeface="Inconsolata" charset="0"/>
              </a:rPr>
              <a:t>     recorder.start(); </a:t>
            </a:r>
          </a:p>
          <a:p>
            <a:pPr eaLnBrk="1" hangingPunct="1">
              <a:spcBef>
                <a:spcPct val="20000"/>
              </a:spcBef>
              <a:buSzPct val="75000"/>
            </a:pPr>
            <a:r>
              <a:rPr lang="es-EC" altLang="es-EC" sz="1800">
                <a:solidFill>
                  <a:schemeClr val="bg1"/>
                </a:solidFill>
                <a:latin typeface="Inconsolata" charset="0"/>
              </a:rPr>
              <a:t>     Ti.Media.startMicrophoneMonitor(); </a:t>
            </a:r>
          </a:p>
          <a:p>
            <a:pPr eaLnBrk="1" hangingPunct="1">
              <a:spcBef>
                <a:spcPct val="20000"/>
              </a:spcBef>
              <a:buSzPct val="75000"/>
            </a:pPr>
            <a:r>
              <a:rPr lang="es-EC" altLang="es-EC" sz="1800">
                <a:solidFill>
                  <a:schemeClr val="bg1"/>
                </a:solidFill>
                <a:latin typeface="Inconsolata" charset="0"/>
              </a:rPr>
              <a:t>}); </a:t>
            </a:r>
            <a:br>
              <a:rPr lang="es-EC" altLang="es-EC" sz="1800">
                <a:solidFill>
                  <a:schemeClr val="bg1"/>
                </a:solidFill>
                <a:latin typeface="Inconsolata" charset="0"/>
              </a:rPr>
            </a:br>
            <a:endParaRPr lang="es-EC" altLang="es-EC" sz="18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Streaming</a:t>
            </a:r>
            <a:r>
              <a:rPr lang="es-EC" cap="small" dirty="0">
                <a:ea typeface="ＭＳ Ｐゴシック" charset="0"/>
              </a:rPr>
              <a:t> Audio</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33827" name="Content Placeholder 2"/>
          <p:cNvSpPr txBox="1">
            <a:spLocks/>
          </p:cNvSpPr>
          <p:nvPr/>
        </p:nvSpPr>
        <p:spPr bwMode="auto">
          <a:xfrm>
            <a:off x="1058863" y="965200"/>
            <a:ext cx="6642100" cy="406400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800">
                <a:solidFill>
                  <a:schemeClr val="bg1"/>
                </a:solidFill>
                <a:latin typeface="Inconsolata" charset="0"/>
              </a:rPr>
              <a:t/>
            </a:r>
            <a:br>
              <a:rPr lang="es-EC" altLang="es-EC" sz="1800">
                <a:solidFill>
                  <a:schemeClr val="bg1"/>
                </a:solidFill>
                <a:latin typeface="Inconsolata" charset="0"/>
              </a:rPr>
            </a:br>
            <a:r>
              <a:rPr lang="es-EC" altLang="es-EC" sz="1800">
                <a:solidFill>
                  <a:schemeClr val="bg1"/>
                </a:solidFill>
                <a:latin typeface="Inconsolata" charset="0"/>
              </a:rPr>
              <a:t>// with &lt;AudioPlayer id="player"/&gt; and &lt;Button id='playbtn'/&gt; </a:t>
            </a:r>
          </a:p>
          <a:p>
            <a:pPr eaLnBrk="1" hangingPunct="1">
              <a:spcBef>
                <a:spcPct val="20000"/>
              </a:spcBef>
              <a:buSzPct val="75000"/>
            </a:pPr>
            <a:endParaRPr lang="es-EC" altLang="es-EC" sz="1800">
              <a:solidFill>
                <a:schemeClr val="bg1"/>
              </a:solidFill>
              <a:latin typeface="Inconsolata" charset="0"/>
            </a:endParaRPr>
          </a:p>
          <a:p>
            <a:pPr eaLnBrk="1" hangingPunct="1">
              <a:spcBef>
                <a:spcPct val="20000"/>
              </a:spcBef>
              <a:buSzPct val="75000"/>
            </a:pPr>
            <a:r>
              <a:rPr lang="es-EC" altLang="es-EC" sz="1800">
                <a:solidFill>
                  <a:schemeClr val="bg1"/>
                </a:solidFill>
                <a:latin typeface="Inconsolata" charset="0"/>
              </a:rPr>
              <a:t>// in the controller: </a:t>
            </a:r>
          </a:p>
          <a:p>
            <a:pPr eaLnBrk="1" hangingPunct="1">
              <a:spcBef>
                <a:spcPct val="20000"/>
              </a:spcBef>
              <a:buSzPct val="75000"/>
            </a:pPr>
            <a:r>
              <a:rPr lang="es-EC" altLang="es-EC" sz="1800">
                <a:solidFill>
                  <a:schemeClr val="bg1"/>
                </a:solidFill>
                <a:latin typeface="Inconsolata" charset="0"/>
              </a:rPr>
              <a:t>$.player.url = 'http://www.example.com/podcast.mp3'; </a:t>
            </a:r>
          </a:p>
          <a:p>
            <a:pPr eaLnBrk="1" hangingPunct="1">
              <a:spcBef>
                <a:spcPct val="20000"/>
              </a:spcBef>
              <a:buSzPct val="75000"/>
            </a:pPr>
            <a:r>
              <a:rPr lang="es-EC" altLang="es-EC" sz="1800">
                <a:solidFill>
                  <a:schemeClr val="bg1"/>
                </a:solidFill>
                <a:latin typeface="Inconsolata" charset="0"/>
              </a:rPr>
              <a:t>$.playbtn.addEventListener('click', function() { </a:t>
            </a:r>
          </a:p>
          <a:p>
            <a:pPr eaLnBrk="1" hangingPunct="1">
              <a:spcBef>
                <a:spcPct val="20000"/>
              </a:spcBef>
              <a:buSzPct val="75000"/>
            </a:pPr>
            <a:r>
              <a:rPr lang="es-EC" altLang="es-EC" sz="1800">
                <a:solidFill>
                  <a:schemeClr val="bg1"/>
                </a:solidFill>
                <a:latin typeface="Inconsolata" charset="0"/>
              </a:rPr>
              <a:t>     $.player.start(); </a:t>
            </a:r>
          </a:p>
          <a:p>
            <a:pPr eaLnBrk="1" hangingPunct="1">
              <a:spcBef>
                <a:spcPct val="20000"/>
              </a:spcBef>
              <a:buSzPct val="75000"/>
            </a:pPr>
            <a:r>
              <a:rPr lang="es-EC" altLang="es-EC" sz="1800">
                <a:solidFill>
                  <a:schemeClr val="bg1"/>
                </a:solidFill>
                <a:latin typeface="Inconsolata" charset="0"/>
              </a:rPr>
              <a:t>}); </a:t>
            </a:r>
          </a:p>
          <a:p>
            <a:pPr eaLnBrk="1" hangingPunct="1">
              <a:spcBef>
                <a:spcPct val="20000"/>
              </a:spcBef>
              <a:buSzPct val="75000"/>
            </a:pPr>
            <a:endParaRPr lang="es-EC" altLang="es-EC" sz="1800">
              <a:solidFill>
                <a:schemeClr val="bg1"/>
              </a:solidFill>
              <a:latin typeface="Inconsolata" charset="0"/>
            </a:endParaRPr>
          </a:p>
          <a:p>
            <a:pPr eaLnBrk="1" hangingPunct="1">
              <a:spcBef>
                <a:spcPct val="20000"/>
              </a:spcBef>
              <a:buSzPct val="75000"/>
            </a:pPr>
            <a:r>
              <a:rPr lang="es-EC" altLang="es-EC" sz="1800">
                <a:solidFill>
                  <a:schemeClr val="bg1"/>
                </a:solidFill>
                <a:latin typeface="Inconsolata" charset="0"/>
              </a:rPr>
              <a:t>$.win.addEventListener('close', function() { </a:t>
            </a:r>
          </a:p>
          <a:p>
            <a:pPr eaLnBrk="1" hangingPunct="1">
              <a:spcBef>
                <a:spcPct val="20000"/>
              </a:spcBef>
              <a:buSzPct val="75000"/>
            </a:pPr>
            <a:r>
              <a:rPr lang="es-EC" altLang="es-EC" sz="1800">
                <a:solidFill>
                  <a:schemeClr val="bg1"/>
                </a:solidFill>
                <a:latin typeface="Inconsolata" charset="0"/>
              </a:rPr>
              <a:t>     $.player.stop(); // stop playback when window closes! </a:t>
            </a:r>
          </a:p>
          <a:p>
            <a:pPr eaLnBrk="1" hangingPunct="1">
              <a:spcBef>
                <a:spcPct val="20000"/>
              </a:spcBef>
              <a:buSzPct val="75000"/>
            </a:pPr>
            <a:r>
              <a:rPr lang="es-EC" altLang="es-EC" sz="18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s-EC" dirty="0" smtClean="0">
                <a:latin typeface="Corbel" pitchFamily="34" charset="0"/>
              </a:rPr>
              <a:t>ARCHITECTURE</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49"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850"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VIDEO</a:t>
            </a:r>
            <a:endParaRPr lang="en-US" altLang="es-EC" dirty="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VideoPlayer</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35875" name="Content Placeholder 2"/>
          <p:cNvSpPr txBox="1">
            <a:spLocks/>
          </p:cNvSpPr>
          <p:nvPr/>
        </p:nvSpPr>
        <p:spPr bwMode="auto">
          <a:xfrm>
            <a:off x="1068388" y="1089025"/>
            <a:ext cx="6734175" cy="36909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1600">
                <a:solidFill>
                  <a:schemeClr val="tx1"/>
                </a:solidFill>
                <a:latin typeface="Corbel" pitchFamily="34" charset="0"/>
                <a:ea typeface="MS PGothic" pitchFamily="34" charset="-128"/>
              </a:defRPr>
            </a:lvl1pPr>
            <a:lvl2pPr marL="265113"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lvl="1" indent="0" eaLnBrk="1" hangingPunct="1">
              <a:spcBef>
                <a:spcPct val="20000"/>
              </a:spcBef>
              <a:buSzPct val="75000"/>
            </a:pPr>
            <a:r>
              <a:rPr lang="es-EC" altLang="es-EC" sz="1400">
                <a:solidFill>
                  <a:schemeClr val="bg1"/>
                </a:solidFill>
                <a:latin typeface="Inconsolata" charset="0"/>
              </a:rPr>
              <a:t>// with &lt;VideoPlayer id="player"/&gt; and &lt;Button id='playbtn'/&gt; </a:t>
            </a:r>
          </a:p>
          <a:p>
            <a:pPr lvl="1" indent="0" eaLnBrk="1" hangingPunct="1">
              <a:spcBef>
                <a:spcPct val="20000"/>
              </a:spcBef>
              <a:buSzPct val="75000"/>
            </a:pPr>
            <a:endParaRPr lang="es-EC" altLang="es-EC" sz="1400">
              <a:solidFill>
                <a:schemeClr val="bg1"/>
              </a:solidFill>
              <a:latin typeface="Inconsolata" charset="0"/>
            </a:endParaRPr>
          </a:p>
          <a:p>
            <a:pPr lvl="1" indent="0" eaLnBrk="1" hangingPunct="1">
              <a:spcBef>
                <a:spcPct val="20000"/>
              </a:spcBef>
              <a:buSzPct val="75000"/>
            </a:pPr>
            <a:r>
              <a:rPr lang="es-EC" altLang="es-EC" sz="1400">
                <a:solidFill>
                  <a:schemeClr val="bg1"/>
                </a:solidFill>
                <a:latin typeface="Inconsolata" charset="0"/>
              </a:rPr>
              <a:t>// in the controller: </a:t>
            </a:r>
          </a:p>
          <a:p>
            <a:pPr lvl="1" indent="0" eaLnBrk="1" hangingPunct="1">
              <a:spcBef>
                <a:spcPct val="20000"/>
              </a:spcBef>
              <a:buSzPct val="75000"/>
            </a:pPr>
            <a:r>
              <a:rPr lang="es-EC" altLang="es-EC" sz="1400">
                <a:solidFill>
                  <a:schemeClr val="bg1"/>
                </a:solidFill>
                <a:latin typeface="Inconsolata" charset="0"/>
              </a:rPr>
              <a:t>$.player.url = 'movie.mp4'; // http url would work too! </a:t>
            </a:r>
          </a:p>
          <a:p>
            <a:pPr lvl="1" indent="0" eaLnBrk="1" hangingPunct="1">
              <a:spcBef>
                <a:spcPct val="20000"/>
              </a:spcBef>
              <a:buSzPct val="75000"/>
            </a:pPr>
            <a:endParaRPr lang="es-EC" altLang="es-EC" sz="1400">
              <a:solidFill>
                <a:schemeClr val="bg1"/>
              </a:solidFill>
              <a:latin typeface="Inconsolata" charset="0"/>
            </a:endParaRPr>
          </a:p>
          <a:p>
            <a:pPr lvl="1" indent="0" eaLnBrk="1" hangingPunct="1">
              <a:spcBef>
                <a:spcPct val="20000"/>
              </a:spcBef>
              <a:buSzPct val="75000"/>
            </a:pPr>
            <a:r>
              <a:rPr lang="es-EC" altLang="es-EC" sz="1400">
                <a:solidFill>
                  <a:schemeClr val="bg1"/>
                </a:solidFill>
                <a:latin typeface="Inconsolata" charset="0"/>
              </a:rPr>
              <a:t>// set player control style </a:t>
            </a:r>
          </a:p>
          <a:p>
            <a:pPr lvl="1" indent="0" eaLnBrk="1" hangingPunct="1">
              <a:spcBef>
                <a:spcPct val="20000"/>
              </a:spcBef>
              <a:buSzPct val="75000"/>
            </a:pPr>
            <a:r>
              <a:rPr lang="es-EC" altLang="es-EC" sz="1400">
                <a:solidFill>
                  <a:schemeClr val="bg1"/>
                </a:solidFill>
                <a:latin typeface="Inconsolata" charset="0"/>
              </a:rPr>
              <a:t>$.player.movieControlStyle = Titanium.Media.VIDEO_CONTROL_EMBEDDED; </a:t>
            </a:r>
          </a:p>
          <a:p>
            <a:pPr lvl="1" indent="0" eaLnBrk="1" hangingPunct="1">
              <a:spcBef>
                <a:spcPct val="20000"/>
              </a:spcBef>
              <a:buSzPct val="75000"/>
            </a:pPr>
            <a:r>
              <a:rPr lang="es-EC" altLang="es-EC" sz="1400">
                <a:solidFill>
                  <a:schemeClr val="bg1"/>
                </a:solidFill>
                <a:latin typeface="Inconsolata" charset="0"/>
              </a:rPr>
              <a:t>$.playbtn.addEventListener('click', function() { </a:t>
            </a:r>
          </a:p>
          <a:p>
            <a:pPr lvl="1" indent="0" eaLnBrk="1" hangingPunct="1">
              <a:spcBef>
                <a:spcPct val="20000"/>
              </a:spcBef>
              <a:buSzPct val="75000"/>
            </a:pPr>
            <a:r>
              <a:rPr lang="es-EC" altLang="es-EC" sz="1400">
                <a:solidFill>
                  <a:schemeClr val="bg1"/>
                </a:solidFill>
                <a:latin typeface="Inconsolata" charset="0"/>
              </a:rPr>
              <a:t>     $.player.start(); </a:t>
            </a:r>
          </a:p>
          <a:p>
            <a:pPr lvl="1" indent="0" eaLnBrk="1" hangingPunct="1">
              <a:spcBef>
                <a:spcPct val="20000"/>
              </a:spcBef>
              <a:buSzPct val="75000"/>
            </a:pPr>
            <a:r>
              <a:rPr lang="es-EC" altLang="es-EC" sz="1400">
                <a:solidFill>
                  <a:schemeClr val="bg1"/>
                </a:solidFill>
                <a:latin typeface="Inconsolata" charset="0"/>
              </a:rPr>
              <a:t>}); </a:t>
            </a:r>
          </a:p>
          <a:p>
            <a:pPr lvl="1" indent="0" eaLnBrk="1" hangingPunct="1">
              <a:spcBef>
                <a:spcPct val="20000"/>
              </a:spcBef>
              <a:buSzPct val="75000"/>
            </a:pPr>
            <a:endParaRPr lang="es-EC" altLang="es-EC" sz="1400">
              <a:solidFill>
                <a:schemeClr val="bg1"/>
              </a:solidFill>
              <a:latin typeface="Inconsolata" charset="0"/>
            </a:endParaRPr>
          </a:p>
          <a:p>
            <a:pPr lvl="1" indent="0" eaLnBrk="1" hangingPunct="1">
              <a:spcBef>
                <a:spcPct val="20000"/>
              </a:spcBef>
              <a:buSzPct val="75000"/>
            </a:pPr>
            <a:r>
              <a:rPr lang="es-EC" altLang="es-EC" sz="1400">
                <a:solidFill>
                  <a:schemeClr val="bg1"/>
                </a:solidFill>
                <a:latin typeface="Inconsolata" charset="0"/>
              </a:rPr>
              <a:t>$.win.addEventListener('close', function() { </a:t>
            </a:r>
          </a:p>
          <a:p>
            <a:pPr lvl="1" indent="0" eaLnBrk="1" hangingPunct="1">
              <a:spcBef>
                <a:spcPct val="20000"/>
              </a:spcBef>
              <a:buSzPct val="75000"/>
            </a:pPr>
            <a:r>
              <a:rPr lang="es-EC" altLang="es-EC" sz="1400">
                <a:solidFill>
                  <a:schemeClr val="bg1"/>
                </a:solidFill>
                <a:latin typeface="Inconsolata" charset="0"/>
              </a:rPr>
              <a:t>     $.player.stop(); // stop playback when window closes! </a:t>
            </a:r>
          </a:p>
          <a:p>
            <a:pPr lvl="1" indent="0" eaLnBrk="1" hangingPunct="1">
              <a:spcBef>
                <a:spcPct val="20000"/>
              </a:spcBef>
              <a:buSzPct val="75000"/>
            </a:pPr>
            <a:r>
              <a:rPr lang="es-EC" altLang="es-EC" sz="1400">
                <a:solidFill>
                  <a:schemeClr val="bg1"/>
                </a:solidFill>
                <a:latin typeface="Inconsolata" charset="0"/>
              </a:rPr>
              <a:t>}) </a:t>
            </a:r>
          </a:p>
        </p:txBody>
      </p:sp>
      <p:sp>
        <p:nvSpPr>
          <p:cNvPr id="335876" name="4 CuadroTexto"/>
          <p:cNvSpPr txBox="1">
            <a:spLocks noChangeArrowheads="1"/>
          </p:cNvSpPr>
          <p:nvPr/>
        </p:nvSpPr>
        <p:spPr bwMode="auto">
          <a:xfrm>
            <a:off x="484188" y="4803775"/>
            <a:ext cx="8280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algn="ctr" eaLnBrk="1" hangingPunct="1"/>
            <a:r>
              <a:rPr lang="en-US" altLang="es-EC" sz="1200">
                <a:solidFill>
                  <a:schemeClr val="bg1"/>
                </a:solidFill>
                <a:latin typeface="Inconsolata" charset="0"/>
              </a:rPr>
              <a:t>Streaming support: HTTP Live Streaming (iOS), RTSP (Android), pseudo-streaming</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Video </a:t>
            </a:r>
            <a:r>
              <a:rPr lang="es-EC" cap="small" dirty="0" err="1">
                <a:ea typeface="ＭＳ Ｐゴシック" charset="0"/>
              </a:rPr>
              <a:t>Events</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336898" name="2 Marcador de contenido"/>
          <p:cNvSpPr>
            <a:spLocks noGrp="1"/>
          </p:cNvSpPr>
          <p:nvPr>
            <p:ph idx="1"/>
          </p:nvPr>
        </p:nvSpPr>
        <p:spPr>
          <a:xfrm>
            <a:off x="457200" y="1154113"/>
            <a:ext cx="8229600" cy="3440112"/>
          </a:xfrm>
        </p:spPr>
        <p:txBody>
          <a:bodyPr/>
          <a:lstStyle/>
          <a:p>
            <a:pPr eaLnBrk="1" hangingPunct="1"/>
            <a:r>
              <a:rPr lang="en-US" altLang="es-EC" b="1" i="1" smtClean="0">
                <a:latin typeface="Corbel" pitchFamily="34" charset="0"/>
              </a:rPr>
              <a:t>load</a:t>
            </a:r>
            <a:r>
              <a:rPr lang="en-US" altLang="es-EC" smtClean="0">
                <a:latin typeface="Corbel" pitchFamily="34" charset="0"/>
              </a:rPr>
              <a:t> : Video file has finished loading</a:t>
            </a:r>
          </a:p>
          <a:p>
            <a:pPr eaLnBrk="1" hangingPunct="1"/>
            <a:r>
              <a:rPr lang="en-US" altLang="es-EC" b="1" i="1" smtClean="0">
                <a:latin typeface="Corbel" pitchFamily="34" charset="0"/>
              </a:rPr>
              <a:t>complete</a:t>
            </a:r>
            <a:r>
              <a:rPr lang="en-US" altLang="es-EC" smtClean="0">
                <a:latin typeface="Corbel" pitchFamily="34" charset="0"/>
              </a:rPr>
              <a:t> : Video has finished playing, e.reason on event object will tell you why</a:t>
            </a:r>
          </a:p>
          <a:p>
            <a:pPr eaLnBrk="1" hangingPunct="1"/>
            <a:r>
              <a:rPr lang="en-US" altLang="es-EC" b="1" i="1" smtClean="0">
                <a:latin typeface="Corbel" pitchFamily="34" charset="0"/>
              </a:rPr>
              <a:t>fullscreen </a:t>
            </a:r>
            <a:r>
              <a:rPr lang="en-US" altLang="es-EC" smtClean="0">
                <a:latin typeface="Corbel" pitchFamily="34" charset="0"/>
              </a:rPr>
              <a:t> : Video player has changed to or from fullscreen mode</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2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2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CAPTURING IMAGES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From</a:t>
            </a:r>
            <a:r>
              <a:rPr lang="es-EC" cap="small" dirty="0">
                <a:ea typeface="ＭＳ Ｐゴシック" charset="0"/>
              </a:rPr>
              <a:t> </a:t>
            </a:r>
            <a:r>
              <a:rPr lang="es-EC" cap="small" dirty="0" err="1">
                <a:ea typeface="ＭＳ Ｐゴシック" charset="0"/>
              </a:rPr>
              <a:t>the</a:t>
            </a:r>
            <a:r>
              <a:rPr lang="es-EC" cap="small" dirty="0">
                <a:ea typeface="ＭＳ Ｐゴシック" charset="0"/>
              </a:rPr>
              <a:t> </a:t>
            </a:r>
            <a:r>
              <a:rPr lang="es-EC" cap="small" dirty="0" err="1">
                <a:ea typeface="ＭＳ Ｐゴシック" charset="0"/>
              </a:rPr>
              <a:t>Gallery</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38947" name="Content Placeholder 2"/>
          <p:cNvSpPr txBox="1">
            <a:spLocks/>
          </p:cNvSpPr>
          <p:nvPr/>
        </p:nvSpPr>
        <p:spPr bwMode="auto">
          <a:xfrm>
            <a:off x="407988" y="965200"/>
            <a:ext cx="8328025"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200">
                <a:solidFill>
                  <a:schemeClr val="bg1"/>
                </a:solidFill>
                <a:latin typeface="Inconsolata" charset="0"/>
              </a:rPr>
              <a:t>$.galleryButton.addEventListener('click', function() { </a:t>
            </a:r>
          </a:p>
          <a:p>
            <a:pPr eaLnBrk="1" hangingPunct="1">
              <a:spcBef>
                <a:spcPct val="20000"/>
              </a:spcBef>
              <a:buSzPct val="75000"/>
            </a:pPr>
            <a:r>
              <a:rPr lang="es-EC" altLang="es-EC" sz="1200">
                <a:solidFill>
                  <a:schemeClr val="bg1"/>
                </a:solidFill>
                <a:latin typeface="Inconsolata" charset="0"/>
              </a:rPr>
              <a:t>     var options = { </a:t>
            </a:r>
          </a:p>
          <a:p>
            <a:pPr eaLnBrk="1" hangingPunct="1">
              <a:spcBef>
                <a:spcPct val="20000"/>
              </a:spcBef>
              <a:buSzPct val="75000"/>
            </a:pPr>
            <a:r>
              <a:rPr lang="es-EC" altLang="es-EC" sz="1200">
                <a:solidFill>
                  <a:schemeClr val="bg1"/>
                </a:solidFill>
                <a:latin typeface="Inconsolata" charset="0"/>
              </a:rPr>
              <a:t>	  success: function(e) { </a:t>
            </a:r>
          </a:p>
          <a:p>
            <a:pPr eaLnBrk="1" hangingPunct="1">
              <a:spcBef>
                <a:spcPct val="20000"/>
              </a:spcBef>
              <a:buSzPct val="75000"/>
            </a:pPr>
            <a:r>
              <a:rPr lang="es-EC" altLang="es-EC" sz="1200">
                <a:solidFill>
                  <a:schemeClr val="bg1"/>
                </a:solidFill>
                <a:latin typeface="Inconsolata" charset="0"/>
              </a:rPr>
              <a:t>     		// fired when user selects from gallery </a:t>
            </a:r>
          </a:p>
          <a:p>
            <a:pPr eaLnBrk="1" hangingPunct="1">
              <a:spcBef>
                <a:spcPct val="20000"/>
              </a:spcBef>
              <a:buSzPct val="75000"/>
            </a:pPr>
            <a:r>
              <a:rPr lang="es-EC" altLang="es-EC" sz="1200">
                <a:solidFill>
                  <a:schemeClr val="bg1"/>
                </a:solidFill>
                <a:latin typeface="Inconsolata" charset="0"/>
              </a:rPr>
              <a:t>		// e.media == the image data </a:t>
            </a:r>
          </a:p>
          <a:p>
            <a:pPr eaLnBrk="1" hangingPunct="1">
              <a:spcBef>
                <a:spcPct val="20000"/>
              </a:spcBef>
              <a:buSzPct val="75000"/>
            </a:pPr>
            <a:r>
              <a:rPr lang="es-EC" altLang="es-EC" sz="1200">
                <a:solidFill>
                  <a:schemeClr val="bg1"/>
                </a:solidFill>
                <a:latin typeface="Inconsolata" charset="0"/>
              </a:rPr>
              <a:t>	  }, </a:t>
            </a:r>
          </a:p>
          <a:p>
            <a:pPr eaLnBrk="1" hangingPunct="1">
              <a:spcBef>
                <a:spcPct val="20000"/>
              </a:spcBef>
              <a:buSzPct val="75000"/>
            </a:pPr>
            <a:r>
              <a:rPr lang="es-EC" altLang="es-EC" sz="1200">
                <a:solidFill>
                  <a:schemeClr val="bg1"/>
                </a:solidFill>
                <a:latin typeface="Inconsolata" charset="0"/>
              </a:rPr>
              <a:t>	  cancel: function() { </a:t>
            </a:r>
          </a:p>
          <a:p>
            <a:pPr eaLnBrk="1" hangingPunct="1">
              <a:spcBef>
                <a:spcPct val="20000"/>
              </a:spcBef>
              <a:buSzPct val="75000"/>
            </a:pPr>
            <a:r>
              <a:rPr lang="es-EC" altLang="es-EC" sz="1200">
                <a:solidFill>
                  <a:schemeClr val="bg1"/>
                </a:solidFill>
                <a:latin typeface="Inconsolata" charset="0"/>
              </a:rPr>
              <a:t>		// fired when user cancels </a:t>
            </a:r>
          </a:p>
          <a:p>
            <a:pPr eaLnBrk="1" hangingPunct="1">
              <a:spcBef>
                <a:spcPct val="20000"/>
              </a:spcBef>
              <a:buSzPct val="75000"/>
            </a:pPr>
            <a:r>
              <a:rPr lang="es-EC" altLang="es-EC" sz="1200">
                <a:solidFill>
                  <a:schemeClr val="bg1"/>
                </a:solidFill>
                <a:latin typeface="Inconsolata" charset="0"/>
              </a:rPr>
              <a:t>	  }, </a:t>
            </a:r>
          </a:p>
          <a:p>
            <a:pPr eaLnBrk="1" hangingPunct="1">
              <a:spcBef>
                <a:spcPct val="20000"/>
              </a:spcBef>
              <a:buSzPct val="75000"/>
            </a:pPr>
            <a:r>
              <a:rPr lang="es-EC" altLang="es-EC" sz="1200">
                <a:solidFill>
                  <a:schemeClr val="bg1"/>
                </a:solidFill>
                <a:latin typeface="Inconsolata" charset="0"/>
              </a:rPr>
              <a:t>	  error: function(error) { </a:t>
            </a:r>
          </a:p>
          <a:p>
            <a:pPr eaLnBrk="1" hangingPunct="1">
              <a:spcBef>
                <a:spcPct val="20000"/>
              </a:spcBef>
              <a:buSzPct val="75000"/>
            </a:pPr>
            <a:r>
              <a:rPr lang="es-EC" altLang="es-EC" sz="1200">
                <a:solidFill>
                  <a:schemeClr val="bg1"/>
                </a:solidFill>
                <a:latin typeface="Inconsolata" charset="0"/>
              </a:rPr>
              <a:t>		// fired when there's an error </a:t>
            </a:r>
          </a:p>
          <a:p>
            <a:pPr eaLnBrk="1" hangingPunct="1">
              <a:spcBef>
                <a:spcPct val="20000"/>
              </a:spcBef>
              <a:buSzPct val="75000"/>
            </a:pPr>
            <a:r>
              <a:rPr lang="es-EC" altLang="es-EC" sz="1200">
                <a:solidFill>
                  <a:schemeClr val="bg1"/>
                </a:solidFill>
                <a:latin typeface="Inconsolata" charset="0"/>
              </a:rPr>
              <a:t>		// error.code is a constant, like Titanium.Media.NO_CAMERA </a:t>
            </a:r>
          </a:p>
          <a:p>
            <a:pPr eaLnBrk="1" hangingPunct="1">
              <a:spcBef>
                <a:spcPct val="20000"/>
              </a:spcBef>
              <a:buSzPct val="75000"/>
            </a:pPr>
            <a:r>
              <a:rPr lang="es-EC" altLang="es-EC" sz="1200">
                <a:solidFill>
                  <a:schemeClr val="bg1"/>
                </a:solidFill>
                <a:latin typeface="Inconsolata" charset="0"/>
              </a:rPr>
              <a:t>	  }, </a:t>
            </a:r>
          </a:p>
          <a:p>
            <a:pPr eaLnBrk="1" hangingPunct="1">
              <a:spcBef>
                <a:spcPct val="20000"/>
              </a:spcBef>
              <a:buSzPct val="75000"/>
            </a:pPr>
            <a:r>
              <a:rPr lang="es-EC" altLang="es-EC" sz="1200">
                <a:solidFill>
                  <a:schemeClr val="bg1"/>
                </a:solidFill>
                <a:latin typeface="Inconsolata" charset="0"/>
              </a:rPr>
              <a:t>	  allowEditing: true, </a:t>
            </a:r>
          </a:p>
          <a:p>
            <a:pPr eaLnBrk="1" hangingPunct="1">
              <a:spcBef>
                <a:spcPct val="20000"/>
              </a:spcBef>
              <a:buSzPct val="75000"/>
            </a:pPr>
            <a:r>
              <a:rPr lang="es-EC" altLang="es-EC" sz="1200">
                <a:solidFill>
                  <a:schemeClr val="bg1"/>
                </a:solidFill>
                <a:latin typeface="Inconsolata" charset="0"/>
              </a:rPr>
              <a:t>	  mediaTypes: [Ti.Media.MEDIA_TYPE_PHOTO] </a:t>
            </a:r>
          </a:p>
          <a:p>
            <a:pPr eaLnBrk="1" hangingPunct="1">
              <a:spcBef>
                <a:spcPct val="20000"/>
              </a:spcBef>
              <a:buSzPct val="75000"/>
            </a:pPr>
            <a:r>
              <a:rPr lang="es-EC" altLang="es-EC" sz="1200">
                <a:solidFill>
                  <a:schemeClr val="bg1"/>
                </a:solidFill>
                <a:latin typeface="Inconsolata" charset="0"/>
              </a:rPr>
              <a:t>     } </a:t>
            </a:r>
          </a:p>
          <a:p>
            <a:pPr eaLnBrk="1" hangingPunct="1">
              <a:spcBef>
                <a:spcPct val="20000"/>
              </a:spcBef>
              <a:buSzPct val="75000"/>
            </a:pPr>
            <a:r>
              <a:rPr lang="es-EC" altLang="es-EC" sz="1200">
                <a:solidFill>
                  <a:schemeClr val="bg1"/>
                </a:solidFill>
                <a:latin typeface="Inconsolata" charset="0"/>
              </a:rPr>
              <a:t>     Ti.Media.openPhotoGallery(options); </a:t>
            </a:r>
          </a:p>
          <a:p>
            <a:pPr eaLnBrk="1" hangingPunct="1">
              <a:spcBef>
                <a:spcPct val="20000"/>
              </a:spcBef>
              <a:buSzPct val="75000"/>
            </a:pPr>
            <a:r>
              <a:rPr lang="es-EC" altLang="es-EC" sz="1200">
                <a:solidFill>
                  <a:schemeClr val="bg1"/>
                </a:solidFill>
                <a:latin typeface="Inconsolata" charset="0"/>
              </a:rPr>
              <a:t>}); </a:t>
            </a:r>
            <a:br>
              <a:rPr lang="es-EC" altLang="es-EC" sz="1200">
                <a:solidFill>
                  <a:schemeClr val="bg1"/>
                </a:solidFill>
                <a:latin typeface="Inconsolata" charset="0"/>
              </a:rPr>
            </a:br>
            <a:endParaRPr lang="es-EC" altLang="es-EC" sz="12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From</a:t>
            </a:r>
            <a:r>
              <a:rPr lang="es-EC" cap="small" dirty="0">
                <a:ea typeface="ＭＳ Ｐゴシック" charset="0"/>
              </a:rPr>
              <a:t> </a:t>
            </a:r>
            <a:r>
              <a:rPr lang="es-EC" cap="small" dirty="0" err="1">
                <a:ea typeface="ＭＳ Ｐゴシック" charset="0"/>
              </a:rPr>
              <a:t>the</a:t>
            </a:r>
            <a:r>
              <a:rPr lang="es-EC" cap="small" dirty="0">
                <a:ea typeface="ＭＳ Ｐゴシック" charset="0"/>
              </a:rPr>
              <a:t> Camera</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39971" name="Content Placeholder 2"/>
          <p:cNvSpPr txBox="1">
            <a:spLocks/>
          </p:cNvSpPr>
          <p:nvPr/>
        </p:nvSpPr>
        <p:spPr bwMode="auto">
          <a:xfrm>
            <a:off x="1241425" y="965200"/>
            <a:ext cx="6357938" cy="40846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200">
                <a:solidFill>
                  <a:schemeClr val="bg1"/>
                </a:solidFill>
                <a:latin typeface="Inconsolata" charset="0"/>
              </a:rPr>
              <a:t>$.galleryButton.addEventListener('click', function() { </a:t>
            </a:r>
          </a:p>
          <a:p>
            <a:pPr eaLnBrk="1" hangingPunct="1">
              <a:spcBef>
                <a:spcPct val="20000"/>
              </a:spcBef>
              <a:buSzPct val="75000"/>
            </a:pPr>
            <a:r>
              <a:rPr lang="es-EC" altLang="es-EC" sz="1200">
                <a:solidFill>
                  <a:schemeClr val="bg1"/>
                </a:solidFill>
                <a:latin typeface="Inconsolata" charset="0"/>
              </a:rPr>
              <a:t>     var options = { </a:t>
            </a:r>
          </a:p>
          <a:p>
            <a:pPr eaLnBrk="1" hangingPunct="1">
              <a:spcBef>
                <a:spcPct val="20000"/>
              </a:spcBef>
              <a:buSzPct val="75000"/>
            </a:pPr>
            <a:r>
              <a:rPr lang="es-EC" altLang="es-EC" sz="1200">
                <a:solidFill>
                  <a:schemeClr val="bg1"/>
                </a:solidFill>
                <a:latin typeface="Inconsolata" charset="0"/>
              </a:rPr>
              <a:t>	success: function(e) { </a:t>
            </a:r>
          </a:p>
          <a:p>
            <a:pPr eaLnBrk="1" hangingPunct="1">
              <a:spcBef>
                <a:spcPct val="20000"/>
              </a:spcBef>
              <a:buSzPct val="75000"/>
            </a:pPr>
            <a:r>
              <a:rPr lang="es-EC" altLang="es-EC" sz="1200">
                <a:solidFill>
                  <a:schemeClr val="bg1"/>
                </a:solidFill>
                <a:latin typeface="Inconsolata" charset="0"/>
              </a:rPr>
              <a:t>	     // fired when user selects from gallery </a:t>
            </a:r>
          </a:p>
          <a:p>
            <a:pPr eaLnBrk="1" hangingPunct="1">
              <a:spcBef>
                <a:spcPct val="20000"/>
              </a:spcBef>
              <a:buSzPct val="75000"/>
            </a:pPr>
            <a:r>
              <a:rPr lang="es-EC" altLang="es-EC" sz="1200">
                <a:solidFill>
                  <a:schemeClr val="bg1"/>
                </a:solidFill>
                <a:latin typeface="Inconsolata" charset="0"/>
              </a:rPr>
              <a:t>	     // e.media == the image data </a:t>
            </a:r>
          </a:p>
          <a:p>
            <a:pPr eaLnBrk="1" hangingPunct="1">
              <a:spcBef>
                <a:spcPct val="20000"/>
              </a:spcBef>
              <a:buSzPct val="75000"/>
            </a:pPr>
            <a:r>
              <a:rPr lang="es-EC" altLang="es-EC" sz="1200">
                <a:solidFill>
                  <a:schemeClr val="bg1"/>
                </a:solidFill>
                <a:latin typeface="Inconsolata" charset="0"/>
              </a:rPr>
              <a:t>	}, </a:t>
            </a:r>
          </a:p>
          <a:p>
            <a:pPr eaLnBrk="1" hangingPunct="1">
              <a:spcBef>
                <a:spcPct val="20000"/>
              </a:spcBef>
              <a:buSzPct val="75000"/>
            </a:pPr>
            <a:r>
              <a:rPr lang="es-EC" altLang="es-EC" sz="1200">
                <a:solidFill>
                  <a:schemeClr val="bg1"/>
                </a:solidFill>
                <a:latin typeface="Inconsolata" charset="0"/>
              </a:rPr>
              <a:t>	cancel: function() { </a:t>
            </a:r>
          </a:p>
          <a:p>
            <a:pPr eaLnBrk="1" hangingPunct="1">
              <a:spcBef>
                <a:spcPct val="20000"/>
              </a:spcBef>
              <a:buSzPct val="75000"/>
            </a:pPr>
            <a:r>
              <a:rPr lang="es-EC" altLang="es-EC" sz="1200">
                <a:solidFill>
                  <a:schemeClr val="bg1"/>
                </a:solidFill>
                <a:latin typeface="Inconsolata" charset="0"/>
              </a:rPr>
              <a:t>	     // fired when user cancels </a:t>
            </a:r>
          </a:p>
          <a:p>
            <a:pPr eaLnBrk="1" hangingPunct="1">
              <a:spcBef>
                <a:spcPct val="20000"/>
              </a:spcBef>
              <a:buSzPct val="75000"/>
            </a:pPr>
            <a:r>
              <a:rPr lang="es-EC" altLang="es-EC" sz="1200">
                <a:solidFill>
                  <a:schemeClr val="bg1"/>
                </a:solidFill>
                <a:latin typeface="Inconsolata" charset="0"/>
              </a:rPr>
              <a:t>	}, </a:t>
            </a:r>
          </a:p>
          <a:p>
            <a:pPr eaLnBrk="1" hangingPunct="1">
              <a:spcBef>
                <a:spcPct val="20000"/>
              </a:spcBef>
              <a:buSzPct val="75000"/>
            </a:pPr>
            <a:r>
              <a:rPr lang="es-EC" altLang="es-EC" sz="1200">
                <a:solidFill>
                  <a:schemeClr val="bg1"/>
                </a:solidFill>
                <a:latin typeface="Inconsolata" charset="0"/>
              </a:rPr>
              <a:t>	error: function(error) { </a:t>
            </a:r>
          </a:p>
          <a:p>
            <a:pPr eaLnBrk="1" hangingPunct="1">
              <a:spcBef>
                <a:spcPct val="20000"/>
              </a:spcBef>
              <a:buSzPct val="75000"/>
            </a:pPr>
            <a:r>
              <a:rPr lang="es-EC" altLang="es-EC" sz="1200">
                <a:solidFill>
                  <a:schemeClr val="bg1"/>
                </a:solidFill>
                <a:latin typeface="Inconsolata" charset="0"/>
              </a:rPr>
              <a:t>	     // fired when there's an error </a:t>
            </a:r>
          </a:p>
          <a:p>
            <a:pPr eaLnBrk="1" hangingPunct="1">
              <a:spcBef>
                <a:spcPct val="20000"/>
              </a:spcBef>
              <a:buSzPct val="75000"/>
            </a:pPr>
            <a:r>
              <a:rPr lang="es-EC" altLang="es-EC" sz="1200">
                <a:solidFill>
                  <a:schemeClr val="bg1"/>
                </a:solidFill>
                <a:latin typeface="Inconsolata" charset="0"/>
              </a:rPr>
              <a:t>	     // error.code is a constant, like Titanium.Media.NO_CAMERA </a:t>
            </a:r>
          </a:p>
          <a:p>
            <a:pPr eaLnBrk="1" hangingPunct="1">
              <a:spcBef>
                <a:spcPct val="20000"/>
              </a:spcBef>
              <a:buSzPct val="75000"/>
            </a:pPr>
            <a:r>
              <a:rPr lang="es-EC" altLang="es-EC" sz="1200">
                <a:solidFill>
                  <a:schemeClr val="bg1"/>
                </a:solidFill>
                <a:latin typeface="Inconsolata" charset="0"/>
              </a:rPr>
              <a:t>	}, </a:t>
            </a:r>
          </a:p>
          <a:p>
            <a:pPr eaLnBrk="1" hangingPunct="1">
              <a:spcBef>
                <a:spcPct val="20000"/>
              </a:spcBef>
              <a:buSzPct val="75000"/>
            </a:pPr>
            <a:r>
              <a:rPr lang="es-EC" altLang="es-EC" sz="1200">
                <a:solidFill>
                  <a:schemeClr val="bg1"/>
                </a:solidFill>
                <a:latin typeface="Inconsolata" charset="0"/>
              </a:rPr>
              <a:t>	saveToPhotoGallery: true, </a:t>
            </a:r>
          </a:p>
          <a:p>
            <a:pPr eaLnBrk="1" hangingPunct="1">
              <a:spcBef>
                <a:spcPct val="20000"/>
              </a:spcBef>
              <a:buSzPct val="75000"/>
            </a:pPr>
            <a:r>
              <a:rPr lang="es-EC" altLang="es-EC" sz="1200">
                <a:solidFill>
                  <a:schemeClr val="bg1"/>
                </a:solidFill>
                <a:latin typeface="Inconsolata" charset="0"/>
              </a:rPr>
              <a:t>	mediaTypes: [Ti.Media.MEDIA_TYPE_PHOTO, Ti.Media.MEDIA_TYPE_VIDEO]</a:t>
            </a:r>
          </a:p>
          <a:p>
            <a:pPr eaLnBrk="1" hangingPunct="1">
              <a:spcBef>
                <a:spcPct val="20000"/>
              </a:spcBef>
              <a:buSzPct val="75000"/>
            </a:pPr>
            <a:r>
              <a:rPr lang="es-EC" altLang="es-EC" sz="1200">
                <a:solidFill>
                  <a:schemeClr val="bg1"/>
                </a:solidFill>
                <a:latin typeface="Inconsolata" charset="0"/>
              </a:rPr>
              <a:t>     } </a:t>
            </a:r>
          </a:p>
          <a:p>
            <a:pPr eaLnBrk="1" hangingPunct="1">
              <a:spcBef>
                <a:spcPct val="20000"/>
              </a:spcBef>
              <a:buSzPct val="75000"/>
            </a:pPr>
            <a:r>
              <a:rPr lang="es-EC" altLang="es-EC" sz="1200">
                <a:solidFill>
                  <a:schemeClr val="bg1"/>
                </a:solidFill>
                <a:latin typeface="Inconsolata" charset="0"/>
              </a:rPr>
              <a:t>     Ti.Media.showCamera(options); </a:t>
            </a:r>
          </a:p>
          <a:p>
            <a:pPr eaLnBrk="1" hangingPunct="1">
              <a:spcBef>
                <a:spcPct val="20000"/>
              </a:spcBef>
              <a:buSzPct val="75000"/>
            </a:pPr>
            <a:r>
              <a:rPr lang="es-EC" altLang="es-EC" sz="12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Content Placeholder 5"/>
          <p:cNvSpPr>
            <a:spLocks noGrp="1"/>
          </p:cNvSpPr>
          <p:nvPr>
            <p:ph sz="quarter" idx="4"/>
          </p:nvPr>
        </p:nvSpPr>
        <p:spPr>
          <a:xfrm>
            <a:off x="4645025" y="2332038"/>
            <a:ext cx="4041775" cy="2382837"/>
          </a:xfrm>
        </p:spPr>
        <p:txBody>
          <a:bodyPr/>
          <a:lstStyle/>
          <a:p>
            <a:pPr eaLnBrk="1" hangingPunct="1"/>
            <a:r>
              <a:rPr lang="es-EC" altLang="es-EC" smtClean="0">
                <a:latin typeface="Corbel" pitchFamily="34" charset="0"/>
              </a:rPr>
              <a:t>Media constants</a:t>
            </a:r>
          </a:p>
          <a:p>
            <a:pPr eaLnBrk="1" hangingPunct="1"/>
            <a:r>
              <a:rPr lang="es-EC" altLang="es-EC" smtClean="0">
                <a:latin typeface="Corbel" pitchFamily="34" charset="0"/>
              </a:rPr>
              <a:t>Helper properties (e.g. isCameraSupport)</a:t>
            </a:r>
          </a:p>
          <a:p>
            <a:pPr eaLnBrk="1" hangingPunct="1"/>
            <a:r>
              <a:rPr lang="es-EC" altLang="es-EC" smtClean="0">
                <a:latin typeface="Corbel" pitchFamily="34" charset="0"/>
              </a:rPr>
              <a:t>Helpful methods (e.g. beep(), vibrate(), etc.)</a:t>
            </a:r>
            <a:endParaRPr lang="en-US" altLang="es-EC" smtClean="0">
              <a:latin typeface="Corbel" pitchFamily="34" charset="0"/>
            </a:endParaRPr>
          </a:p>
        </p:txBody>
      </p:sp>
      <p:sp>
        <p:nvSpPr>
          <p:cNvPr id="12"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Ti.Media</a:t>
            </a:r>
            <a:endParaRPr lang="es-EC" cap="small" dirty="0">
              <a:ea typeface="ＭＳ Ｐゴシック" charset="0"/>
            </a:endParaRPr>
          </a:p>
        </p:txBody>
      </p:sp>
      <p:pic>
        <p:nvPicPr>
          <p:cNvPr id="340995" name="3 Marcador de contenido"/>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457200" y="2095500"/>
            <a:ext cx="4040188" cy="203517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Demo - Saving images to the gallery</a:t>
            </a:r>
            <a:br>
              <a:rPr lang="en-US" cap="small" dirty="0">
                <a:ea typeface="ＭＳ Ｐゴシック" charset="0"/>
              </a:rPr>
            </a:br>
            <a:endParaRPr lang="es-EC" dirty="0">
              <a:ea typeface="ＭＳ Ｐゴシック" charset="0"/>
            </a:endParaRPr>
          </a:p>
        </p:txBody>
      </p:sp>
      <p:sp>
        <p:nvSpPr>
          <p:cNvPr id="342018"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Open gallery in simulator, then close it</a:t>
            </a:r>
          </a:p>
          <a:p>
            <a:pPr eaLnBrk="1" hangingPunct="1"/>
            <a:r>
              <a:rPr lang="en-US" altLang="es-EC" smtClean="0">
                <a:latin typeface="Corbel" pitchFamily="34" charset="0"/>
              </a:rPr>
              <a:t>Find images using simulator's web browser (e.g. Google Images search)</a:t>
            </a:r>
          </a:p>
          <a:p>
            <a:pPr eaLnBrk="1" hangingPunct="1"/>
            <a:r>
              <a:rPr lang="en-US" altLang="es-EC" smtClean="0">
                <a:latin typeface="Corbel" pitchFamily="34" charset="0"/>
              </a:rPr>
              <a:t>Press and hold on image</a:t>
            </a:r>
          </a:p>
          <a:p>
            <a:pPr eaLnBrk="1" hangingPunct="1"/>
            <a:r>
              <a:rPr lang="en-US" altLang="es-EC" smtClean="0">
                <a:latin typeface="Corbel" pitchFamily="34" charset="0"/>
              </a:rPr>
              <a:t>Choose Save image</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buFontTx/>
              <a:buNone/>
              <a:defRPr/>
            </a:pPr>
            <a:r>
              <a:rPr lang="en-US" b="1" dirty="0">
                <a:ea typeface="ＭＳ Ｐゴシック" charset="0"/>
              </a:rPr>
              <a:t>In this lesson, you</a:t>
            </a:r>
            <a:r>
              <a:rPr lang="en-US" b="1"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Explored Titanium Media </a:t>
            </a:r>
            <a:r>
              <a:rPr lang="en-US" dirty="0" smtClean="0">
                <a:ea typeface="ＭＳ Ｐゴシック" charset="0"/>
              </a:rPr>
              <a:t>APIs</a:t>
            </a:r>
          </a:p>
          <a:p>
            <a:pPr eaLnBrk="1" hangingPunct="1">
              <a:defRPr/>
            </a:pPr>
            <a:r>
              <a:rPr lang="en-US" dirty="0" smtClean="0">
                <a:ea typeface="ＭＳ Ｐゴシック" charset="0"/>
              </a:rPr>
              <a:t>Leveraged </a:t>
            </a:r>
            <a:r>
              <a:rPr lang="en-US" dirty="0">
                <a:ea typeface="ＭＳ Ｐゴシック" charset="0"/>
              </a:rPr>
              <a:t>media in your application</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br>
              <a:rPr lang="es-EC" cap="small" dirty="0">
                <a:ea typeface="ＭＳ Ｐゴシック" charset="0"/>
              </a:rPr>
            </a:b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Content Placeholder 5"/>
          <p:cNvSpPr>
            <a:spLocks noGrp="1"/>
          </p:cNvSpPr>
          <p:nvPr>
            <p:ph sz="quarter" idx="4"/>
          </p:nvPr>
        </p:nvSpPr>
        <p:spPr>
          <a:xfrm>
            <a:off x="4779963" y="1287463"/>
            <a:ext cx="4041775" cy="2382837"/>
          </a:xfrm>
        </p:spPr>
        <p:txBody>
          <a:bodyPr/>
          <a:lstStyle/>
          <a:p>
            <a:pPr eaLnBrk="1" hangingPunct="1"/>
            <a:r>
              <a:rPr lang="en-US" altLang="es-EC" smtClean="0">
                <a:latin typeface="Corbel" pitchFamily="34" charset="0"/>
              </a:rPr>
              <a:t>You write Javascript</a:t>
            </a:r>
          </a:p>
          <a:p>
            <a:pPr eaLnBrk="1" hangingPunct="1"/>
            <a:r>
              <a:rPr lang="en-US" altLang="es-EC" smtClean="0">
                <a:latin typeface="Corbel" pitchFamily="34" charset="0"/>
              </a:rPr>
              <a:t>Titanium maps your JavaScript code to native components</a:t>
            </a:r>
          </a:p>
          <a:p>
            <a:pPr eaLnBrk="1" hangingPunct="1"/>
            <a:r>
              <a:rPr lang="en-US" altLang="es-EC" smtClean="0">
                <a:latin typeface="Corbel" pitchFamily="34" charset="0"/>
              </a:rPr>
              <a:t>Communication is two-way across the bridge</a:t>
            </a:r>
          </a:p>
        </p:txBody>
      </p:sp>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err="1">
                <a:ea typeface="ＭＳ Ｐゴシック" charset="0"/>
              </a:rPr>
              <a:t>How</a:t>
            </a:r>
            <a:r>
              <a:rPr lang="es-EC" cap="small" dirty="0">
                <a:ea typeface="ＭＳ Ｐゴシック" charset="0"/>
              </a:rPr>
              <a:t> </a:t>
            </a:r>
            <a:r>
              <a:rPr lang="es-EC" cap="small" dirty="0" err="1">
                <a:ea typeface="ＭＳ Ｐゴシック" charset="0"/>
              </a:rPr>
              <a:t>Titanium</a:t>
            </a:r>
            <a:r>
              <a:rPr lang="es-EC" cap="small" dirty="0">
                <a:ea typeface="ＭＳ Ｐゴシック" charset="0"/>
              </a:rPr>
              <a:t> Works</a:t>
            </a:r>
            <a:endParaRPr lang="en-US" dirty="0">
              <a:ea typeface="+mj-ea"/>
            </a:endParaRPr>
          </a:p>
        </p:txBody>
      </p:sp>
      <p:pic>
        <p:nvPicPr>
          <p:cNvPr id="53251" name="2 Marcador de contenido"/>
          <p:cNvPicPr>
            <a:picLocks noGrp="1" noChangeAspect="1"/>
          </p:cNvPicPr>
          <p:nvPr>
            <p:ph sz="half" idx="2"/>
          </p:nvPr>
        </p:nvPicPr>
        <p:blipFill>
          <a:blip r:embed="rId3">
            <a:extLst>
              <a:ext uri="{28A0092B-C50C-407E-A947-70E740481C1C}">
                <a14:useLocalDpi xmlns:a14="http://schemas.microsoft.com/office/drawing/2010/main" val="0"/>
              </a:ext>
            </a:extLst>
          </a:blip>
          <a:srcRect t="-36537" b="-36537"/>
          <a:stretch>
            <a:fillRect/>
          </a:stretch>
        </p:blipFill>
        <p:spPr>
          <a:xfrm>
            <a:off x="457200" y="142875"/>
            <a:ext cx="3873500" cy="477202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Lab</a:t>
            </a:r>
            <a:r>
              <a:rPr lang="es-EC" cap="small" dirty="0">
                <a:ea typeface="ＭＳ Ｐゴシック" charset="0"/>
              </a:rPr>
              <a:t> </a:t>
            </a:r>
            <a:r>
              <a:rPr lang="es-EC" cap="small" dirty="0" err="1">
                <a:ea typeface="ＭＳ Ｐゴシック" charset="0"/>
              </a:rPr>
              <a:t>Objectives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lnSpc>
                <a:spcPct val="80000"/>
              </a:lnSpc>
              <a:buFontTx/>
              <a:buNone/>
            </a:pPr>
            <a:r>
              <a:rPr lang="en-US" altLang="es-EC" sz="2600" b="1" smtClean="0">
                <a:latin typeface="Corbel" pitchFamily="34" charset="0"/>
              </a:rPr>
              <a:t>In this lab, you will:</a:t>
            </a:r>
          </a:p>
          <a:p>
            <a:pPr marL="0" indent="0" algn="ctr" eaLnBrk="1" hangingPunct="1">
              <a:lnSpc>
                <a:spcPct val="80000"/>
              </a:lnSpc>
              <a:buFontTx/>
              <a:buNone/>
            </a:pPr>
            <a:endParaRPr lang="en-US" altLang="es-EC" sz="2600" smtClean="0">
              <a:latin typeface="Corbel" pitchFamily="34" charset="0"/>
            </a:endParaRPr>
          </a:p>
          <a:p>
            <a:pPr marL="0" indent="0" eaLnBrk="1" hangingPunct="1">
              <a:lnSpc>
                <a:spcPct val="80000"/>
              </a:lnSpc>
            </a:pPr>
            <a:r>
              <a:rPr lang="en-US" altLang="es-EC" sz="2600" smtClean="0">
                <a:latin typeface="Corbel" pitchFamily="34" charset="0"/>
              </a:rPr>
              <a:t>Capture an image from the camera or load it from the gallery</a:t>
            </a:r>
          </a:p>
          <a:p>
            <a:pPr marL="0" indent="0" eaLnBrk="1" hangingPunct="1">
              <a:lnSpc>
                <a:spcPct val="80000"/>
              </a:lnSpc>
            </a:pPr>
            <a:r>
              <a:rPr lang="en-US" altLang="es-EC" sz="2600" smtClean="0">
                <a:latin typeface="Corbel" pitchFamily="34" charset="0"/>
              </a:rPr>
              <a:t>Display the image on the details window for the fugitive</a:t>
            </a:r>
          </a:p>
          <a:p>
            <a:pPr marL="0" indent="0" eaLnBrk="1" hangingPunct="1">
              <a:lnSpc>
                <a:spcPct val="80000"/>
              </a:lnSpc>
            </a:pPr>
            <a:r>
              <a:rPr lang="en-US" altLang="es-EC" sz="2600" smtClean="0">
                <a:latin typeface="Corbel" pitchFamily="34" charset="0"/>
              </a:rPr>
              <a:t>The image data won't be preserved (you'll do that in the next lab)</a:t>
            </a:r>
          </a:p>
          <a:p>
            <a:pPr marL="0" indent="0" eaLnBrk="1" hangingPunct="1">
              <a:lnSpc>
                <a:spcPct val="80000"/>
              </a:lnSpc>
              <a:buFontTx/>
              <a:buNone/>
            </a:pPr>
            <a:endParaRPr lang="en-US" altLang="es-EC" sz="2600" smtClean="0">
              <a:latin typeface="Corbel" pitchFamily="34" charset="0"/>
            </a:endParaRPr>
          </a:p>
          <a:p>
            <a:pPr marL="0" indent="0" algn="ctr" eaLnBrk="1" hangingPunct="1">
              <a:lnSpc>
                <a:spcPct val="80000"/>
              </a:lnSpc>
              <a:buFontTx/>
              <a:buNone/>
            </a:pPr>
            <a:r>
              <a:rPr lang="en-US" altLang="es-EC" sz="2600" smtClean="0">
                <a:latin typeface="Corbel" pitchFamily="34" charset="0"/>
              </a:rPr>
              <a:t>Lab: </a:t>
            </a:r>
            <a:r>
              <a:rPr lang="en-US" altLang="es-EC" sz="2600" smtClean="0">
                <a:latin typeface="Corbel" pitchFamily="34" charset="0"/>
                <a:hlinkClick r:id="rId2"/>
              </a:rPr>
              <a:t>wiki.appcelerator.org/display/td/08.+Multimedia</a:t>
            </a:r>
            <a:endParaRPr lang="en-US" altLang="es-EC" sz="26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3" name="Group 2"/>
          <p:cNvGrpSpPr>
            <a:grpSpLocks/>
          </p:cNvGrpSpPr>
          <p:nvPr/>
        </p:nvGrpSpPr>
        <p:grpSpPr bwMode="auto">
          <a:xfrm>
            <a:off x="-6350" y="0"/>
            <a:ext cx="9312275" cy="5143500"/>
            <a:chOff x="-6934" y="0"/>
            <a:chExt cx="9313440" cy="5143500"/>
          </a:xfrm>
        </p:grpSpPr>
        <p:pic>
          <p:nvPicPr>
            <p:cNvPr id="100358" name="Picture 1" descr="background-cover-muted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6" descr="background-cover-muted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5553" y="0"/>
              <a:ext cx="4660953" cy="514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960438" y="1609725"/>
            <a:ext cx="2847975" cy="1570038"/>
          </a:xfrm>
          <a:prstGeom prst="rect">
            <a:avLst/>
          </a:prstGeom>
        </p:spPr>
        <p:txBody>
          <a:bodyPr>
            <a:spAutoFit/>
          </a:bodyPr>
          <a:lstStyle/>
          <a:p>
            <a:pPr>
              <a:defRPr/>
            </a:pPr>
            <a:r>
              <a:rPr lang="en-US" sz="9600" cap="small" dirty="0">
                <a:solidFill>
                  <a:srgbClr val="FFFFFF"/>
                </a:solidFill>
                <a:latin typeface="Corbel" charset="0"/>
                <a:ea typeface="ＭＳ Ｐゴシック" charset="0"/>
                <a:cs typeface="ＭＳ Ｐゴシック" charset="0"/>
              </a:rPr>
              <a:t>LAB</a:t>
            </a:r>
            <a:endParaRPr lang="en-US" sz="9600" dirty="0">
              <a:solidFill>
                <a:srgbClr val="FFFFFF"/>
              </a:solidFill>
              <a:latin typeface="Corbel" charset="0"/>
              <a:ea typeface="ＭＳ Ｐゴシック" charset="0"/>
              <a:cs typeface="ＭＳ Ｐゴシック" charset="0"/>
            </a:endParaRPr>
          </a:p>
        </p:txBody>
      </p:sp>
      <p:sp>
        <p:nvSpPr>
          <p:cNvPr id="3" name="Rectangle 2"/>
          <p:cNvSpPr/>
          <p:nvPr/>
        </p:nvSpPr>
        <p:spPr>
          <a:xfrm>
            <a:off x="4919663" y="149225"/>
            <a:ext cx="4051300" cy="4154488"/>
          </a:xfrm>
          <a:prstGeom prst="rect">
            <a:avLst/>
          </a:prstGeom>
        </p:spPr>
        <p:txBody>
          <a:bodyPr>
            <a:spAutoFit/>
          </a:bodyPr>
          <a:lstStyle>
            <a:lvl1pPr marL="342900" indent="-3429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2400"/>
              <a:t>Create a default project</a:t>
            </a:r>
          </a:p>
          <a:p>
            <a:pPr eaLnBrk="1" hangingPunct="1">
              <a:buFont typeface="Arial" pitchFamily="34" charset="0"/>
              <a:buChar char="•"/>
            </a:pPr>
            <a:r>
              <a:rPr lang="en-US" altLang="es-EC" sz="2400"/>
              <a:t>Run it in the simulator/emulator using both Studio and the CLI</a:t>
            </a:r>
          </a:p>
          <a:p>
            <a:pPr eaLnBrk="1" hangingPunct="1">
              <a:buFont typeface="Arial" pitchFamily="34" charset="0"/>
              <a:buChar char="•"/>
            </a:pPr>
            <a:r>
              <a:rPr lang="en-US" altLang="es-EC" sz="2400"/>
              <a:t>Configure app and run-time options</a:t>
            </a:r>
          </a:p>
          <a:p>
            <a:pPr algn="ctr" eaLnBrk="1" hangingPunct="1"/>
            <a:endParaRPr lang="en-US" altLang="es-EC" sz="2400"/>
          </a:p>
          <a:p>
            <a:pPr eaLnBrk="1" hangingPunct="1"/>
            <a:r>
              <a:rPr lang="en-US" altLang="es-EC" sz="2400"/>
              <a:t>Lab: Appecelerator Wiki &gt; TCD &gt; 03 – Titanium Basics </a:t>
            </a:r>
          </a:p>
          <a:p>
            <a:pPr eaLnBrk="1" hangingPunct="1"/>
            <a:r>
              <a:rPr lang="en-US" altLang="es-EC" sz="2400">
                <a:hlinkClick r:id="rId4"/>
              </a:rPr>
              <a:t>wiki.appcelerator.org/display/td/03.+Titanium+Basics</a:t>
            </a:r>
            <a:endParaRPr lang="en-US" altLang="es-EC" sz="2400"/>
          </a:p>
        </p:txBody>
      </p:sp>
      <p:pic>
        <p:nvPicPr>
          <p:cNvPr id="100356" name="Picture 3" descr="Cover_titanium blu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 y="-4763"/>
            <a:ext cx="930592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Box 3"/>
          <p:cNvSpPr txBox="1">
            <a:spLocks noChangeArrowheads="1"/>
          </p:cNvSpPr>
          <p:nvPr/>
        </p:nvSpPr>
        <p:spPr bwMode="auto">
          <a:xfrm>
            <a:off x="2655888" y="2235200"/>
            <a:ext cx="3798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800">
                <a:solidFill>
                  <a:schemeClr val="bg1"/>
                </a:solidFill>
              </a:rPr>
              <a:t>SOLUTION WALK THRU</a:t>
            </a:r>
          </a:p>
        </p:txBody>
      </p:sp>
    </p:spTree>
    <p:extLst>
      <p:ext uri="{BB962C8B-B14F-4D97-AF65-F5344CB8AC3E}">
        <p14:creationId xmlns:p14="http://schemas.microsoft.com/office/powerpoint/2010/main" val="266687569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Filesystem</a:t>
            </a:r>
            <a:endParaRPr lang="es-EC" cap="small" dirty="0">
              <a:ea typeface="ＭＳ Ｐゴシック"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br>
              <a:rPr lang="en-US" cap="small" dirty="0">
                <a:ea typeface="ＭＳ Ｐゴシック" charset="0"/>
              </a:rPr>
            </a:br>
            <a:endParaRPr lang="es-EC" dirty="0">
              <a:ea typeface="ＭＳ Ｐゴシック" charset="0"/>
            </a:endParaRPr>
          </a:p>
        </p:txBody>
      </p:sp>
      <p:sp>
        <p:nvSpPr>
          <p:cNvPr id="348162"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Explore Titanium Filesystem APIs</a:t>
            </a:r>
          </a:p>
          <a:p>
            <a:pPr eaLnBrk="1" hangingPunct="1"/>
            <a:r>
              <a:rPr lang="en-US" altLang="es-EC" smtClean="0">
                <a:latin typeface="Corbel" pitchFamily="34" charset="0"/>
              </a:rPr>
              <a:t>Understand how and where to store data on the filesystem</a:t>
            </a:r>
          </a:p>
          <a:p>
            <a:pPr eaLnBrk="1" hangingPunct="1"/>
            <a:r>
              <a:rPr lang="en-US" altLang="es-EC" smtClean="0">
                <a:latin typeface="Corbel" pitchFamily="34" charset="0"/>
              </a:rPr>
              <a:t>Understand LocalStorage for use with Mobile Web</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Files and </a:t>
            </a:r>
            <a:r>
              <a:rPr lang="es-EC" cap="small" dirty="0" err="1">
                <a:ea typeface="ＭＳ Ｐゴシック" charset="0"/>
              </a:rPr>
              <a:t>the</a:t>
            </a:r>
            <a:r>
              <a:rPr lang="es-EC" cap="small" dirty="0">
                <a:ea typeface="ＭＳ Ｐゴシック" charset="0"/>
              </a:rPr>
              <a:t> </a:t>
            </a:r>
            <a:r>
              <a:rPr lang="es-EC" cap="small" dirty="0" err="1">
                <a:ea typeface="ＭＳ Ｐゴシック" charset="0"/>
              </a:rPr>
              <a:t>Filesystem</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34918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Many Titanium APIs return Blob objects which point to binary data</a:t>
            </a:r>
          </a:p>
          <a:p>
            <a:pPr eaLnBrk="1" hangingPunct="1"/>
            <a:r>
              <a:rPr lang="en-US" altLang="es-EC" smtClean="0">
                <a:latin typeface="Corbel" pitchFamily="34" charset="0"/>
              </a:rPr>
              <a:t>These blobs and other data (strings, commonly) can be written to Files</a:t>
            </a:r>
          </a:p>
          <a:p>
            <a:pPr eaLnBrk="1" hangingPunct="1"/>
            <a:r>
              <a:rPr lang="en-US" altLang="es-EC" smtClean="0">
                <a:latin typeface="Corbel" pitchFamily="34" charset="0"/>
              </a:rPr>
              <a:t>The filesystem is the appropriate place to store binary data</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Filesystem</a:t>
            </a:r>
            <a:r>
              <a:rPr lang="es-EC" cap="small" dirty="0">
                <a:ea typeface="ＭＳ Ｐゴシック" charset="0"/>
              </a:rPr>
              <a:t> </a:t>
            </a:r>
            <a:r>
              <a:rPr lang="es-EC" cap="small" dirty="0" err="1">
                <a:ea typeface="ＭＳ Ｐゴシック" charset="0"/>
              </a:rPr>
              <a:t>Persistence</a:t>
            </a:r>
            <a:r>
              <a:rPr lang="es-EC" cap="small" dirty="0">
                <a:ea typeface="ＭＳ Ｐゴシック" charset="0"/>
              </a:rPr>
              <a:t> and Security</a:t>
            </a:r>
            <a:br>
              <a:rPr lang="es-EC" cap="small" dirty="0">
                <a:ea typeface="ＭＳ Ｐゴシック" charset="0"/>
              </a:rPr>
            </a:b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lnSpcReduction="10000"/>
          </a:bodyPr>
          <a:lstStyle/>
          <a:p>
            <a:pPr eaLnBrk="1" hangingPunct="1">
              <a:defRPr/>
            </a:pPr>
            <a:r>
              <a:rPr lang="es-EC" dirty="0" err="1">
                <a:ea typeface="ＭＳ Ｐゴシック" charset="0"/>
              </a:rPr>
              <a:t>iOS</a:t>
            </a:r>
            <a:r>
              <a:rPr lang="es-EC" dirty="0">
                <a:ea typeface="ＭＳ Ｐゴシック" charset="0"/>
              </a:rPr>
              <a:t>/Android </a:t>
            </a:r>
            <a:r>
              <a:rPr lang="es-EC" dirty="0" err="1">
                <a:ea typeface="ＭＳ Ｐゴシック" charset="0"/>
              </a:rPr>
              <a:t>applications</a:t>
            </a:r>
            <a:r>
              <a:rPr lang="es-EC" dirty="0">
                <a:ea typeface="ＭＳ Ｐゴシック" charset="0"/>
              </a:rPr>
              <a:t> </a:t>
            </a:r>
            <a:r>
              <a:rPr lang="es-EC" dirty="0" err="1">
                <a:ea typeface="ＭＳ Ｐゴシック" charset="0"/>
              </a:rPr>
              <a:t>have</a:t>
            </a:r>
            <a:r>
              <a:rPr lang="es-EC" dirty="0">
                <a:ea typeface="ＭＳ Ｐゴシック" charset="0"/>
              </a:rPr>
              <a:t> </a:t>
            </a:r>
            <a:r>
              <a:rPr lang="es-EC" dirty="0" err="1">
                <a:ea typeface="ＭＳ Ｐゴシック" charset="0"/>
              </a:rPr>
              <a:t>limited</a:t>
            </a:r>
            <a:r>
              <a:rPr lang="es-EC" dirty="0">
                <a:ea typeface="ＭＳ Ｐゴシック" charset="0"/>
              </a:rPr>
              <a:t> </a:t>
            </a:r>
            <a:r>
              <a:rPr lang="es-EC" dirty="0" err="1">
                <a:ea typeface="ＭＳ Ｐゴシック" charset="0"/>
              </a:rPr>
              <a:t>Read</a:t>
            </a:r>
            <a:r>
              <a:rPr lang="es-EC" dirty="0">
                <a:ea typeface="ＭＳ Ｐゴシック" charset="0"/>
              </a:rPr>
              <a:t>/</a:t>
            </a:r>
            <a:r>
              <a:rPr lang="es-EC" dirty="0" err="1">
                <a:ea typeface="ＭＳ Ｐゴシック" charset="0"/>
              </a:rPr>
              <a:t>Write</a:t>
            </a:r>
            <a:r>
              <a:rPr lang="es-EC" dirty="0">
                <a:ea typeface="ＭＳ Ｐゴシック" charset="0"/>
              </a:rPr>
              <a:t> </a:t>
            </a:r>
            <a:r>
              <a:rPr lang="es-EC" dirty="0" err="1">
                <a:ea typeface="ＭＳ Ｐゴシック" charset="0"/>
              </a:rPr>
              <a:t>access</a:t>
            </a:r>
            <a:r>
              <a:rPr lang="es-EC" dirty="0">
                <a:ea typeface="ＭＳ Ｐゴシック" charset="0"/>
              </a:rPr>
              <a:t> to </a:t>
            </a:r>
            <a:r>
              <a:rPr lang="es-EC" dirty="0" err="1">
                <a:ea typeface="ＭＳ Ｐゴシック" charset="0"/>
              </a:rPr>
              <a:t>the</a:t>
            </a:r>
            <a:r>
              <a:rPr lang="es-EC" dirty="0">
                <a:ea typeface="ＭＳ Ｐゴシック" charset="0"/>
              </a:rPr>
              <a:t> </a:t>
            </a:r>
            <a:r>
              <a:rPr lang="es-EC" dirty="0" err="1" smtClean="0">
                <a:ea typeface="ＭＳ Ｐゴシック" charset="0"/>
              </a:rPr>
              <a:t>filesystem</a:t>
            </a:r>
            <a:endParaRPr lang="es-EC" dirty="0" smtClean="0">
              <a:ea typeface="ＭＳ Ｐゴシック" charset="0"/>
            </a:endParaRPr>
          </a:p>
          <a:p>
            <a:pPr eaLnBrk="1" hangingPunct="1">
              <a:defRPr/>
            </a:pPr>
            <a:r>
              <a:rPr lang="es-EC" dirty="0" err="1" smtClean="0">
                <a:ea typeface="ＭＳ Ｐゴシック" charset="0"/>
              </a:rPr>
              <a:t>Filesystem</a:t>
            </a:r>
            <a:r>
              <a:rPr lang="es-EC" dirty="0" smtClean="0">
                <a:ea typeface="ＭＳ Ｐゴシック" charset="0"/>
              </a:rPr>
              <a:t> </a:t>
            </a:r>
            <a:r>
              <a:rPr lang="es-EC" dirty="0">
                <a:ea typeface="ＭＳ Ｐゴシック" charset="0"/>
              </a:rPr>
              <a:t>data </a:t>
            </a:r>
            <a:r>
              <a:rPr lang="es-EC" dirty="0" err="1">
                <a:ea typeface="ＭＳ Ｐゴシック" charset="0"/>
              </a:rPr>
              <a:t>persists</a:t>
            </a:r>
            <a:r>
              <a:rPr lang="es-EC" dirty="0">
                <a:ea typeface="ＭＳ Ｐゴシック" charset="0"/>
              </a:rPr>
              <a:t> </a:t>
            </a:r>
            <a:r>
              <a:rPr lang="es-EC" dirty="0" err="1">
                <a:ea typeface="ＭＳ Ｐゴシック" charset="0"/>
              </a:rPr>
              <a:t>until</a:t>
            </a:r>
            <a:r>
              <a:rPr lang="es-EC" dirty="0">
                <a:ea typeface="ＭＳ Ｐゴシック" charset="0"/>
              </a:rPr>
              <a:t> </a:t>
            </a:r>
            <a:r>
              <a:rPr lang="es-EC" dirty="0" err="1">
                <a:ea typeface="ＭＳ Ｐゴシック" charset="0"/>
              </a:rPr>
              <a:t>uninstall</a:t>
            </a:r>
            <a:r>
              <a:rPr lang="es-EC" dirty="0">
                <a:ea typeface="ＭＳ Ｐゴシック" charset="0"/>
              </a:rPr>
              <a:t>, </a:t>
            </a:r>
            <a:r>
              <a:rPr lang="es-EC" dirty="0" err="1">
                <a:ea typeface="ＭＳ Ｐゴシック" charset="0"/>
              </a:rPr>
              <a:t>except</a:t>
            </a:r>
            <a:r>
              <a:rPr lang="es-EC" dirty="0">
                <a:ea typeface="ＭＳ Ｐゴシック" charset="0"/>
              </a:rPr>
              <a:t> </a:t>
            </a:r>
            <a:r>
              <a:rPr lang="es-EC" dirty="0" err="1">
                <a:ea typeface="ＭＳ Ｐゴシック" charset="0"/>
              </a:rPr>
              <a:t>temp</a:t>
            </a:r>
            <a:r>
              <a:rPr lang="es-EC" dirty="0">
                <a:ea typeface="ＭＳ Ｐゴシック" charset="0"/>
              </a:rPr>
              <a:t> </a:t>
            </a:r>
            <a:r>
              <a:rPr lang="es-EC" dirty="0" err="1" smtClean="0">
                <a:ea typeface="ＭＳ Ｐゴシック" charset="0"/>
              </a:rPr>
              <a:t>directories</a:t>
            </a:r>
            <a:endParaRPr lang="es-EC" dirty="0" smtClean="0">
              <a:ea typeface="ＭＳ Ｐゴシック" charset="0"/>
            </a:endParaRPr>
          </a:p>
          <a:p>
            <a:pPr eaLnBrk="1" hangingPunct="1">
              <a:defRPr/>
            </a:pPr>
            <a:r>
              <a:rPr lang="es-EC" dirty="0" err="1" smtClean="0">
                <a:ea typeface="ＭＳ Ｐゴシック" charset="0"/>
              </a:rPr>
              <a:t>Filesystem</a:t>
            </a:r>
            <a:r>
              <a:rPr lang="es-EC" dirty="0" smtClean="0">
                <a:ea typeface="ＭＳ Ｐゴシック" charset="0"/>
              </a:rPr>
              <a:t> </a:t>
            </a:r>
            <a:r>
              <a:rPr lang="es-EC" dirty="0" err="1">
                <a:ea typeface="ＭＳ Ｐゴシック" charset="0"/>
              </a:rPr>
              <a:t>locations</a:t>
            </a:r>
            <a:r>
              <a:rPr lang="es-EC" dirty="0">
                <a:ea typeface="ＭＳ Ｐゴシック" charset="0"/>
              </a:rPr>
              <a:t> are '</a:t>
            </a:r>
            <a:r>
              <a:rPr lang="es-EC" dirty="0" err="1">
                <a:ea typeface="ＭＳ Ｐゴシック" charset="0"/>
              </a:rPr>
              <a:t>sandboxed</a:t>
            </a:r>
            <a:r>
              <a:rPr lang="es-EC" dirty="0">
                <a:ea typeface="ＭＳ Ｐゴシック" charset="0"/>
              </a:rPr>
              <a:t>' and </a:t>
            </a:r>
            <a:r>
              <a:rPr lang="es-EC" dirty="0" err="1">
                <a:ea typeface="ＭＳ Ｐゴシック" charset="0"/>
              </a:rPr>
              <a:t>private</a:t>
            </a:r>
            <a:r>
              <a:rPr lang="es-EC" dirty="0">
                <a:ea typeface="ＭＳ Ｐゴシック" charset="0"/>
              </a:rPr>
              <a:t> to </a:t>
            </a:r>
            <a:r>
              <a:rPr lang="es-EC" dirty="0" err="1">
                <a:ea typeface="ＭＳ Ｐゴシック" charset="0"/>
              </a:rPr>
              <a:t>your</a:t>
            </a:r>
            <a:r>
              <a:rPr lang="es-EC" dirty="0">
                <a:ea typeface="ＭＳ Ｐゴシック" charset="0"/>
              </a:rPr>
              <a:t> </a:t>
            </a:r>
            <a:r>
              <a:rPr lang="es-EC" dirty="0" smtClean="0">
                <a:ea typeface="ＭＳ Ｐゴシック" charset="0"/>
              </a:rPr>
              <a:t>app</a:t>
            </a:r>
          </a:p>
          <a:p>
            <a:pPr eaLnBrk="1" hangingPunct="1">
              <a:defRPr/>
            </a:pPr>
            <a:r>
              <a:rPr lang="es-EC" dirty="0" err="1" smtClean="0">
                <a:ea typeface="ＭＳ Ｐゴシック" charset="0"/>
              </a:rPr>
              <a:t>Except</a:t>
            </a:r>
            <a:r>
              <a:rPr lang="es-EC" dirty="0" smtClean="0">
                <a:ea typeface="ＭＳ Ｐゴシック" charset="0"/>
              </a:rPr>
              <a:t> </a:t>
            </a:r>
            <a:r>
              <a:rPr lang="es-EC" dirty="0" err="1">
                <a:ea typeface="ＭＳ Ｐゴシック" charset="0"/>
              </a:rPr>
              <a:t>external</a:t>
            </a:r>
            <a:r>
              <a:rPr lang="es-EC" dirty="0">
                <a:ea typeface="ＭＳ Ｐゴシック" charset="0"/>
              </a:rPr>
              <a:t> </a:t>
            </a:r>
            <a:r>
              <a:rPr lang="es-EC" dirty="0" err="1">
                <a:ea typeface="ＭＳ Ｐゴシック" charset="0"/>
              </a:rPr>
              <a:t>storage</a:t>
            </a:r>
            <a:r>
              <a:rPr lang="es-EC" dirty="0">
                <a:ea typeface="ＭＳ Ｐゴシック" charset="0"/>
              </a:rPr>
              <a:t> </a:t>
            </a:r>
            <a:r>
              <a:rPr lang="es-EC" dirty="0" err="1">
                <a:ea typeface="ＭＳ Ｐゴシック" charset="0"/>
              </a:rPr>
              <a:t>on</a:t>
            </a:r>
            <a:r>
              <a:rPr lang="es-EC" dirty="0">
                <a:ea typeface="ＭＳ Ｐゴシック" charset="0"/>
              </a:rPr>
              <a:t> </a:t>
            </a:r>
            <a:r>
              <a:rPr lang="es-EC" dirty="0" smtClean="0">
                <a:ea typeface="ＭＳ Ｐゴシック" charset="0"/>
              </a:rPr>
              <a:t>Android</a:t>
            </a:r>
          </a:p>
          <a:p>
            <a:pPr eaLnBrk="1" hangingPunct="1">
              <a:defRPr/>
            </a:pPr>
            <a:r>
              <a:rPr lang="es-EC" dirty="0" smtClean="0">
                <a:ea typeface="ＭＳ Ｐゴシック" charset="0"/>
              </a:rPr>
              <a:t>Mobile </a:t>
            </a:r>
            <a:r>
              <a:rPr lang="es-EC" dirty="0">
                <a:ea typeface="ＭＳ Ｐゴシック" charset="0"/>
              </a:rPr>
              <a:t>Web has no </a:t>
            </a:r>
            <a:r>
              <a:rPr lang="es-EC" dirty="0" err="1">
                <a:ea typeface="ＭＳ Ｐゴシック" charset="0"/>
              </a:rPr>
              <a:t>filesystem</a:t>
            </a:r>
            <a:r>
              <a:rPr lang="es-EC" dirty="0">
                <a:ea typeface="ＭＳ Ｐゴシック" charset="0"/>
              </a:rPr>
              <a:t> </a:t>
            </a:r>
            <a:r>
              <a:rPr lang="es-EC" dirty="0" err="1">
                <a:ea typeface="ＭＳ Ｐゴシック" charset="0"/>
              </a:rPr>
              <a:t>access</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Common</a:t>
            </a:r>
            <a:r>
              <a:rPr lang="es-EC" cap="small" dirty="0">
                <a:ea typeface="ＭＳ Ｐゴシック" charset="0"/>
              </a:rPr>
              <a:t> Storage </a:t>
            </a:r>
            <a:r>
              <a:rPr lang="es-EC" cap="small" dirty="0" err="1" smtClean="0">
                <a:ea typeface="ＭＳ Ｐゴシック" charset="0"/>
              </a:rPr>
              <a:t>Locations</a:t>
            </a:r>
            <a:endParaRPr lang="es-EC" dirty="0">
              <a:ea typeface="ＭＳ Ｐゴシック" charset="0"/>
            </a:endParaRPr>
          </a:p>
        </p:txBody>
      </p:sp>
      <p:sp>
        <p:nvSpPr>
          <p:cNvPr id="351234" name="2 Marcador de contenido"/>
          <p:cNvSpPr>
            <a:spLocks noGrp="1"/>
          </p:cNvSpPr>
          <p:nvPr>
            <p:ph idx="1"/>
          </p:nvPr>
        </p:nvSpPr>
        <p:spPr>
          <a:xfrm>
            <a:off x="457200" y="1154113"/>
            <a:ext cx="8229600" cy="3440112"/>
          </a:xfrm>
        </p:spPr>
        <p:txBody>
          <a:bodyPr/>
          <a:lstStyle/>
          <a:p>
            <a:pPr eaLnBrk="1" hangingPunct="1"/>
            <a:r>
              <a:rPr lang="es-EC" altLang="es-EC" i="1" smtClean="0">
                <a:latin typeface="Corbel" pitchFamily="34" charset="0"/>
              </a:rPr>
              <a:t>Ti.Filesystem.resourcesDirectory</a:t>
            </a:r>
            <a:r>
              <a:rPr lang="es-EC" altLang="es-EC" smtClean="0">
                <a:latin typeface="Corbel" pitchFamily="34" charset="0"/>
              </a:rPr>
              <a:t> — read-only</a:t>
            </a:r>
          </a:p>
          <a:p>
            <a:pPr eaLnBrk="1" hangingPunct="1"/>
            <a:r>
              <a:rPr lang="es-EC" altLang="es-EC" i="1" smtClean="0">
                <a:latin typeface="Corbel" pitchFamily="34" charset="0"/>
              </a:rPr>
              <a:t>Ti.Filesystem.applicationDataDirectory</a:t>
            </a:r>
            <a:r>
              <a:rPr lang="es-EC" altLang="es-EC" smtClean="0">
                <a:latin typeface="Corbel" pitchFamily="34" charset="0"/>
              </a:rPr>
              <a:t> — read/write</a:t>
            </a:r>
          </a:p>
          <a:p>
            <a:pPr eaLnBrk="1" hangingPunct="1"/>
            <a:r>
              <a:rPr lang="es-EC" altLang="es-EC" i="1" smtClean="0">
                <a:latin typeface="Corbel" pitchFamily="34" charset="0"/>
              </a:rPr>
              <a:t>Ti.Filesystem.tempDirectory</a:t>
            </a:r>
            <a:r>
              <a:rPr lang="es-EC" altLang="es-EC" smtClean="0">
                <a:latin typeface="Corbel" pitchFamily="34" charset="0"/>
              </a:rPr>
              <a:t> — read/write</a:t>
            </a:r>
          </a:p>
          <a:p>
            <a:pPr eaLnBrk="1" hangingPunct="1"/>
            <a:r>
              <a:rPr lang="es-EC" altLang="es-EC" i="1" smtClean="0">
                <a:latin typeface="Corbel" pitchFamily="34" charset="0"/>
              </a:rPr>
              <a:t>Ti.Filesystem.applicationCacheDirectory</a:t>
            </a:r>
            <a:r>
              <a:rPr lang="es-EC" altLang="es-EC" smtClean="0">
                <a:latin typeface="Corbel" pitchFamily="34" charset="0"/>
              </a:rPr>
              <a:t> — read/write</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iOS</a:t>
            </a:r>
            <a:r>
              <a:rPr lang="es-EC" cap="small" dirty="0">
                <a:ea typeface="ＭＳ Ｐゴシック" charset="0"/>
              </a:rPr>
              <a:t> </a:t>
            </a:r>
            <a:r>
              <a:rPr lang="es-EC" cap="small" dirty="0" err="1">
                <a:ea typeface="ＭＳ Ｐゴシック" charset="0"/>
              </a:rPr>
              <a:t>Filesystem</a:t>
            </a:r>
            <a:endParaRPr lang="es-EC" cap="small" dirty="0">
              <a:ea typeface="ＭＳ Ｐゴシック" charset="0"/>
            </a:endParaRPr>
          </a:p>
        </p:txBody>
      </p:sp>
      <p:sp>
        <p:nvSpPr>
          <p:cNvPr id="352258" name="2 Marcador de contenido"/>
          <p:cNvSpPr>
            <a:spLocks noGrp="1"/>
          </p:cNvSpPr>
          <p:nvPr>
            <p:ph idx="1"/>
          </p:nvPr>
        </p:nvSpPr>
        <p:spPr>
          <a:xfrm>
            <a:off x="457200" y="1154113"/>
            <a:ext cx="8229600" cy="3440112"/>
          </a:xfrm>
        </p:spPr>
        <p:txBody>
          <a:bodyPr/>
          <a:lstStyle/>
          <a:p>
            <a:pPr eaLnBrk="1" hangingPunct="1"/>
            <a:r>
              <a:rPr lang="es-EC" altLang="es-EC" i="1" smtClean="0">
                <a:latin typeface="Corbel" pitchFamily="34" charset="0"/>
              </a:rPr>
              <a:t>applicationDirectory</a:t>
            </a:r>
            <a:r>
              <a:rPr lang="es-EC" altLang="es-EC" smtClean="0">
                <a:latin typeface="Corbel" pitchFamily="34" charset="0"/>
              </a:rPr>
              <a:t> — read-only</a:t>
            </a:r>
          </a:p>
          <a:p>
            <a:pPr eaLnBrk="1" hangingPunct="1"/>
            <a:r>
              <a:rPr lang="es-EC" altLang="es-EC" i="1" smtClean="0">
                <a:latin typeface="Corbel" pitchFamily="34" charset="0"/>
              </a:rPr>
              <a:t>applicationSupportDirectory</a:t>
            </a:r>
            <a:r>
              <a:rPr lang="es-EC" altLang="es-EC" smtClean="0">
                <a:latin typeface="Corbel" pitchFamily="34" charset="0"/>
              </a:rPr>
              <a:t> — read/write</a:t>
            </a:r>
          </a:p>
          <a:p>
            <a:pPr eaLnBrk="1" hangingPunct="1"/>
            <a:r>
              <a:rPr lang="es-EC" altLang="es-EC" b="1" smtClean="0">
                <a:latin typeface="Corbel" pitchFamily="34" charset="0"/>
              </a:rPr>
              <a:t>remoteBackup</a:t>
            </a:r>
            <a:r>
              <a:rPr lang="es-EC" altLang="es-EC" smtClean="0">
                <a:latin typeface="Corbel" pitchFamily="34" charset="0"/>
              </a:rPr>
              <a:t> property</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Android </a:t>
            </a:r>
            <a:r>
              <a:rPr lang="es-EC" cap="small" dirty="0" err="1">
                <a:ea typeface="ＭＳ Ｐゴシック" charset="0"/>
              </a:rPr>
              <a:t>Filesystem</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353282" name="2 Marcador de contenido"/>
          <p:cNvSpPr>
            <a:spLocks noGrp="1"/>
          </p:cNvSpPr>
          <p:nvPr>
            <p:ph idx="1"/>
          </p:nvPr>
        </p:nvSpPr>
        <p:spPr>
          <a:xfrm>
            <a:off x="457200" y="1154113"/>
            <a:ext cx="8229600" cy="3440112"/>
          </a:xfrm>
        </p:spPr>
        <p:txBody>
          <a:bodyPr/>
          <a:lstStyle/>
          <a:p>
            <a:pPr eaLnBrk="1" hangingPunct="1"/>
            <a:r>
              <a:rPr lang="es-EC" altLang="es-EC" i="1" smtClean="0">
                <a:latin typeface="Corbel" pitchFamily="34" charset="0"/>
              </a:rPr>
              <a:t>Ti.Filesystem.externalStorageDirectory</a:t>
            </a:r>
            <a:r>
              <a:rPr lang="es-EC" altLang="es-EC" smtClean="0">
                <a:latin typeface="Corbel" pitchFamily="34" charset="0"/>
              </a:rPr>
              <a:t> — read/write, not sandboxed</a:t>
            </a:r>
          </a:p>
          <a:p>
            <a:pPr eaLnBrk="1" hangingPunct="1"/>
            <a:r>
              <a:rPr lang="es-EC" altLang="es-EC" i="1" smtClean="0">
                <a:latin typeface="Corbel" pitchFamily="34" charset="0"/>
              </a:rPr>
              <a:t>Ti.Filesystem.isExternalStoragePresent</a:t>
            </a:r>
            <a:r>
              <a:rPr lang="es-EC" altLang="es-EC" smtClean="0">
                <a:latin typeface="Corbel" pitchFamily="34" charset="0"/>
              </a:rPr>
              <a:t>() — returns true/false</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Filesystem</a:t>
            </a:r>
            <a:r>
              <a:rPr lang="es-EC" cap="small" dirty="0">
                <a:ea typeface="ＭＳ Ｐゴシック" charset="0"/>
              </a:rPr>
              <a:t> </a:t>
            </a:r>
            <a:r>
              <a:rPr lang="es-EC" cap="small" dirty="0" err="1">
                <a:ea typeface="ＭＳ Ｐゴシック" charset="0"/>
              </a:rPr>
              <a:t>Example</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54307" name="Content Placeholder 2"/>
          <p:cNvSpPr txBox="1">
            <a:spLocks/>
          </p:cNvSpPr>
          <p:nvPr/>
        </p:nvSpPr>
        <p:spPr bwMode="auto">
          <a:xfrm>
            <a:off x="407988" y="965200"/>
            <a:ext cx="7959725" cy="312896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800">
                <a:solidFill>
                  <a:schemeClr val="bg1"/>
                </a:solidFill>
                <a:latin typeface="Inconsolata" charset="0"/>
              </a:rPr>
              <a:t/>
            </a:r>
            <a:br>
              <a:rPr lang="es-EC" altLang="es-EC" sz="1800">
                <a:solidFill>
                  <a:schemeClr val="bg1"/>
                </a:solidFill>
                <a:latin typeface="Inconsolata" charset="0"/>
              </a:rPr>
            </a:br>
            <a:r>
              <a:rPr lang="es-EC" altLang="es-EC" sz="1800">
                <a:solidFill>
                  <a:schemeClr val="bg1"/>
                </a:solidFill>
                <a:latin typeface="Inconsolata" charset="0"/>
              </a:rPr>
              <a:t>var file = Ti.Filesystem.getFile(Ti.Filesystem.resourcesDirectory, "myfile.txt"); </a:t>
            </a:r>
          </a:p>
          <a:p>
            <a:pPr eaLnBrk="1" hangingPunct="1">
              <a:spcBef>
                <a:spcPct val="20000"/>
              </a:spcBef>
              <a:buSzPct val="75000"/>
            </a:pPr>
            <a:r>
              <a:rPr lang="es-EC" altLang="es-EC" sz="1800">
                <a:solidFill>
                  <a:schemeClr val="bg1"/>
                </a:solidFill>
                <a:latin typeface="Inconsolata" charset="0"/>
              </a:rPr>
              <a:t>var blob = file.read(); // binary representation of blob (file) </a:t>
            </a:r>
          </a:p>
          <a:p>
            <a:pPr eaLnBrk="1" hangingPunct="1">
              <a:spcBef>
                <a:spcPct val="20000"/>
              </a:spcBef>
              <a:buSzPct val="75000"/>
            </a:pPr>
            <a:r>
              <a:rPr lang="es-EC" altLang="es-EC" sz="1800">
                <a:solidFill>
                  <a:schemeClr val="bg1"/>
                </a:solidFill>
                <a:latin typeface="Inconsolata" charset="0"/>
              </a:rPr>
              <a:t>var textOfFile = blob.text; </a:t>
            </a:r>
          </a:p>
          <a:p>
            <a:pPr eaLnBrk="1" hangingPunct="1">
              <a:spcBef>
                <a:spcPct val="20000"/>
              </a:spcBef>
              <a:buSzPct val="75000"/>
            </a:pPr>
            <a:r>
              <a:rPr lang="es-EC" altLang="es-EC" sz="1800">
                <a:solidFill>
                  <a:schemeClr val="bg1"/>
                </a:solidFill>
                <a:latin typeface="Inconsolata" charset="0"/>
              </a:rPr>
              <a:t>var path = file.nativePath; // path to the file </a:t>
            </a:r>
          </a:p>
          <a:p>
            <a:pPr eaLnBrk="1" hangingPunct="1">
              <a:spcBef>
                <a:spcPct val="20000"/>
              </a:spcBef>
              <a:buSzPct val="75000"/>
            </a:pPr>
            <a:r>
              <a:rPr lang="es-EC" altLang="es-EC" sz="1800">
                <a:solidFill>
                  <a:schemeClr val="bg1"/>
                </a:solidFill>
                <a:latin typeface="Inconsolata" charset="0"/>
              </a:rPr>
              <a:t>var mimetype = blob.mimeType; </a:t>
            </a:r>
          </a:p>
          <a:p>
            <a:pPr eaLnBrk="1" hangingPunct="1">
              <a:spcBef>
                <a:spcPct val="20000"/>
              </a:spcBef>
              <a:buSzPct val="75000"/>
            </a:pPr>
            <a:r>
              <a:rPr lang="es-EC" altLang="es-EC" sz="1800">
                <a:solidFill>
                  <a:schemeClr val="bg1"/>
                </a:solidFill>
                <a:latin typeface="Inconsolata" charset="0"/>
              </a:rPr>
              <a:t>// dispose of file handle and blob </a:t>
            </a:r>
          </a:p>
          <a:p>
            <a:pPr eaLnBrk="1" hangingPunct="1">
              <a:spcBef>
                <a:spcPct val="20000"/>
              </a:spcBef>
              <a:buSzPct val="75000"/>
            </a:pPr>
            <a:r>
              <a:rPr lang="es-EC" altLang="es-EC" sz="1800">
                <a:solidFill>
                  <a:schemeClr val="bg1"/>
                </a:solidFill>
                <a:latin typeface="Inconsolata" charset="0"/>
              </a:rPr>
              <a:t>file = null; </a:t>
            </a:r>
          </a:p>
          <a:p>
            <a:pPr eaLnBrk="1" hangingPunct="1">
              <a:spcBef>
                <a:spcPct val="20000"/>
              </a:spcBef>
              <a:buSzPct val="75000"/>
            </a:pPr>
            <a:r>
              <a:rPr lang="es-EC" altLang="es-EC" sz="1800">
                <a:solidFill>
                  <a:schemeClr val="bg1"/>
                </a:solidFill>
                <a:latin typeface="Inconsolata" charset="0"/>
              </a:rPr>
              <a:t>blob = null; (no close() method)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1 Título"/>
          <p:cNvSpPr>
            <a:spLocks noGrp="1"/>
          </p:cNvSpPr>
          <p:nvPr>
            <p:ph type="title"/>
          </p:nvPr>
        </p:nvSpPr>
        <p:spPr bwMode="auto">
          <a:xfrm>
            <a:off x="457200" y="142875"/>
            <a:ext cx="8229600" cy="363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Corbel" pitchFamily="34" charset="0"/>
              </a:rPr>
              <a:t>AGENDA – Day 1</a:t>
            </a:r>
          </a:p>
        </p:txBody>
      </p:sp>
      <p:sp>
        <p:nvSpPr>
          <p:cNvPr id="16386"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hlinkClick r:id="rId2" action="ppaction://hlinksldjump"/>
              </a:rPr>
              <a:t>Course Overview</a:t>
            </a:r>
            <a:endParaRPr lang="es-EC" altLang="es-EC" smtClean="0">
              <a:latin typeface="Corbel" pitchFamily="34" charset="0"/>
            </a:endParaRPr>
          </a:p>
          <a:p>
            <a:pPr eaLnBrk="1" hangingPunct="1"/>
            <a:r>
              <a:rPr lang="es-EC" altLang="es-EC" smtClean="0">
                <a:latin typeface="Corbel" pitchFamily="34" charset="0"/>
                <a:hlinkClick r:id="rId3" action="ppaction://hlinksldjump"/>
              </a:rPr>
              <a:t>Getting Started</a:t>
            </a:r>
            <a:endParaRPr lang="es-EC" altLang="es-EC" smtClean="0">
              <a:latin typeface="Corbel" pitchFamily="34" charset="0"/>
            </a:endParaRPr>
          </a:p>
          <a:p>
            <a:pPr eaLnBrk="1" hangingPunct="1"/>
            <a:r>
              <a:rPr lang="es-EC" altLang="es-EC" smtClean="0">
                <a:latin typeface="Corbel" pitchFamily="34" charset="0"/>
                <a:hlinkClick r:id="rId4" action="ppaction://hlinksldjump"/>
              </a:rPr>
              <a:t>Titanium Basics</a:t>
            </a:r>
            <a:endParaRPr lang="es-EC" altLang="es-EC" smtClean="0">
              <a:latin typeface="Corbel" pitchFamily="34" charset="0"/>
            </a:endParaRPr>
          </a:p>
          <a:p>
            <a:pPr eaLnBrk="1" hangingPunct="1"/>
            <a:r>
              <a:rPr lang="es-EC" altLang="es-EC" smtClean="0">
                <a:latin typeface="Corbel" pitchFamily="34" charset="0"/>
                <a:hlinkClick r:id="rId5" action="ppaction://hlinksldjump"/>
              </a:rPr>
              <a:t>JavaScript</a:t>
            </a:r>
            <a:endParaRPr lang="es-EC" altLang="es-EC" smtClean="0">
              <a:latin typeface="Corbel" pitchFamily="34" charset="0"/>
            </a:endParaRPr>
          </a:p>
          <a:p>
            <a:pPr eaLnBrk="1" hangingPunct="1"/>
            <a:r>
              <a:rPr lang="es-EC" altLang="es-EC" smtClean="0">
                <a:latin typeface="Corbel" pitchFamily="34" charset="0"/>
                <a:hlinkClick r:id="rId6" action="ppaction://hlinksldjump"/>
              </a:rPr>
              <a:t>Alloy Overview</a:t>
            </a:r>
            <a:endParaRPr lang="es-EC" altLang="es-EC" smtClean="0">
              <a:latin typeface="Corbel" pitchFamily="34" charset="0"/>
            </a:endParaRPr>
          </a:p>
          <a:p>
            <a:pPr eaLnBrk="1" hangingPunct="1"/>
            <a:r>
              <a:rPr lang="es-EC" altLang="es-EC" smtClean="0">
                <a:latin typeface="Corbel" pitchFamily="34" charset="0"/>
                <a:hlinkClick r:id="rId7" action="ppaction://hlinksldjump"/>
              </a:rPr>
              <a:t>User Interface</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Titanium</a:t>
            </a:r>
            <a:r>
              <a:rPr lang="es-EC" cap="small" dirty="0">
                <a:ea typeface="ＭＳ Ｐゴシック" charset="0"/>
              </a:rPr>
              <a:t> Key </a:t>
            </a:r>
            <a:r>
              <a:rPr lang="es-EC" cap="small" dirty="0" err="1">
                <a:ea typeface="ＭＳ Ｐゴシック" charset="0"/>
              </a:rPr>
              <a:t>Points</a:t>
            </a:r>
            <a:r>
              <a:rPr lang="es-EC" cap="small" dirty="0">
                <a:ea typeface="ＭＳ Ｐゴシック" charset="0"/>
              </a:rPr>
              <a:t>:</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eaLnBrk="1" hangingPunct="1">
              <a:defRPr/>
            </a:pPr>
            <a:r>
              <a:rPr lang="en-US" sz="2400" dirty="0">
                <a:ea typeface="ＭＳ Ｐゴシック" charset="0"/>
              </a:rPr>
              <a:t>You write in </a:t>
            </a:r>
            <a:r>
              <a:rPr lang="en-US" sz="2400" dirty="0" smtClean="0">
                <a:ea typeface="ＭＳ Ｐゴシック" charset="0"/>
              </a:rPr>
              <a:t>JavaScript</a:t>
            </a:r>
          </a:p>
          <a:p>
            <a:pPr eaLnBrk="1" hangingPunct="1">
              <a:defRPr/>
            </a:pPr>
            <a:r>
              <a:rPr lang="en-US" sz="2400" dirty="0" smtClean="0">
                <a:ea typeface="ＭＳ Ｐゴシック" charset="0"/>
              </a:rPr>
              <a:t>There's </a:t>
            </a:r>
            <a:r>
              <a:rPr lang="en-US" sz="2400" dirty="0">
                <a:ea typeface="ＭＳ Ｐゴシック" charset="0"/>
              </a:rPr>
              <a:t>a platform-specific bridge and set of native components</a:t>
            </a:r>
            <a:br>
              <a:rPr lang="en-US" sz="2400" dirty="0">
                <a:ea typeface="ＭＳ Ｐゴシック" charset="0"/>
              </a:rPr>
            </a:br>
            <a:r>
              <a:rPr lang="en-US" sz="2400" dirty="0">
                <a:ea typeface="ＭＳ Ｐゴシック" charset="0"/>
              </a:rPr>
              <a:t>(so your source code can run on multiple platforms</a:t>
            </a:r>
            <a:r>
              <a:rPr lang="en-US" sz="2400" dirty="0" smtClean="0">
                <a:ea typeface="ＭＳ Ｐゴシック" charset="0"/>
              </a:rPr>
              <a:t>)</a:t>
            </a:r>
          </a:p>
          <a:p>
            <a:pPr eaLnBrk="1" hangingPunct="1">
              <a:defRPr/>
            </a:pPr>
            <a:r>
              <a:rPr lang="en-US" sz="2400" dirty="0" smtClean="0">
                <a:ea typeface="ＭＳ Ｐゴシック" charset="0"/>
              </a:rPr>
              <a:t>Your </a:t>
            </a:r>
            <a:r>
              <a:rPr lang="en-US" sz="2400" dirty="0">
                <a:ea typeface="ＭＳ Ｐゴシック" charset="0"/>
              </a:rPr>
              <a:t>JavaScript is still there and running on the user's </a:t>
            </a:r>
            <a:r>
              <a:rPr lang="en-US" sz="2400" dirty="0" smtClean="0">
                <a:ea typeface="ＭＳ Ｐゴシック" charset="0"/>
              </a:rPr>
              <a:t>device</a:t>
            </a:r>
          </a:p>
          <a:p>
            <a:pPr eaLnBrk="1" hangingPunct="1">
              <a:defRPr/>
            </a:pPr>
            <a:r>
              <a:rPr lang="en-US" sz="2400" dirty="0" smtClean="0">
                <a:ea typeface="ＭＳ Ｐゴシック" charset="0"/>
              </a:rPr>
              <a:t>Your </a:t>
            </a:r>
            <a:r>
              <a:rPr lang="en-US" sz="2400" dirty="0">
                <a:ea typeface="ＭＳ Ｐゴシック" charset="0"/>
              </a:rPr>
              <a:t>app is compiled (so your code is secure)</a:t>
            </a:r>
            <a:endParaRPr lang="es-EC" sz="2400" b="1" cap="small" dirty="0">
              <a:solidFill>
                <a:schemeClr val="accent1"/>
              </a:solidFill>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Local Storage</a:t>
            </a:r>
            <a:br>
              <a:rPr lang="es-EC" cap="small" dirty="0">
                <a:ea typeface="ＭＳ Ｐゴシック" charset="0"/>
              </a:rPr>
            </a:br>
            <a:endParaRPr lang="es-EC" dirty="0">
              <a:ea typeface="ＭＳ Ｐゴシック" charset="0"/>
            </a:endParaRPr>
          </a:p>
        </p:txBody>
      </p:sp>
      <p:sp>
        <p:nvSpPr>
          <p:cNvPr id="355330"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In-browser persistent storage location</a:t>
            </a:r>
          </a:p>
          <a:p>
            <a:pPr eaLnBrk="1" hangingPunct="1"/>
            <a:r>
              <a:rPr lang="es-EC" altLang="es-EC" smtClean="0">
                <a:latin typeface="Corbel" pitchFamily="34" charset="0"/>
              </a:rPr>
              <a:t>Support varies by browser and version</a:t>
            </a:r>
          </a:p>
          <a:p>
            <a:pPr eaLnBrk="1" hangingPunct="1"/>
            <a:r>
              <a:rPr lang="es-EC" altLang="es-EC" smtClean="0">
                <a:latin typeface="Corbel" pitchFamily="34" charset="0"/>
              </a:rPr>
              <a:t>Typical limit is 5MB — for app, properties, Titanium libraries, etc.</a:t>
            </a:r>
          </a:p>
          <a:p>
            <a:pPr eaLnBrk="1" hangingPunct="1"/>
            <a:r>
              <a:rPr lang="es-EC" altLang="es-EC" smtClean="0">
                <a:latin typeface="Corbel" pitchFamily="34" charset="0"/>
              </a:rPr>
              <a:t>User can clear at any time via browser tools</a:t>
            </a:r>
          </a:p>
          <a:p>
            <a:pPr eaLnBrk="1" hangingPunct="1"/>
            <a:r>
              <a:rPr lang="es-EC" altLang="es-EC" smtClean="0">
                <a:latin typeface="Corbel" pitchFamily="34" charset="0"/>
              </a:rPr>
              <a:t>Local Storage == Resources directory in Mobile Web</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n-US" dirty="0" smtClean="0">
                <a:ea typeface="+mj-ea"/>
              </a:rPr>
              <a:t>Scaffolding Example</a:t>
            </a:r>
            <a:endParaRPr lang="en-US" dirty="0">
              <a:ea typeface="+mj-ea"/>
            </a:endParaRPr>
          </a:p>
        </p:txBody>
      </p:sp>
      <p:sp>
        <p:nvSpPr>
          <p:cNvPr id="9" name="Subtitle 2"/>
          <p:cNvSpPr txBox="1">
            <a:spLocks/>
          </p:cNvSpPr>
          <p:nvPr/>
        </p:nvSpPr>
        <p:spPr>
          <a:xfrm>
            <a:off x="495300" y="947738"/>
            <a:ext cx="7088188" cy="257175"/>
          </a:xfrm>
          <a:prstGeom prst="rect">
            <a:avLst/>
          </a:prstGeom>
        </p:spPr>
        <p:txBody>
          <a:bodyPr lIns="73262" tIns="36631" rIns="73262" bIns="36631"/>
          <a:lstStyle>
            <a:lvl1pPr defTabSz="508000" eaLnBrk="0" hangingPunct="0">
              <a:defRPr sz="1600">
                <a:solidFill>
                  <a:schemeClr val="tx1"/>
                </a:solidFill>
                <a:latin typeface="Corbel" pitchFamily="34" charset="0"/>
                <a:ea typeface="MS PGothic" pitchFamily="34" charset="-128"/>
              </a:defRPr>
            </a:lvl1pPr>
            <a:lvl2pPr marL="742950" indent="-285750" defTabSz="508000" eaLnBrk="0" hangingPunct="0">
              <a:defRPr sz="1600">
                <a:solidFill>
                  <a:schemeClr val="tx1"/>
                </a:solidFill>
                <a:latin typeface="Corbel" pitchFamily="34" charset="0"/>
                <a:ea typeface="MS PGothic" pitchFamily="34" charset="-128"/>
              </a:defRPr>
            </a:lvl2pPr>
            <a:lvl3pPr marL="1143000" indent="-228600" defTabSz="508000" eaLnBrk="0" hangingPunct="0">
              <a:defRPr sz="1600">
                <a:solidFill>
                  <a:schemeClr val="tx1"/>
                </a:solidFill>
                <a:latin typeface="Corbel" pitchFamily="34" charset="0"/>
                <a:ea typeface="MS PGothic" pitchFamily="34" charset="-128"/>
              </a:defRPr>
            </a:lvl3pPr>
            <a:lvl4pPr marL="1600200" indent="-228600" defTabSz="508000" eaLnBrk="0" hangingPunct="0">
              <a:defRPr sz="1600">
                <a:solidFill>
                  <a:schemeClr val="tx1"/>
                </a:solidFill>
                <a:latin typeface="Corbel" pitchFamily="34" charset="0"/>
                <a:ea typeface="MS PGothic" pitchFamily="34" charset="-128"/>
              </a:defRPr>
            </a:lvl4pPr>
            <a:lvl5pPr marL="2057400" indent="-228600" defTabSz="508000" eaLnBrk="0" hangingPunct="0">
              <a:defRPr sz="1600">
                <a:solidFill>
                  <a:schemeClr val="tx1"/>
                </a:solidFill>
                <a:latin typeface="Corbel" pitchFamily="34" charset="0"/>
                <a:ea typeface="MS PGothic" pitchFamily="34" charset="-128"/>
              </a:defRPr>
            </a:lvl5pPr>
            <a:lvl6pPr marL="2514600" indent="-228600" defTabSz="508000"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508000"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508000"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508000"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400" dirty="0" err="1">
                <a:latin typeface="Open Sans" charset="0"/>
              </a:rPr>
              <a:t>Persistence</a:t>
            </a:r>
            <a:r>
              <a:rPr lang="es-EC" altLang="es-EC" sz="1400" dirty="0">
                <a:latin typeface="Open Sans" charset="0"/>
              </a:rPr>
              <a:t> app — github.com/</a:t>
            </a:r>
            <a:r>
              <a:rPr lang="es-EC" altLang="es-EC" sz="1400" dirty="0" err="1">
                <a:latin typeface="Open Sans" charset="0"/>
              </a:rPr>
              <a:t>appcelerator</a:t>
            </a:r>
            <a:r>
              <a:rPr lang="es-EC" altLang="es-EC" sz="1400" dirty="0">
                <a:latin typeface="Open Sans" charset="0"/>
              </a:rPr>
              <a:t>-training/</a:t>
            </a:r>
            <a:r>
              <a:rPr lang="es-EC" altLang="es-EC" sz="1400" dirty="0" err="1">
                <a:latin typeface="Open Sans" charset="0"/>
              </a:rPr>
              <a:t>Persistence</a:t>
            </a:r>
            <a:endParaRPr lang="en-US" altLang="es-EC" sz="1400" dirty="0">
              <a:latin typeface="Open Sans" charset="0"/>
            </a:endParaRPr>
          </a:p>
        </p:txBody>
      </p:sp>
      <p:pic>
        <p:nvPicPr>
          <p:cNvPr id="356355" name="5 Marcador de contenido"/>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3197225" y="1310680"/>
            <a:ext cx="2573338" cy="3706813"/>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buFontTx/>
              <a:buNone/>
              <a:defRPr/>
            </a:pPr>
            <a:r>
              <a:rPr lang="en-US" b="1" dirty="0">
                <a:ea typeface="ＭＳ Ｐゴシック" charset="0"/>
              </a:rPr>
              <a:t>In this lesson, you</a:t>
            </a:r>
            <a:r>
              <a:rPr lang="en-US" b="1"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Explored Titanium </a:t>
            </a:r>
            <a:r>
              <a:rPr lang="en-US" dirty="0" err="1">
                <a:ea typeface="ＭＳ Ｐゴシック" charset="0"/>
              </a:rPr>
              <a:t>Filesystem</a:t>
            </a:r>
            <a:r>
              <a:rPr lang="en-US" dirty="0">
                <a:ea typeface="ＭＳ Ｐゴシック" charset="0"/>
              </a:rPr>
              <a:t> </a:t>
            </a:r>
            <a:r>
              <a:rPr lang="en-US" dirty="0" smtClean="0">
                <a:ea typeface="ＭＳ Ｐゴシック" charset="0"/>
              </a:rPr>
              <a:t>APIs</a:t>
            </a:r>
          </a:p>
          <a:p>
            <a:pPr eaLnBrk="1" hangingPunct="1">
              <a:defRPr/>
            </a:pPr>
            <a:r>
              <a:rPr lang="en-US" dirty="0" smtClean="0">
                <a:ea typeface="ＭＳ Ｐゴシック" charset="0"/>
              </a:rPr>
              <a:t>Examined </a:t>
            </a:r>
            <a:r>
              <a:rPr lang="en-US" dirty="0">
                <a:ea typeface="ＭＳ Ｐゴシック" charset="0"/>
              </a:rPr>
              <a:t>how and where to store data on the </a:t>
            </a:r>
            <a:r>
              <a:rPr lang="en-US" dirty="0" err="1" smtClean="0">
                <a:ea typeface="ＭＳ Ｐゴシック" charset="0"/>
              </a:rPr>
              <a:t>filesystem</a:t>
            </a:r>
            <a:endParaRPr lang="en-US" dirty="0" smtClean="0">
              <a:ea typeface="ＭＳ Ｐゴシック" charset="0"/>
            </a:endParaRPr>
          </a:p>
          <a:p>
            <a:pPr eaLnBrk="1" hangingPunct="1">
              <a:defRPr/>
            </a:pPr>
            <a:r>
              <a:rPr lang="en-US" dirty="0" smtClean="0">
                <a:ea typeface="ＭＳ Ｐゴシック" charset="0"/>
              </a:rPr>
              <a:t>Looked </a:t>
            </a:r>
            <a:r>
              <a:rPr lang="en-US" dirty="0">
                <a:ea typeface="ＭＳ Ｐゴシック" charset="0"/>
              </a:rPr>
              <a:t>at </a:t>
            </a:r>
            <a:r>
              <a:rPr lang="en-US" dirty="0" err="1" smtClean="0">
                <a:ea typeface="ＭＳ Ｐゴシック" charset="0"/>
              </a:rPr>
              <a:t>LocalStorage</a:t>
            </a:r>
            <a:r>
              <a:rPr lang="en-US" dirty="0" smtClean="0">
                <a:ea typeface="ＭＳ Ｐゴシック" charset="0"/>
              </a:rPr>
              <a:t> </a:t>
            </a:r>
            <a:r>
              <a:rPr lang="en-US" dirty="0">
                <a:ea typeface="ＭＳ Ｐゴシック" charset="0"/>
              </a:rPr>
              <a:t>for use with Mobile Web</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br>
              <a:rPr lang="es-EC" cap="small" dirty="0">
                <a:ea typeface="ＭＳ Ｐゴシック" charset="0"/>
              </a:rPr>
            </a:b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Lab</a:t>
            </a:r>
            <a:r>
              <a:rPr lang="es-EC" cap="small" dirty="0">
                <a:ea typeface="ＭＳ Ｐゴシック" charset="0"/>
              </a:rPr>
              <a:t> </a:t>
            </a:r>
            <a:r>
              <a:rPr lang="es-EC" cap="small" dirty="0" err="1">
                <a:ea typeface="ＭＳ Ｐゴシック" charset="0"/>
              </a:rPr>
              <a:t>Objectives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lnSpc>
                <a:spcPct val="90000"/>
              </a:lnSpc>
              <a:buFontTx/>
              <a:buNone/>
            </a:pPr>
            <a:r>
              <a:rPr lang="en-US" altLang="es-EC" sz="2600" b="1" smtClean="0">
                <a:latin typeface="Corbel" pitchFamily="34" charset="0"/>
              </a:rPr>
              <a:t>In this lab, you will:</a:t>
            </a:r>
          </a:p>
          <a:p>
            <a:pPr marL="0" indent="0" algn="ctr" eaLnBrk="1" hangingPunct="1">
              <a:lnSpc>
                <a:spcPct val="90000"/>
              </a:lnSpc>
              <a:buFontTx/>
              <a:buNone/>
            </a:pPr>
            <a:endParaRPr lang="en-US" altLang="es-EC" sz="2600" smtClean="0">
              <a:latin typeface="Corbel" pitchFamily="34" charset="0"/>
            </a:endParaRPr>
          </a:p>
          <a:p>
            <a:pPr marL="0" indent="0" eaLnBrk="1" hangingPunct="1">
              <a:lnSpc>
                <a:spcPct val="90000"/>
              </a:lnSpc>
            </a:pPr>
            <a:r>
              <a:rPr lang="es-EC" altLang="es-EC" sz="2600" smtClean="0">
                <a:latin typeface="Corbel" pitchFamily="34" charset="0"/>
              </a:rPr>
              <a:t>Extend TiBountyHunter to save photos associated with each fugitive</a:t>
            </a:r>
          </a:p>
          <a:p>
            <a:pPr marL="0" indent="0" eaLnBrk="1" hangingPunct="1">
              <a:lnSpc>
                <a:spcPct val="90000"/>
              </a:lnSpc>
            </a:pPr>
            <a:r>
              <a:rPr lang="es-EC" altLang="es-EC" sz="2600" smtClean="0">
                <a:latin typeface="Corbel" pitchFamily="34" charset="0"/>
              </a:rPr>
              <a:t>Save images to application data directory</a:t>
            </a:r>
          </a:p>
          <a:p>
            <a:pPr marL="0" indent="0" eaLnBrk="1" hangingPunct="1">
              <a:lnSpc>
                <a:spcPct val="90000"/>
              </a:lnSpc>
            </a:pPr>
            <a:r>
              <a:rPr lang="es-EC" altLang="es-EC" sz="2600" smtClean="0">
                <a:latin typeface="Corbel" pitchFamily="34" charset="0"/>
              </a:rPr>
              <a:t>Store native path in the model for later retrieval</a:t>
            </a:r>
          </a:p>
          <a:p>
            <a:pPr marL="0" indent="0" eaLnBrk="1" hangingPunct="1">
              <a:lnSpc>
                <a:spcPct val="90000"/>
              </a:lnSpc>
              <a:buFontTx/>
              <a:buNone/>
            </a:pPr>
            <a:endParaRPr lang="es-EC" altLang="es-EC" sz="2600" smtClean="0">
              <a:latin typeface="Corbel" pitchFamily="34" charset="0"/>
            </a:endParaRPr>
          </a:p>
          <a:p>
            <a:pPr marL="0" indent="0" algn="ctr" eaLnBrk="1" hangingPunct="1">
              <a:lnSpc>
                <a:spcPct val="90000"/>
              </a:lnSpc>
              <a:buFontTx/>
              <a:buNone/>
            </a:pPr>
            <a:r>
              <a:rPr lang="es-EC" altLang="es-EC" sz="2600" smtClean="0">
                <a:latin typeface="Corbel" pitchFamily="34" charset="0"/>
              </a:rPr>
              <a:t>Lab: </a:t>
            </a:r>
            <a:r>
              <a:rPr lang="es-EC" altLang="es-EC" sz="2600" smtClean="0">
                <a:latin typeface="Corbel" pitchFamily="34" charset="0"/>
                <a:hlinkClick r:id="rId2"/>
              </a:rPr>
              <a:t>wiki.appcelerator.org/display/td/09.+Filesystem</a:t>
            </a:r>
            <a:endParaRPr lang="es-EC" altLang="es-EC" sz="26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3" name="Group 2"/>
          <p:cNvGrpSpPr>
            <a:grpSpLocks/>
          </p:cNvGrpSpPr>
          <p:nvPr/>
        </p:nvGrpSpPr>
        <p:grpSpPr bwMode="auto">
          <a:xfrm>
            <a:off x="-6350" y="0"/>
            <a:ext cx="9312275" cy="5143500"/>
            <a:chOff x="-6934" y="0"/>
            <a:chExt cx="9313440" cy="5143500"/>
          </a:xfrm>
        </p:grpSpPr>
        <p:pic>
          <p:nvPicPr>
            <p:cNvPr id="100358" name="Picture 1" descr="background-cover-muted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6" descr="background-cover-muted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5553" y="0"/>
              <a:ext cx="4660953" cy="514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960438" y="1609725"/>
            <a:ext cx="2847975" cy="1570038"/>
          </a:xfrm>
          <a:prstGeom prst="rect">
            <a:avLst/>
          </a:prstGeom>
        </p:spPr>
        <p:txBody>
          <a:bodyPr>
            <a:spAutoFit/>
          </a:bodyPr>
          <a:lstStyle/>
          <a:p>
            <a:pPr>
              <a:defRPr/>
            </a:pPr>
            <a:r>
              <a:rPr lang="en-US" sz="9600" cap="small" dirty="0">
                <a:solidFill>
                  <a:srgbClr val="FFFFFF"/>
                </a:solidFill>
                <a:latin typeface="Corbel" charset="0"/>
                <a:ea typeface="ＭＳ Ｐゴシック" charset="0"/>
                <a:cs typeface="ＭＳ Ｐゴシック" charset="0"/>
              </a:rPr>
              <a:t>LAB</a:t>
            </a:r>
            <a:endParaRPr lang="en-US" sz="9600" dirty="0">
              <a:solidFill>
                <a:srgbClr val="FFFFFF"/>
              </a:solidFill>
              <a:latin typeface="Corbel" charset="0"/>
              <a:ea typeface="ＭＳ Ｐゴシック" charset="0"/>
              <a:cs typeface="ＭＳ Ｐゴシック" charset="0"/>
            </a:endParaRPr>
          </a:p>
        </p:txBody>
      </p:sp>
      <p:sp>
        <p:nvSpPr>
          <p:cNvPr id="3" name="Rectangle 2"/>
          <p:cNvSpPr/>
          <p:nvPr/>
        </p:nvSpPr>
        <p:spPr>
          <a:xfrm>
            <a:off x="4919663" y="149225"/>
            <a:ext cx="4051300" cy="4154488"/>
          </a:xfrm>
          <a:prstGeom prst="rect">
            <a:avLst/>
          </a:prstGeom>
        </p:spPr>
        <p:txBody>
          <a:bodyPr>
            <a:spAutoFit/>
          </a:bodyPr>
          <a:lstStyle>
            <a:lvl1pPr marL="342900" indent="-3429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2400"/>
              <a:t>Create a default project</a:t>
            </a:r>
          </a:p>
          <a:p>
            <a:pPr eaLnBrk="1" hangingPunct="1">
              <a:buFont typeface="Arial" pitchFamily="34" charset="0"/>
              <a:buChar char="•"/>
            </a:pPr>
            <a:r>
              <a:rPr lang="en-US" altLang="es-EC" sz="2400"/>
              <a:t>Run it in the simulator/emulator using both Studio and the CLI</a:t>
            </a:r>
          </a:p>
          <a:p>
            <a:pPr eaLnBrk="1" hangingPunct="1">
              <a:buFont typeface="Arial" pitchFamily="34" charset="0"/>
              <a:buChar char="•"/>
            </a:pPr>
            <a:r>
              <a:rPr lang="en-US" altLang="es-EC" sz="2400"/>
              <a:t>Configure app and run-time options</a:t>
            </a:r>
          </a:p>
          <a:p>
            <a:pPr algn="ctr" eaLnBrk="1" hangingPunct="1"/>
            <a:endParaRPr lang="en-US" altLang="es-EC" sz="2400"/>
          </a:p>
          <a:p>
            <a:pPr eaLnBrk="1" hangingPunct="1"/>
            <a:r>
              <a:rPr lang="en-US" altLang="es-EC" sz="2400"/>
              <a:t>Lab: Appecelerator Wiki &gt; TCD &gt; 03 – Titanium Basics </a:t>
            </a:r>
          </a:p>
          <a:p>
            <a:pPr eaLnBrk="1" hangingPunct="1"/>
            <a:r>
              <a:rPr lang="en-US" altLang="es-EC" sz="2400">
                <a:hlinkClick r:id="rId4"/>
              </a:rPr>
              <a:t>wiki.appcelerator.org/display/td/03.+Titanium+Basics</a:t>
            </a:r>
            <a:endParaRPr lang="en-US" altLang="es-EC" sz="2400"/>
          </a:p>
        </p:txBody>
      </p:sp>
      <p:pic>
        <p:nvPicPr>
          <p:cNvPr id="100356" name="Picture 3" descr="Cover_titanium blu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 y="-4763"/>
            <a:ext cx="930592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Box 3"/>
          <p:cNvSpPr txBox="1">
            <a:spLocks noChangeArrowheads="1"/>
          </p:cNvSpPr>
          <p:nvPr/>
        </p:nvSpPr>
        <p:spPr bwMode="auto">
          <a:xfrm>
            <a:off x="2655888" y="2235200"/>
            <a:ext cx="3798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800">
                <a:solidFill>
                  <a:schemeClr val="bg1"/>
                </a:solidFill>
              </a:rPr>
              <a:t>SOLUTION WALK THRU</a:t>
            </a:r>
          </a:p>
        </p:txBody>
      </p:sp>
    </p:spTree>
    <p:extLst>
      <p:ext uri="{BB962C8B-B14F-4D97-AF65-F5344CB8AC3E}">
        <p14:creationId xmlns:p14="http://schemas.microsoft.com/office/powerpoint/2010/main" val="266687569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Geolocation</a:t>
            </a:r>
            <a:r>
              <a:rPr lang="es-EC" cap="small" dirty="0">
                <a:ea typeface="ＭＳ Ｐゴシック" charset="0"/>
              </a:rPr>
              <a:t> and </a:t>
            </a:r>
            <a:r>
              <a:rPr lang="es-EC" cap="small" dirty="0" err="1">
                <a:ea typeface="ＭＳ Ｐゴシック" charset="0"/>
              </a:rPr>
              <a:t>Mapping</a:t>
            </a:r>
            <a:endParaRPr lang="es-EC" cap="small" dirty="0">
              <a:ea typeface="ＭＳ Ｐゴシック"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br>
              <a:rPr lang="en-US" cap="small" dirty="0">
                <a:ea typeface="ＭＳ Ｐゴシック" charset="0"/>
              </a:rPr>
            </a:br>
            <a:endParaRPr lang="es-EC" dirty="0">
              <a:ea typeface="ＭＳ Ｐゴシック" charset="0"/>
            </a:endParaRPr>
          </a:p>
        </p:txBody>
      </p:sp>
      <p:sp>
        <p:nvSpPr>
          <p:cNvPr id="362498"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Learn to use GPS positioning in your applications</a:t>
            </a:r>
          </a:p>
          <a:p>
            <a:pPr eaLnBrk="1" hangingPunct="1"/>
            <a:r>
              <a:rPr lang="en-US" altLang="es-EC" smtClean="0">
                <a:latin typeface="Corbel" pitchFamily="34" charset="0"/>
              </a:rPr>
              <a:t>Use forward and reverse geo-coding</a:t>
            </a:r>
          </a:p>
          <a:p>
            <a:pPr eaLnBrk="1" hangingPunct="1"/>
            <a:r>
              <a:rPr lang="en-US" altLang="es-EC" smtClean="0">
                <a:latin typeface="Corbel" pitchFamily="34" charset="0"/>
              </a:rPr>
              <a:t>Integrate native maps</a:t>
            </a:r>
          </a:p>
          <a:p>
            <a:pPr eaLnBrk="1" hangingPunct="1"/>
            <a:r>
              <a:rPr lang="en-US" altLang="es-EC" smtClean="0">
                <a:latin typeface="Corbel" pitchFamily="34" charset="0"/>
              </a:rPr>
              <a:t>Use custom map annotations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52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52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GEOLOCATION</a:t>
            </a:r>
            <a:endParaRPr lang="en-US" altLang="es-EC" dirty="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Content Placeholder 5"/>
          <p:cNvSpPr>
            <a:spLocks noGrp="1"/>
          </p:cNvSpPr>
          <p:nvPr>
            <p:ph sz="quarter" idx="4"/>
          </p:nvPr>
        </p:nvSpPr>
        <p:spPr>
          <a:xfrm>
            <a:off x="4645025" y="2089150"/>
            <a:ext cx="4041775" cy="2382838"/>
          </a:xfrm>
        </p:spPr>
        <p:txBody>
          <a:bodyPr/>
          <a:lstStyle/>
          <a:p>
            <a:pPr eaLnBrk="1" hangingPunct="1"/>
            <a:r>
              <a:rPr lang="en-US" altLang="es-EC" smtClean="0">
                <a:latin typeface="Corbel" pitchFamily="34" charset="0"/>
              </a:rPr>
              <a:t>Location APIs can be used for everything from device positioning to augmented reality applications. Taking location into account is mobile's killer feature.</a:t>
            </a:r>
          </a:p>
        </p:txBody>
      </p:sp>
      <p:sp>
        <p:nvSpPr>
          <p:cNvPr id="12"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Overview</a:t>
            </a:r>
            <a:endParaRPr lang="es-EC" cap="small" dirty="0">
              <a:ea typeface="ＭＳ Ｐゴシック" charset="0"/>
            </a:endParaRPr>
          </a:p>
        </p:txBody>
      </p:sp>
      <p:pic>
        <p:nvPicPr>
          <p:cNvPr id="364547" name="3 Marcador de contenido"/>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 y="2089150"/>
            <a:ext cx="4040188" cy="204787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Cross-</a:t>
            </a:r>
            <a:r>
              <a:rPr lang="es-EC" cap="small" dirty="0" err="1">
                <a:ea typeface="ＭＳ Ｐゴシック" charset="0"/>
              </a:rPr>
              <a:t>Platform</a:t>
            </a:r>
            <a:r>
              <a:rPr lang="es-EC" cap="small" dirty="0">
                <a:ea typeface="ＭＳ Ｐゴシック" charset="0"/>
              </a:rPr>
              <a:t> in </a:t>
            </a:r>
            <a:r>
              <a:rPr lang="es-EC" cap="small" dirty="0" err="1">
                <a:ea typeface="ＭＳ Ｐゴシック" charset="0"/>
              </a:rPr>
              <a:t>Titanium</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Cross-platform !== 'Write Once, Run Everywhere</a:t>
            </a:r>
            <a:r>
              <a:rPr lang="en-US" altLang="en-US" smtClean="0">
                <a:latin typeface="Corbel" pitchFamily="34" charset="0"/>
              </a:rPr>
              <a:t>‘</a:t>
            </a:r>
            <a:endParaRPr lang="en-US" altLang="es-EC" smtClean="0">
              <a:latin typeface="Corbel" pitchFamily="34" charset="0"/>
            </a:endParaRPr>
          </a:p>
          <a:p>
            <a:pPr eaLnBrk="1" hangingPunct="1"/>
            <a:r>
              <a:rPr lang="en-US" altLang="es-EC" smtClean="0">
                <a:latin typeface="Corbel" pitchFamily="34" charset="0"/>
              </a:rPr>
              <a:t>Titanium is 'Write Once, Adapt Everywhere</a:t>
            </a:r>
            <a:r>
              <a:rPr lang="en-US" altLang="en-US" smtClean="0">
                <a:latin typeface="Corbel" pitchFamily="34" charset="0"/>
              </a:rPr>
              <a:t>‘</a:t>
            </a:r>
            <a:endParaRPr lang="en-US" altLang="es-EC" smtClean="0">
              <a:latin typeface="Corbel" pitchFamily="34" charset="0"/>
            </a:endParaRPr>
          </a:p>
          <a:p>
            <a:pPr eaLnBrk="1" hangingPunct="1"/>
            <a:r>
              <a:rPr lang="en-US" altLang="es-EC" smtClean="0">
                <a:latin typeface="Corbel" pitchFamily="34" charset="0"/>
              </a:rPr>
              <a:t>Goal is to build 'Best of Breed' apps</a:t>
            </a:r>
          </a:p>
          <a:p>
            <a:pPr eaLnBrk="1" hangingPunct="1"/>
            <a:r>
              <a:rPr lang="en-US" altLang="es-EC" smtClean="0">
                <a:latin typeface="Corbel" pitchFamily="34" charset="0"/>
              </a:rPr>
              <a:t>Non-visual code up to 100% portable</a:t>
            </a:r>
          </a:p>
          <a:p>
            <a:pPr eaLnBrk="1" hangingPunct="1"/>
            <a:r>
              <a:rPr lang="en-US" altLang="es-EC" smtClean="0">
                <a:latin typeface="Corbel" pitchFamily="34" charset="0"/>
              </a:rPr>
              <a:t>Accept and embrace platform differences</a:t>
            </a:r>
            <a:endParaRPr lang="es-EC" altLang="es-EC" smtClean="0">
              <a:latin typeface="Corbel" pitchFamily="34" charset="0"/>
            </a:endParaRPr>
          </a:p>
          <a:p>
            <a:pPr eaLnBrk="1" hangingPunct="1">
              <a:buFontTx/>
              <a:buNone/>
            </a:pP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Geolocation</a:t>
            </a:r>
            <a:r>
              <a:rPr lang="es-EC" cap="small" dirty="0">
                <a:ea typeface="ＭＳ Ｐゴシック" charset="0"/>
              </a:rPr>
              <a:t> </a:t>
            </a:r>
            <a:r>
              <a:rPr lang="es-EC" cap="small" dirty="0" err="1">
                <a:ea typeface="ＭＳ Ｐゴシック" charset="0"/>
              </a:rPr>
              <a:t>Support</a:t>
            </a:r>
            <a:r>
              <a:rPr lang="es-EC" cap="small" dirty="0">
                <a:ea typeface="ＭＳ Ｐゴシック" charset="0"/>
              </a:rPr>
              <a:t> in </a:t>
            </a:r>
            <a:r>
              <a:rPr lang="es-EC" cap="small" dirty="0" err="1" smtClean="0">
                <a:ea typeface="ＭＳ Ｐゴシック" charset="0"/>
              </a:rPr>
              <a:t>Titanium</a:t>
            </a:r>
            <a:endParaRPr lang="es-EC" dirty="0">
              <a:ea typeface="ＭＳ Ｐゴシック" charset="0"/>
            </a:endParaRPr>
          </a:p>
        </p:txBody>
      </p:sp>
      <p:sp>
        <p:nvSpPr>
          <p:cNvPr id="36557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Detect if geolocation support is available</a:t>
            </a:r>
          </a:p>
          <a:p>
            <a:pPr eaLnBrk="1" hangingPunct="1"/>
            <a:r>
              <a:rPr lang="en-US" altLang="es-EC" smtClean="0">
                <a:latin typeface="Corbel" pitchFamily="34" charset="0"/>
              </a:rPr>
              <a:t>Obtain once or continually monitor the user's location</a:t>
            </a:r>
          </a:p>
          <a:p>
            <a:pPr eaLnBrk="1" hangingPunct="1"/>
            <a:r>
              <a:rPr lang="en-US" altLang="es-EC" smtClean="0">
                <a:latin typeface="Corbel" pitchFamily="34" charset="0"/>
              </a:rPr>
              <a:t>Device Compass (if available)</a:t>
            </a:r>
          </a:p>
          <a:p>
            <a:pPr eaLnBrk="1" hangingPunct="1"/>
            <a:r>
              <a:rPr lang="en-US" altLang="es-EC" smtClean="0">
                <a:latin typeface="Corbel" pitchFamily="34" charset="0"/>
              </a:rPr>
              <a:t>Forward and reverse geo-coding</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5"/>
          <p:cNvSpPr>
            <a:spLocks noGrp="1"/>
          </p:cNvSpPr>
          <p:nvPr>
            <p:ph sz="quarter" idx="4"/>
          </p:nvPr>
        </p:nvSpPr>
        <p:spPr>
          <a:xfrm>
            <a:off x="4645025" y="2089150"/>
            <a:ext cx="4041775" cy="2382838"/>
          </a:xfrm>
        </p:spPr>
        <p:txBody>
          <a:bodyPr>
            <a:normAutofit fontScale="85000" lnSpcReduction="10000"/>
          </a:bodyPr>
          <a:lstStyle/>
          <a:p>
            <a:pPr eaLnBrk="1" hangingPunct="1">
              <a:defRPr/>
            </a:pPr>
            <a:r>
              <a:rPr lang="es-EC" dirty="0" err="1">
                <a:ea typeface="ＭＳ Ｐゴシック" charset="0"/>
              </a:rPr>
              <a:t>Must</a:t>
            </a:r>
            <a:r>
              <a:rPr lang="es-EC" dirty="0">
                <a:ea typeface="ＭＳ Ｐゴシック" charset="0"/>
              </a:rPr>
              <a:t> set </a:t>
            </a:r>
            <a:r>
              <a:rPr lang="es-EC" dirty="0" err="1">
                <a:ea typeface="ＭＳ Ｐゴシック" charset="0"/>
              </a:rPr>
              <a:t>Ti.Geolocation.purpose</a:t>
            </a:r>
            <a:endParaRPr lang="es-EC" dirty="0">
              <a:ea typeface="ＭＳ Ｐゴシック" charset="0"/>
            </a:endParaRPr>
          </a:p>
          <a:p>
            <a:pPr eaLnBrk="1" hangingPunct="1">
              <a:defRPr/>
            </a:pPr>
            <a:r>
              <a:rPr lang="es-EC" dirty="0" err="1">
                <a:ea typeface="ＭＳ Ｐゴシック" charset="0"/>
              </a:rPr>
              <a:t>Check</a:t>
            </a:r>
            <a:r>
              <a:rPr lang="es-EC" dirty="0">
                <a:ea typeface="ＭＳ Ｐゴシック" charset="0"/>
              </a:rPr>
              <a:t> </a:t>
            </a:r>
            <a:r>
              <a:rPr lang="es-EC" dirty="0" err="1">
                <a:ea typeface="ＭＳ Ｐゴシック" charset="0"/>
              </a:rPr>
              <a:t>for</a:t>
            </a:r>
            <a:r>
              <a:rPr lang="es-EC" dirty="0">
                <a:ea typeface="ＭＳ Ｐゴシック" charset="0"/>
              </a:rPr>
              <a:t> </a:t>
            </a:r>
            <a:r>
              <a:rPr lang="es-EC" dirty="0" err="1">
                <a:ea typeface="ＭＳ Ｐゴシック" charset="0"/>
              </a:rPr>
              <a:t>authorization</a:t>
            </a:r>
            <a:r>
              <a:rPr lang="es-EC" dirty="0">
                <a:ea typeface="ＭＳ Ｐゴシック" charset="0"/>
              </a:rPr>
              <a:t> </a:t>
            </a:r>
            <a:r>
              <a:rPr lang="es-EC" dirty="0" err="1">
                <a:ea typeface="ＭＳ Ｐゴシック" charset="0"/>
              </a:rPr>
              <a:t>before</a:t>
            </a:r>
            <a:r>
              <a:rPr lang="es-EC" dirty="0">
                <a:ea typeface="ＭＳ Ｐゴシック" charset="0"/>
              </a:rPr>
              <a:t> </a:t>
            </a:r>
            <a:r>
              <a:rPr lang="es-EC" dirty="0" err="1">
                <a:ea typeface="ＭＳ Ｐゴシック" charset="0"/>
              </a:rPr>
              <a:t>using</a:t>
            </a:r>
            <a:endParaRPr lang="es-EC" dirty="0">
              <a:ea typeface="ＭＳ Ｐゴシック" charset="0"/>
            </a:endParaRPr>
          </a:p>
          <a:p>
            <a:pPr eaLnBrk="1" hangingPunct="1">
              <a:defRPr/>
            </a:pPr>
            <a:r>
              <a:rPr lang="es-EC" dirty="0" err="1">
                <a:ea typeface="ＭＳ Ｐゴシック" charset="0"/>
              </a:rPr>
              <a:t>Primary</a:t>
            </a:r>
            <a:r>
              <a:rPr lang="es-EC" dirty="0">
                <a:ea typeface="ＭＳ Ｐゴシック" charset="0"/>
              </a:rPr>
              <a:t> </a:t>
            </a:r>
            <a:r>
              <a:rPr lang="es-EC" dirty="0" err="1">
                <a:ea typeface="ＭＳ Ｐゴシック" charset="0"/>
              </a:rPr>
              <a:t>configuration</a:t>
            </a:r>
            <a:r>
              <a:rPr lang="es-EC" dirty="0">
                <a:ea typeface="ＭＳ Ｐゴシック" charset="0"/>
              </a:rPr>
              <a:t>: </a:t>
            </a:r>
            <a:r>
              <a:rPr lang="es-EC" dirty="0" err="1">
                <a:ea typeface="ＭＳ Ｐゴシック" charset="0"/>
              </a:rPr>
              <a:t>Ti.Geolocation.accuracy</a:t>
            </a:r>
            <a:r>
              <a:rPr lang="es-EC" dirty="0">
                <a:ea typeface="ＭＳ Ｐゴシック" charset="0"/>
              </a:rPr>
              <a:t> </a:t>
            </a:r>
            <a:r>
              <a:rPr lang="es-EC" dirty="0" err="1">
                <a:ea typeface="ＭＳ Ｐゴシック" charset="0"/>
              </a:rPr>
              <a:t>property</a:t>
            </a:r>
            <a:r>
              <a:rPr lang="es-EC" dirty="0">
                <a:ea typeface="ＭＳ Ｐゴシック" charset="0"/>
              </a:rPr>
              <a:t> (</a:t>
            </a:r>
            <a:r>
              <a:rPr lang="es-EC" dirty="0" err="1">
                <a:ea typeface="ＭＳ Ｐゴシック" charset="0"/>
              </a:rPr>
              <a:t>e.g</a:t>
            </a:r>
            <a:r>
              <a:rPr lang="es-EC" dirty="0">
                <a:ea typeface="ＭＳ Ｐゴシック" charset="0"/>
              </a:rPr>
              <a:t>. ACCURACY_BEST)</a:t>
            </a:r>
          </a:p>
          <a:p>
            <a:pPr eaLnBrk="1" hangingPunct="1">
              <a:defRPr/>
            </a:pPr>
            <a:r>
              <a:rPr lang="es-EC" dirty="0" err="1">
                <a:ea typeface="ＭＳ Ｐゴシック" charset="0"/>
              </a:rPr>
              <a:t>Also</a:t>
            </a:r>
            <a:r>
              <a:rPr lang="es-EC" dirty="0">
                <a:ea typeface="ＭＳ Ｐゴシック" charset="0"/>
              </a:rPr>
              <a:t> </a:t>
            </a:r>
            <a:r>
              <a:rPr lang="es-EC" dirty="0" err="1">
                <a:ea typeface="ＭＳ Ｐゴシック" charset="0"/>
              </a:rPr>
              <a:t>Ti.Geolocation.distanceFilter</a:t>
            </a:r>
            <a:endParaRPr lang="es-EC" dirty="0">
              <a:ea typeface="ＭＳ Ｐゴシック" charset="0"/>
            </a:endParaRPr>
          </a:p>
          <a:p>
            <a:pPr eaLnBrk="1" hangingPunct="1">
              <a:defRPr/>
            </a:pPr>
            <a:r>
              <a:rPr lang="es-EC" dirty="0" err="1">
                <a:ea typeface="ＭＳ Ｐゴシック" charset="0"/>
              </a:rPr>
              <a:t>Based</a:t>
            </a:r>
            <a:r>
              <a:rPr lang="es-EC" dirty="0">
                <a:ea typeface="ＭＳ Ｐゴシック" charset="0"/>
              </a:rPr>
              <a:t> </a:t>
            </a:r>
            <a:r>
              <a:rPr lang="es-EC" dirty="0" err="1">
                <a:ea typeface="ＭＳ Ｐゴシック" charset="0"/>
              </a:rPr>
              <a:t>on</a:t>
            </a:r>
            <a:r>
              <a:rPr lang="es-EC" dirty="0">
                <a:ea typeface="ＭＳ Ｐゴシック" charset="0"/>
              </a:rPr>
              <a:t> </a:t>
            </a:r>
            <a:r>
              <a:rPr lang="es-EC" dirty="0" err="1">
                <a:ea typeface="ＭＳ Ｐゴシック" charset="0"/>
              </a:rPr>
              <a:t>those</a:t>
            </a:r>
            <a:r>
              <a:rPr lang="es-EC" dirty="0">
                <a:ea typeface="ＭＳ Ｐゴシック" charset="0"/>
              </a:rPr>
              <a:t>, </a:t>
            </a:r>
            <a:r>
              <a:rPr lang="es-EC" dirty="0" err="1">
                <a:ea typeface="ＭＳ Ｐゴシック" charset="0"/>
              </a:rPr>
              <a:t>iOS</a:t>
            </a:r>
            <a:r>
              <a:rPr lang="es-EC" dirty="0">
                <a:ea typeface="ＭＳ Ｐゴシック" charset="0"/>
              </a:rPr>
              <a:t> </a:t>
            </a:r>
            <a:r>
              <a:rPr lang="es-EC" dirty="0" err="1">
                <a:ea typeface="ＭＳ Ｐゴシック" charset="0"/>
              </a:rPr>
              <a:t>chooses</a:t>
            </a:r>
            <a:r>
              <a:rPr lang="es-EC" dirty="0">
                <a:ea typeface="ＭＳ Ｐゴシック" charset="0"/>
              </a:rPr>
              <a:t> </a:t>
            </a:r>
            <a:r>
              <a:rPr lang="es-EC" dirty="0" err="1">
                <a:ea typeface="ＭＳ Ｐゴシック" charset="0"/>
              </a:rPr>
              <a:t>provider</a:t>
            </a:r>
            <a:r>
              <a:rPr lang="es-EC" dirty="0">
                <a:ea typeface="ＭＳ Ｐゴシック" charset="0"/>
              </a:rPr>
              <a:t> and </a:t>
            </a:r>
            <a:r>
              <a:rPr lang="es-EC" dirty="0" err="1">
                <a:ea typeface="ＭＳ Ｐゴシック" charset="0"/>
              </a:rPr>
              <a:t>tunings</a:t>
            </a:r>
            <a:endParaRPr lang="es-EC" dirty="0">
              <a:ea typeface="ＭＳ Ｐゴシック" charset="0"/>
            </a:endParaRPr>
          </a:p>
        </p:txBody>
      </p:sp>
      <p:sp>
        <p:nvSpPr>
          <p:cNvPr id="12"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iOS</a:t>
            </a:r>
            <a:r>
              <a:rPr lang="es-EC" cap="small" dirty="0">
                <a:ea typeface="ＭＳ Ｐゴシック" charset="0"/>
              </a:rPr>
              <a:t> </a:t>
            </a:r>
            <a:r>
              <a:rPr lang="es-EC" cap="small" dirty="0" err="1">
                <a:ea typeface="ＭＳ Ｐゴシック" charset="0"/>
              </a:rPr>
              <a:t>Geolocation</a:t>
            </a:r>
            <a:endParaRPr lang="es-EC" cap="small" dirty="0">
              <a:ea typeface="ＭＳ Ｐゴシック" charset="0"/>
            </a:endParaRPr>
          </a:p>
        </p:txBody>
      </p:sp>
      <p:pic>
        <p:nvPicPr>
          <p:cNvPr id="4" name="Picture 3" descr="Screen Shot 2014-07-17 at 7.41.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237" y="953432"/>
            <a:ext cx="2095034" cy="4190068"/>
          </a:xfrm>
          <a:prstGeom prst="rect">
            <a:avLst/>
          </a:prstGeo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Android </a:t>
            </a:r>
            <a:r>
              <a:rPr lang="es-EC" cap="small" dirty="0" err="1" smtClean="0">
                <a:ea typeface="ＭＳ Ｐゴシック" charset="0"/>
              </a:rPr>
              <a:t>Geolocation</a:t>
            </a:r>
            <a:endParaRPr lang="es-EC" dirty="0">
              <a:ea typeface="ＭＳ Ｐゴシック" charset="0"/>
            </a:endParaRPr>
          </a:p>
        </p:txBody>
      </p:sp>
      <p:sp>
        <p:nvSpPr>
          <p:cNvPr id="367618" name="2 Marcador de contenido"/>
          <p:cNvSpPr>
            <a:spLocks noGrp="1"/>
          </p:cNvSpPr>
          <p:nvPr>
            <p:ph idx="1"/>
          </p:nvPr>
        </p:nvSpPr>
        <p:spPr>
          <a:xfrm>
            <a:off x="457200" y="1154113"/>
            <a:ext cx="8229600" cy="3440112"/>
          </a:xfrm>
        </p:spPr>
        <p:txBody>
          <a:bodyPr/>
          <a:lstStyle/>
          <a:p>
            <a:pPr eaLnBrk="1" hangingPunct="1"/>
            <a:r>
              <a:rPr lang="en-US" altLang="es-EC" dirty="0" smtClean="0">
                <a:latin typeface="Corbel" pitchFamily="34" charset="0"/>
              </a:rPr>
              <a:t>Simple, Manual and Legacy modes</a:t>
            </a:r>
          </a:p>
          <a:p>
            <a:pPr eaLnBrk="1" hangingPunct="1"/>
            <a:r>
              <a:rPr lang="en-US" altLang="es-EC" dirty="0" smtClean="0">
                <a:latin typeface="Corbel" pitchFamily="34" charset="0"/>
              </a:rPr>
              <a:t>Simple: normal GPS support . Set accuracy ACCURACY_HIGH or ACCURACY_LOW</a:t>
            </a:r>
          </a:p>
          <a:p>
            <a:pPr eaLnBrk="1" hangingPunct="1"/>
            <a:r>
              <a:rPr lang="en-US" altLang="es-EC" dirty="0" smtClean="0">
                <a:latin typeface="Corbel" pitchFamily="34" charset="0"/>
              </a:rPr>
              <a:t>Manual: More control, more precision, more provider </a:t>
            </a:r>
            <a:r>
              <a:rPr lang="en-US" altLang="es-EC" dirty="0" smtClean="0">
                <a:latin typeface="Corbel" pitchFamily="34" charset="0"/>
              </a:rPr>
              <a:t>options</a:t>
            </a:r>
          </a:p>
          <a:p>
            <a:pPr eaLnBrk="1" hangingPunct="1"/>
            <a:r>
              <a:rPr lang="en-US" altLang="es-EC" dirty="0" smtClean="0">
                <a:latin typeface="Corbel" pitchFamily="34" charset="0"/>
              </a:rPr>
              <a:t>Legacy (prior SDK 2.0):deprecated </a:t>
            </a:r>
            <a:endParaRPr lang="en-US" altLang="es-EC" dirty="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Mobile Web </a:t>
            </a:r>
            <a:r>
              <a:rPr lang="es-EC" cap="small" dirty="0" err="1" smtClean="0">
                <a:ea typeface="ＭＳ Ｐゴシック" charset="0"/>
              </a:rPr>
              <a:t>Geolocation</a:t>
            </a:r>
            <a:endParaRPr lang="es-EC" dirty="0">
              <a:ea typeface="ＭＳ Ｐゴシック" charset="0"/>
            </a:endParaRPr>
          </a:p>
        </p:txBody>
      </p:sp>
      <p:sp>
        <p:nvSpPr>
          <p:cNvPr id="368642"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Browser must support W3C Geolocation spec</a:t>
            </a:r>
          </a:p>
          <a:p>
            <a:pPr eaLnBrk="1" hangingPunct="1"/>
            <a:r>
              <a:rPr lang="en-US" altLang="es-EC" smtClean="0">
                <a:latin typeface="Corbel" pitchFamily="34" charset="0"/>
              </a:rPr>
              <a:t>Implementation &amp; accuracy varies</a:t>
            </a:r>
          </a:p>
          <a:p>
            <a:pPr eaLnBrk="1" hangingPunct="1"/>
            <a:r>
              <a:rPr lang="en-US" altLang="es-EC" smtClean="0">
                <a:latin typeface="Corbel" pitchFamily="34" charset="0"/>
              </a:rPr>
              <a:t>User must grant permission</a:t>
            </a:r>
          </a:p>
          <a:p>
            <a:pPr eaLnBrk="1" hangingPunct="1"/>
            <a:r>
              <a:rPr lang="en-US" altLang="es-EC" smtClean="0">
                <a:latin typeface="Corbel" pitchFamily="34" charset="0"/>
              </a:rPr>
              <a:t>But, you can't change the message</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Geolocation</a:t>
            </a:r>
            <a:r>
              <a:rPr lang="es-EC" cap="small" dirty="0">
                <a:ea typeface="ＭＳ Ｐゴシック" charset="0"/>
              </a:rPr>
              <a:t> </a:t>
            </a:r>
            <a:r>
              <a:rPr lang="es-EC" cap="small" dirty="0" err="1" smtClean="0">
                <a:ea typeface="ＭＳ Ｐゴシック" charset="0"/>
              </a:rPr>
              <a:t>Gotchas</a:t>
            </a:r>
            <a:endParaRPr lang="es-EC" dirty="0">
              <a:ea typeface="ＭＳ Ｐゴシック" charset="0"/>
            </a:endParaRPr>
          </a:p>
        </p:txBody>
      </p:sp>
      <p:sp>
        <p:nvSpPr>
          <p:cNvPr id="36966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Continually monitoring GPS drains battery faster</a:t>
            </a:r>
          </a:p>
          <a:p>
            <a:pPr eaLnBrk="1" hangingPunct="1"/>
            <a:r>
              <a:rPr lang="en-US" altLang="es-EC" smtClean="0">
                <a:latin typeface="Corbel" pitchFamily="34" charset="0"/>
              </a:rPr>
              <a:t>Android emulator: GPS might not be enabled</a:t>
            </a:r>
            <a:br>
              <a:rPr lang="en-US" altLang="es-EC" smtClean="0">
                <a:latin typeface="Corbel" pitchFamily="34" charset="0"/>
              </a:rPr>
            </a:br>
            <a:r>
              <a:rPr lang="en-US" altLang="es-EC" smtClean="0">
                <a:latin typeface="Corbel" pitchFamily="34" charset="0"/>
              </a:rPr>
              <a:t>Edit the AVD to add GPS support</a:t>
            </a:r>
          </a:p>
          <a:p>
            <a:pPr eaLnBrk="1" hangingPunct="1"/>
            <a:r>
              <a:rPr lang="en-US" altLang="es-EC" smtClean="0">
                <a:latin typeface="Corbel" pitchFamily="34" charset="0"/>
              </a:rPr>
              <a:t>Android emulator: no default location</a:t>
            </a:r>
            <a:br>
              <a:rPr lang="en-US" altLang="es-EC" smtClean="0">
                <a:latin typeface="Corbel" pitchFamily="34" charset="0"/>
              </a:rPr>
            </a:br>
            <a:r>
              <a:rPr lang="en-US" altLang="es-EC" smtClean="0">
                <a:latin typeface="Corbel" pitchFamily="34" charset="0"/>
              </a:rPr>
              <a:t>Use DDMS to send location</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Android Geo </a:t>
            </a:r>
            <a:r>
              <a:rPr lang="es-EC" cap="small" dirty="0" smtClean="0">
                <a:ea typeface="ＭＳ Ｐゴシック" charset="0"/>
              </a:rPr>
              <a:t>Demo</a:t>
            </a:r>
            <a:endParaRPr lang="es-EC" dirty="0">
              <a:ea typeface="ＭＳ Ｐゴシック" charset="0"/>
            </a:endParaRPr>
          </a:p>
        </p:txBody>
      </p:sp>
      <p:sp>
        <p:nvSpPr>
          <p:cNvPr id="37171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Project: </a:t>
            </a:r>
            <a:r>
              <a:rPr lang="en-US" altLang="es-EC" smtClean="0">
                <a:latin typeface="Corbel" pitchFamily="34" charset="0"/>
                <a:hlinkClick r:id="rId2"/>
              </a:rPr>
              <a:t>https://github.com/appcelerator-training/AndroidGeo</a:t>
            </a:r>
            <a:endParaRPr lang="en-US" altLang="es-EC" smtClean="0">
              <a:latin typeface="Corbel" pitchFamily="34" charset="0"/>
            </a:endParaRPr>
          </a:p>
          <a:p>
            <a:pPr eaLnBrk="1" hangingPunct="1"/>
            <a:r>
              <a:rPr lang="en-US" altLang="es-EC" smtClean="0">
                <a:latin typeface="Corbel" pitchFamily="34" charset="0"/>
              </a:rPr>
              <a:t>Runs on device (not emulator)</a:t>
            </a:r>
          </a:p>
          <a:p>
            <a:pPr eaLnBrk="1" hangingPunct="1"/>
            <a:r>
              <a:rPr lang="en-US" altLang="es-EC" smtClean="0">
                <a:latin typeface="Corbel" pitchFamily="34" charset="0"/>
              </a:rPr>
              <a:t>Shows Legacy, Simple &amp; Manual modes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7"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38"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MAPS AND ANNOTATIONS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5"/>
          <p:cNvSpPr>
            <a:spLocks noGrp="1"/>
          </p:cNvSpPr>
          <p:nvPr>
            <p:ph sz="quarter" idx="4"/>
          </p:nvPr>
        </p:nvSpPr>
        <p:spPr>
          <a:xfrm>
            <a:off x="4325938" y="1620838"/>
            <a:ext cx="4041775" cy="2382837"/>
          </a:xfrm>
        </p:spPr>
        <p:txBody>
          <a:bodyPr>
            <a:normAutofit fontScale="92500" lnSpcReduction="10000"/>
          </a:bodyPr>
          <a:lstStyle/>
          <a:p>
            <a:pPr eaLnBrk="1" hangingPunct="1">
              <a:defRPr/>
            </a:pPr>
            <a:r>
              <a:rPr lang="en-US" dirty="0">
                <a:ea typeface="ＭＳ Ｐゴシック" charset="0"/>
              </a:rPr>
              <a:t>Native maps provide zooming, scrolling, and different display types</a:t>
            </a:r>
          </a:p>
          <a:p>
            <a:pPr eaLnBrk="1" hangingPunct="1">
              <a:defRPr/>
            </a:pPr>
            <a:r>
              <a:rPr lang="en-US" dirty="0">
                <a:ea typeface="ＭＳ Ｐゴシック" charset="0"/>
              </a:rPr>
              <a:t>Points of interest are added with Annotations (pins)</a:t>
            </a:r>
          </a:p>
          <a:p>
            <a:pPr eaLnBrk="1" hangingPunct="1">
              <a:defRPr/>
            </a:pPr>
            <a:r>
              <a:rPr lang="en-US" dirty="0">
                <a:ea typeface="ＭＳ Ｐゴシック" charset="0"/>
              </a:rPr>
              <a:t>Support for drawing routes (iOS and Android)</a:t>
            </a:r>
          </a:p>
          <a:p>
            <a:pPr eaLnBrk="1" hangingPunct="1">
              <a:defRPr/>
            </a:pPr>
            <a:r>
              <a:rPr lang="en-US" dirty="0">
                <a:ea typeface="ＭＳ Ｐゴシック" charset="0"/>
              </a:rPr>
              <a:t>Can choose center point and initial display range</a:t>
            </a:r>
          </a:p>
        </p:txBody>
      </p:sp>
      <p:sp>
        <p:nvSpPr>
          <p:cNvPr id="9"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Native</a:t>
            </a:r>
            <a:r>
              <a:rPr lang="es-EC" cap="small" dirty="0">
                <a:ea typeface="ＭＳ Ｐゴシック" charset="0"/>
              </a:rPr>
              <a:t> </a:t>
            </a:r>
            <a:r>
              <a:rPr lang="es-EC" cap="small" dirty="0" err="1">
                <a:ea typeface="ＭＳ Ｐゴシック" charset="0"/>
              </a:rPr>
              <a:t>Map</a:t>
            </a:r>
            <a:r>
              <a:rPr lang="es-EC" cap="small" dirty="0">
                <a:ea typeface="ＭＳ Ｐゴシック" charset="0"/>
              </a:rPr>
              <a:t> Kits</a:t>
            </a:r>
          </a:p>
        </p:txBody>
      </p:sp>
      <p:pic>
        <p:nvPicPr>
          <p:cNvPr id="373763" name="2 Marcador de contenido"/>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1565275" y="1631950"/>
            <a:ext cx="1824038" cy="296227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5"/>
          <p:cNvSpPr>
            <a:spLocks noGrp="1"/>
          </p:cNvSpPr>
          <p:nvPr>
            <p:ph sz="quarter" idx="4"/>
          </p:nvPr>
        </p:nvSpPr>
        <p:spPr>
          <a:xfrm>
            <a:off x="4492625" y="1766888"/>
            <a:ext cx="4041775" cy="2382837"/>
          </a:xfrm>
        </p:spPr>
        <p:txBody>
          <a:bodyPr>
            <a:normAutofit fontScale="92500" lnSpcReduction="20000"/>
          </a:bodyPr>
          <a:lstStyle/>
          <a:p>
            <a:pPr marL="0" indent="0" eaLnBrk="1" hangingPunct="1">
              <a:buFontTx/>
              <a:buNone/>
              <a:defRPr/>
            </a:pPr>
            <a:r>
              <a:rPr lang="en-US" dirty="0">
                <a:ea typeface="ＭＳ Ｐゴシック" charset="0"/>
              </a:rPr>
              <a:t>Annotations can be added on or after </a:t>
            </a:r>
            <a:r>
              <a:rPr lang="en-US" dirty="0" smtClean="0">
                <a:ea typeface="ＭＳ Ｐゴシック" charset="0"/>
              </a:rPr>
              <a:t>creation</a:t>
            </a:r>
          </a:p>
          <a:p>
            <a:pPr marL="0" indent="0" eaLnBrk="1" hangingPunct="1">
              <a:buFontTx/>
              <a:buNone/>
              <a:defRPr/>
            </a:pPr>
            <a:r>
              <a:rPr lang="en-US" dirty="0" smtClean="0">
                <a:ea typeface="ＭＳ Ｐゴシック" charset="0"/>
              </a:rPr>
              <a:t>Can </a:t>
            </a:r>
            <a:r>
              <a:rPr lang="en-US" dirty="0">
                <a:ea typeface="ＭＳ Ｐゴシック" charset="0"/>
              </a:rPr>
              <a:t>customize:</a:t>
            </a:r>
          </a:p>
          <a:p>
            <a:pPr eaLnBrk="1" hangingPunct="1">
              <a:defRPr/>
            </a:pPr>
            <a:r>
              <a:rPr lang="en-US" dirty="0">
                <a:ea typeface="ＭＳ Ｐゴシック" charset="0"/>
              </a:rPr>
              <a:t>Pin image/color</a:t>
            </a:r>
          </a:p>
          <a:p>
            <a:pPr eaLnBrk="1" hangingPunct="1">
              <a:defRPr/>
            </a:pPr>
            <a:r>
              <a:rPr lang="en-US" dirty="0">
                <a:ea typeface="ＭＳ Ｐゴシック" charset="0"/>
              </a:rPr>
              <a:t>Title/Subtitle</a:t>
            </a:r>
          </a:p>
          <a:p>
            <a:pPr eaLnBrk="1" hangingPunct="1">
              <a:defRPr/>
            </a:pPr>
            <a:r>
              <a:rPr lang="en-US" dirty="0">
                <a:ea typeface="ＭＳ Ｐゴシック" charset="0"/>
              </a:rPr>
              <a:t>Right/Left Button</a:t>
            </a:r>
          </a:p>
          <a:p>
            <a:pPr marL="0" indent="0" eaLnBrk="1" hangingPunct="1">
              <a:buFontTx/>
              <a:buNone/>
              <a:defRPr/>
            </a:pPr>
            <a:r>
              <a:rPr lang="en-US" dirty="0" smtClean="0">
                <a:ea typeface="ＭＳ Ｐゴシック" charset="0"/>
              </a:rPr>
              <a:t>Can </a:t>
            </a:r>
            <a:r>
              <a:rPr lang="en-US" dirty="0">
                <a:ea typeface="ＭＳ Ｐゴシック" charset="0"/>
              </a:rPr>
              <a:t>individually update pins, all are set at the same time</a:t>
            </a:r>
          </a:p>
        </p:txBody>
      </p:sp>
      <p:sp>
        <p:nvSpPr>
          <p:cNvPr id="9"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Annotations</a:t>
            </a:r>
            <a:endParaRPr lang="es-EC" cap="small" dirty="0">
              <a:ea typeface="ＭＳ Ｐゴシック" charset="0"/>
            </a:endParaRPr>
          </a:p>
        </p:txBody>
      </p:sp>
      <p:pic>
        <p:nvPicPr>
          <p:cNvPr id="3" name="Picture 2" descr="Screen Shot 2014-07-17 at 7.44.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692" y="984176"/>
            <a:ext cx="2033578" cy="4067156"/>
          </a:xfrm>
          <a:prstGeom prst="rect">
            <a:avLst/>
          </a:prstGeo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Adding</a:t>
            </a:r>
            <a:r>
              <a:rPr lang="es-EC" cap="small" dirty="0">
                <a:ea typeface="ＭＳ Ｐゴシック" charset="0"/>
              </a:rPr>
              <a:t> </a:t>
            </a:r>
            <a:r>
              <a:rPr lang="es-EC" cap="small" dirty="0" err="1" smtClean="0">
                <a:ea typeface="ＭＳ Ｐゴシック" charset="0"/>
              </a:rPr>
              <a:t>Maps</a:t>
            </a:r>
            <a:endParaRPr lang="es-EC" dirty="0">
              <a:ea typeface="ＭＳ Ｐゴシック" charset="0"/>
            </a:endParaRPr>
          </a:p>
        </p:txBody>
      </p:sp>
      <p:sp>
        <p:nvSpPr>
          <p:cNvPr id="37581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Mobile Web, Tizen, BB10 — use built-in Ti.Map component</a:t>
            </a:r>
          </a:p>
          <a:p>
            <a:pPr eaLnBrk="1" hangingPunct="1"/>
            <a:r>
              <a:rPr lang="en-US" altLang="es-EC" smtClean="0">
                <a:latin typeface="Corbel" pitchFamily="34" charset="0"/>
              </a:rPr>
              <a:t>iOS &amp; Android — use add-on module</a:t>
            </a:r>
          </a:p>
          <a:p>
            <a:pPr lvl="1" eaLnBrk="1" hangingPunct="1"/>
            <a:r>
              <a:rPr lang="en-US" altLang="es-EC" smtClean="0">
                <a:latin typeface="Corbel" pitchFamily="34" charset="0"/>
              </a:rPr>
              <a:t>Module adds new functionality</a:t>
            </a:r>
          </a:p>
          <a:p>
            <a:pPr eaLnBrk="1" hangingPunct="1"/>
            <a:r>
              <a:rPr lang="en-US" altLang="es-EC" smtClean="0">
                <a:latin typeface="Corbel" pitchFamily="34" charset="0"/>
              </a:rPr>
              <a:t>iOS: no map key or setup required</a:t>
            </a:r>
          </a:p>
          <a:p>
            <a:pPr eaLnBrk="1" hangingPunct="1"/>
            <a:r>
              <a:rPr lang="en-US" altLang="es-EC" smtClean="0">
                <a:latin typeface="Corbel" pitchFamily="34" charset="0"/>
              </a:rPr>
              <a:t>Android: API key and some setup required</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Titanium</a:t>
            </a:r>
            <a:r>
              <a:rPr lang="es-EC" cap="small" dirty="0">
                <a:ea typeface="ＭＳ Ｐゴシック" charset="0"/>
              </a:rPr>
              <a:t> </a:t>
            </a:r>
            <a:r>
              <a:rPr lang="es-EC" cap="small" dirty="0" err="1">
                <a:ea typeface="ＭＳ Ｐゴシック" charset="0"/>
              </a:rPr>
              <a:t>Provides</a:t>
            </a:r>
            <a:r>
              <a:rPr lang="es-EC" cap="small" dirty="0">
                <a:ea typeface="ＭＳ Ｐゴシック" charset="0"/>
              </a:rPr>
              <a:t> </a:t>
            </a:r>
            <a:r>
              <a:rPr lang="es-EC" cap="small" dirty="0" err="1">
                <a:ea typeface="ＭＳ Ｐゴシック" charset="0"/>
              </a:rPr>
              <a:t>APIs</a:t>
            </a:r>
            <a:r>
              <a:rPr lang="es-EC" cap="small" dirty="0">
                <a:ea typeface="ＭＳ Ｐゴシック" charset="0"/>
              </a:rPr>
              <a:t> </a:t>
            </a:r>
            <a:r>
              <a:rPr lang="es-EC" cap="small" dirty="0" err="1">
                <a:ea typeface="ＭＳ Ｐゴシック" charset="0"/>
              </a:rPr>
              <a:t>For</a:t>
            </a:r>
            <a:r>
              <a:rPr lang="es-EC" cap="small" dirty="0">
                <a:ea typeface="ＭＳ Ｐゴシック" charset="0"/>
              </a:rPr>
              <a:t>:</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eaLnBrk="1" hangingPunct="1">
              <a:lnSpc>
                <a:spcPct val="90000"/>
              </a:lnSpc>
            </a:pPr>
            <a:r>
              <a:rPr lang="es-EC" altLang="es-EC" smtClean="0">
                <a:latin typeface="Corbel" pitchFamily="34" charset="0"/>
              </a:rPr>
              <a:t>UI components — add native buttons, pickers, tables and more to your apps</a:t>
            </a:r>
          </a:p>
          <a:p>
            <a:pPr eaLnBrk="1" hangingPunct="1">
              <a:lnSpc>
                <a:spcPct val="90000"/>
              </a:lnSpc>
            </a:pPr>
            <a:r>
              <a:rPr lang="es-EC" altLang="es-EC" smtClean="0">
                <a:latin typeface="Corbel" pitchFamily="34" charset="0"/>
              </a:rPr>
              <a:t>Networking — HTTP/HTTPS, sockets, Bonjour</a:t>
            </a:r>
          </a:p>
          <a:p>
            <a:pPr eaLnBrk="1" hangingPunct="1">
              <a:lnSpc>
                <a:spcPct val="90000"/>
              </a:lnSpc>
            </a:pPr>
            <a:r>
              <a:rPr lang="es-EC" altLang="es-EC" smtClean="0">
                <a:latin typeface="Corbel" pitchFamily="34" charset="0"/>
              </a:rPr>
              <a:t>Local storage — file, database, app properties</a:t>
            </a:r>
          </a:p>
          <a:p>
            <a:pPr eaLnBrk="1" hangingPunct="1">
              <a:lnSpc>
                <a:spcPct val="90000"/>
              </a:lnSpc>
            </a:pPr>
            <a:r>
              <a:rPr lang="es-EC" altLang="es-EC" smtClean="0">
                <a:latin typeface="Corbel" pitchFamily="34" charset="0"/>
              </a:rPr>
              <a:t>Camera, GPS, accelerometer</a:t>
            </a:r>
          </a:p>
          <a:p>
            <a:pPr eaLnBrk="1" hangingPunct="1">
              <a:lnSpc>
                <a:spcPct val="90000"/>
              </a:lnSpc>
            </a:pPr>
            <a:r>
              <a:rPr lang="es-EC" altLang="es-EC" smtClean="0">
                <a:latin typeface="Corbel" pitchFamily="34" charset="0"/>
              </a:rPr>
              <a:t>Social APIs — Facebook, YQL, more</a:t>
            </a:r>
          </a:p>
          <a:p>
            <a:pPr eaLnBrk="1" hangingPunct="1">
              <a:lnSpc>
                <a:spcPct val="90000"/>
              </a:lnSpc>
            </a:pPr>
            <a:r>
              <a:rPr lang="es-EC" altLang="es-EC" smtClean="0">
                <a:latin typeface="Corbel" pitchFamily="34" charset="0"/>
              </a:rPr>
              <a:t>Extensible &amp; modular to add on custom functionality</a:t>
            </a:r>
          </a:p>
          <a:p>
            <a:pPr eaLnBrk="1" hangingPunct="1">
              <a:lnSpc>
                <a:spcPct val="90000"/>
              </a:lnSpc>
              <a:buFontTx/>
              <a:buNone/>
            </a:pP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5"/>
          <p:cNvSpPr>
            <a:spLocks noGrp="1"/>
          </p:cNvSpPr>
          <p:nvPr>
            <p:ph sz="quarter" idx="4"/>
          </p:nvPr>
        </p:nvSpPr>
        <p:spPr>
          <a:xfrm>
            <a:off x="4164013" y="1231900"/>
            <a:ext cx="4522787" cy="2730500"/>
          </a:xfrm>
        </p:spPr>
        <p:txBody>
          <a:bodyPr/>
          <a:lstStyle/>
          <a:p>
            <a:pPr eaLnBrk="1" hangingPunct="1">
              <a:lnSpc>
                <a:spcPct val="90000"/>
              </a:lnSpc>
            </a:pPr>
            <a:r>
              <a:rPr lang="en-US" altLang="es-EC" sz="1900" smtClean="0">
                <a:latin typeface="Corbel" pitchFamily="34" charset="0"/>
              </a:rPr>
              <a:t>Version 2 Google Maps API key required</a:t>
            </a:r>
            <a:br>
              <a:rPr lang="en-US" altLang="es-EC" sz="1900" smtClean="0">
                <a:latin typeface="Corbel" pitchFamily="34" charset="0"/>
              </a:rPr>
            </a:br>
            <a:r>
              <a:rPr lang="en-US" altLang="es-EC" sz="1900" smtClean="0">
                <a:latin typeface="Corbel" pitchFamily="34" charset="0"/>
              </a:rPr>
              <a:t>  </a:t>
            </a:r>
            <a:r>
              <a:rPr lang="en-US" altLang="es-EC" sz="1900" i="1" smtClean="0">
                <a:latin typeface="Corbel" pitchFamily="34" charset="0"/>
              </a:rPr>
              <a:t>unless you happen to have an API v1 key already</a:t>
            </a:r>
            <a:endParaRPr lang="en-US" altLang="es-EC" sz="1900" smtClean="0">
              <a:latin typeface="Corbel" pitchFamily="34" charset="0"/>
            </a:endParaRPr>
          </a:p>
          <a:p>
            <a:pPr eaLnBrk="1" hangingPunct="1">
              <a:lnSpc>
                <a:spcPct val="90000"/>
              </a:lnSpc>
            </a:pPr>
            <a:r>
              <a:rPr lang="en-US" altLang="es-EC" sz="1900" smtClean="0">
                <a:latin typeface="Corbel" pitchFamily="34" charset="0"/>
              </a:rPr>
              <a:t>Must use API key to see tiles on device / in production</a:t>
            </a:r>
          </a:p>
          <a:p>
            <a:pPr eaLnBrk="1" hangingPunct="1">
              <a:lnSpc>
                <a:spcPct val="90000"/>
              </a:lnSpc>
            </a:pPr>
            <a:r>
              <a:rPr lang="en-US" altLang="es-EC" sz="1900" smtClean="0">
                <a:latin typeface="Corbel" pitchFamily="34" charset="0"/>
              </a:rPr>
              <a:t>Either add with the &lt;Module&gt; tag in the View XML or create in the controller</a:t>
            </a:r>
          </a:p>
          <a:p>
            <a:pPr eaLnBrk="1" hangingPunct="1">
              <a:lnSpc>
                <a:spcPct val="90000"/>
              </a:lnSpc>
            </a:pPr>
            <a:r>
              <a:rPr lang="en-US" altLang="es-EC" sz="1900" smtClean="0">
                <a:latin typeface="Corbel" pitchFamily="34" charset="0"/>
              </a:rPr>
              <a:t>Annotations have to be added in the controller</a:t>
            </a:r>
          </a:p>
        </p:txBody>
      </p:sp>
      <p:sp>
        <p:nvSpPr>
          <p:cNvPr id="9" name="Title 1"/>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Android </a:t>
            </a:r>
            <a:r>
              <a:rPr lang="es-EC" cap="small" dirty="0" err="1">
                <a:ea typeface="ＭＳ Ｐゴシック" charset="0"/>
              </a:rPr>
              <a:t>Mapping</a:t>
            </a:r>
            <a:endParaRPr lang="es-EC" cap="small" dirty="0">
              <a:ea typeface="ＭＳ Ｐゴシック" charset="0"/>
            </a:endParaRPr>
          </a:p>
        </p:txBody>
      </p:sp>
      <p:pic>
        <p:nvPicPr>
          <p:cNvPr id="376835" name="2 Marcador de contenido"/>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1644650" y="1231900"/>
            <a:ext cx="1958975" cy="348297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iOS</a:t>
            </a:r>
            <a:r>
              <a:rPr lang="es-EC" cap="small" dirty="0">
                <a:ea typeface="ＭＳ Ｐゴシック" charset="0"/>
              </a:rPr>
              <a:t>/Android </a:t>
            </a:r>
            <a:r>
              <a:rPr lang="es-EC" cap="small" dirty="0" err="1">
                <a:ea typeface="ＭＳ Ｐゴシック" charset="0"/>
              </a:rPr>
              <a:t>Maps</a:t>
            </a:r>
            <a:r>
              <a:rPr lang="es-EC" cap="small" dirty="0">
                <a:ea typeface="ＭＳ Ｐゴシック" charset="0"/>
              </a:rPr>
              <a:t> </a:t>
            </a:r>
            <a:r>
              <a:rPr lang="es-EC" cap="small" dirty="0" err="1" smtClean="0">
                <a:ea typeface="ＭＳ Ｐゴシック" charset="0"/>
              </a:rPr>
              <a:t>Solution</a:t>
            </a:r>
            <a:endParaRPr lang="es-EC" dirty="0">
              <a:ea typeface="ＭＳ Ｐゴシック" charset="0"/>
            </a:endParaRPr>
          </a:p>
        </p:txBody>
      </p:sp>
      <p:sp>
        <p:nvSpPr>
          <p:cNvPr id="377858"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Add module to tiapp.xml</a:t>
            </a:r>
          </a:p>
          <a:p>
            <a:pPr eaLnBrk="1" hangingPunct="1"/>
            <a:r>
              <a:rPr lang="es-EC" altLang="es-EC" smtClean="0">
                <a:latin typeface="Corbel" pitchFamily="34" charset="0"/>
              </a:rPr>
              <a:t>Enable module in alloy.js</a:t>
            </a:r>
          </a:p>
          <a:p>
            <a:pPr eaLnBrk="1" hangingPunct="1"/>
            <a:r>
              <a:rPr lang="es-EC" altLang="es-EC" smtClean="0">
                <a:latin typeface="Corbel" pitchFamily="34" charset="0"/>
              </a:rPr>
              <a:t>Define map in XML</a:t>
            </a:r>
          </a:p>
          <a:p>
            <a:pPr eaLnBrk="1" hangingPunct="1"/>
            <a:r>
              <a:rPr lang="es-EC" altLang="es-EC" smtClean="0">
                <a:latin typeface="Corbel" pitchFamily="34" charset="0"/>
              </a:rPr>
              <a:t>Style map in TSS</a:t>
            </a:r>
          </a:p>
          <a:p>
            <a:pPr eaLnBrk="1" hangingPunct="1"/>
            <a:r>
              <a:rPr lang="es-EC" altLang="es-EC" smtClean="0">
                <a:latin typeface="Corbel" pitchFamily="34" charset="0"/>
              </a:rPr>
              <a:t>Add annotations and set platform-specifics in controller</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Maps</a:t>
            </a:r>
            <a:r>
              <a:rPr lang="es-EC" cap="small" dirty="0">
                <a:ea typeface="ＭＳ Ｐゴシック" charset="0"/>
              </a:rPr>
              <a:t> </a:t>
            </a:r>
            <a:r>
              <a:rPr lang="es-EC" cap="small" dirty="0" err="1">
                <a:ea typeface="ＭＳ Ｐゴシック" charset="0"/>
              </a:rPr>
              <a:t>Example</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pic>
        <p:nvPicPr>
          <p:cNvPr id="378882" name="Picture 3" descr="Screen Shot 2014-06-23 at 10.32.3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8688" y="955675"/>
            <a:ext cx="2035175" cy="41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tiapp.xml </a:t>
            </a:r>
            <a:r>
              <a:rPr lang="es-EC" cap="small" dirty="0" err="1">
                <a:ea typeface="ＭＳ Ｐゴシック" charset="0"/>
              </a:rPr>
              <a:t>changes</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79907" name="Content Placeholder 2"/>
          <p:cNvSpPr txBox="1">
            <a:spLocks/>
          </p:cNvSpPr>
          <p:nvPr/>
        </p:nvSpPr>
        <p:spPr bwMode="auto">
          <a:xfrm>
            <a:off x="1546225" y="3001963"/>
            <a:ext cx="63785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200" b="1"/>
              <a:t/>
            </a:r>
            <a:br>
              <a:rPr lang="es-EC" altLang="es-EC" sz="1200" b="1"/>
            </a:br>
            <a:r>
              <a:rPr lang="es-EC" altLang="es-EC" sz="2000">
                <a:solidFill>
                  <a:schemeClr val="bg1"/>
                </a:solidFill>
                <a:latin typeface="Inconsolata" charset="0"/>
              </a:rPr>
              <a:t>&lt;modules&gt; </a:t>
            </a:r>
          </a:p>
          <a:p>
            <a:pPr eaLnBrk="1" hangingPunct="1"/>
            <a:r>
              <a:rPr lang="es-EC" altLang="es-EC" sz="2000">
                <a:solidFill>
                  <a:schemeClr val="bg1"/>
                </a:solidFill>
                <a:latin typeface="Inconsolata" charset="0"/>
              </a:rPr>
              <a:t>	     &lt;module platform="iphone"&gt;ti.map&lt;/module&gt;</a:t>
            </a:r>
          </a:p>
          <a:p>
            <a:pPr eaLnBrk="1" hangingPunct="1"/>
            <a:r>
              <a:rPr lang="es-EC" altLang="es-EC" sz="2000">
                <a:solidFill>
                  <a:schemeClr val="bg1"/>
                </a:solidFill>
                <a:latin typeface="Inconsolata" charset="0"/>
              </a:rPr>
              <a:t> 	     &lt;module platform="android"&gt;ti.map&lt;/module&gt; </a:t>
            </a:r>
          </a:p>
          <a:p>
            <a:pPr eaLnBrk="1" hangingPunct="1"/>
            <a:r>
              <a:rPr lang="es-EC" altLang="es-EC" sz="2000">
                <a:solidFill>
                  <a:schemeClr val="bg1"/>
                </a:solidFill>
                <a:latin typeface="Inconsolata" charset="0"/>
              </a:rPr>
              <a:t>&lt;/modules&gt;</a:t>
            </a:r>
          </a:p>
        </p:txBody>
      </p:sp>
      <p:sp>
        <p:nvSpPr>
          <p:cNvPr id="379908" name="4 CuadroTexto"/>
          <p:cNvSpPr txBox="1">
            <a:spLocks noChangeArrowheads="1"/>
          </p:cNvSpPr>
          <p:nvPr/>
        </p:nvSpPr>
        <p:spPr bwMode="auto">
          <a:xfrm>
            <a:off x="457200" y="1185863"/>
            <a:ext cx="597693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First, download the modules and install</a:t>
            </a:r>
          </a:p>
          <a:p>
            <a:pPr eaLnBrk="1" hangingPunct="1">
              <a:buFont typeface="Arial" pitchFamily="34" charset="0"/>
              <a:buChar char="•"/>
            </a:pPr>
            <a:r>
              <a:rPr lang="en-US" altLang="es-EC" sz="1400">
                <a:solidFill>
                  <a:schemeClr val="bg1"/>
                </a:solidFill>
                <a:latin typeface="Inconsolata" charset="0"/>
              </a:rPr>
              <a:t>Add module support</a:t>
            </a:r>
          </a:p>
          <a:p>
            <a:pPr eaLnBrk="1" hangingPunct="1">
              <a:buFont typeface="Arial" pitchFamily="34" charset="0"/>
              <a:buChar char="•"/>
            </a:pPr>
            <a:r>
              <a:rPr lang="en-US" altLang="es-EC" sz="1400">
                <a:solidFill>
                  <a:schemeClr val="bg1"/>
                </a:solidFill>
                <a:latin typeface="Inconsolata" charset="0"/>
              </a:rPr>
              <a:t>For Android, configure permissions and API key (later slide</a:t>
            </a:r>
            <a:r>
              <a:rPr lang="en-US" altLang="es-EC" sz="1400"/>
              <a:t>)</a:t>
            </a:r>
            <a:endParaRPr lang="en-US"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Alloy.js</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80931" name="Content Placeholder 2"/>
          <p:cNvSpPr txBox="1">
            <a:spLocks/>
          </p:cNvSpPr>
          <p:nvPr/>
        </p:nvSpPr>
        <p:spPr bwMode="auto">
          <a:xfrm>
            <a:off x="407988" y="965200"/>
            <a:ext cx="8328025"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1800">
                <a:solidFill>
                  <a:schemeClr val="bg1"/>
                </a:solidFill>
                <a:latin typeface="Inconsolata" charset="0"/>
              </a:rPr>
              <a:t/>
            </a:r>
            <a:br>
              <a:rPr lang="en-US" altLang="es-EC" sz="1800">
                <a:solidFill>
                  <a:schemeClr val="bg1"/>
                </a:solidFill>
                <a:latin typeface="Inconsolata" charset="0"/>
              </a:rPr>
            </a:br>
            <a:r>
              <a:rPr lang="en-US" altLang="es-EC" sz="1800">
                <a:solidFill>
                  <a:schemeClr val="bg1"/>
                </a:solidFill>
                <a:latin typeface="Inconsolata" charset="0"/>
              </a:rPr>
              <a:t>// Require module, and make it available throughout your app </a:t>
            </a:r>
          </a:p>
          <a:p>
            <a:pPr eaLnBrk="1" hangingPunct="1">
              <a:spcBef>
                <a:spcPct val="20000"/>
              </a:spcBef>
              <a:buSzPct val="75000"/>
            </a:pPr>
            <a:r>
              <a:rPr lang="en-US" altLang="es-EC" sz="1800">
                <a:solidFill>
                  <a:schemeClr val="bg1"/>
                </a:solidFill>
                <a:latin typeface="Inconsolata" charset="0"/>
              </a:rPr>
              <a:t>Alloy.Globals.Map = require('ti.map'); </a:t>
            </a:r>
            <a:endParaRPr lang="es-EC" altLang="es-EC" sz="18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Maps</a:t>
            </a:r>
            <a:r>
              <a:rPr lang="es-EC" cap="small" dirty="0">
                <a:ea typeface="ＭＳ Ｐゴシック" charset="0"/>
              </a:rPr>
              <a:t> View</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81955" name="Content Placeholder 2"/>
          <p:cNvSpPr txBox="1">
            <a:spLocks/>
          </p:cNvSpPr>
          <p:nvPr/>
        </p:nvSpPr>
        <p:spPr bwMode="auto">
          <a:xfrm>
            <a:off x="1250950" y="1371600"/>
            <a:ext cx="6511925" cy="270192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1800">
                <a:solidFill>
                  <a:schemeClr val="bg1"/>
                </a:solidFill>
                <a:latin typeface="Inconsolata" charset="0"/>
              </a:rPr>
              <a:t/>
            </a:r>
            <a:br>
              <a:rPr lang="en-US" altLang="es-EC" sz="1800">
                <a:solidFill>
                  <a:schemeClr val="bg1"/>
                </a:solidFill>
                <a:latin typeface="Inconsolata" charset="0"/>
              </a:rPr>
            </a:br>
            <a:r>
              <a:rPr lang="es-EC" altLang="es-EC" sz="1800">
                <a:solidFill>
                  <a:schemeClr val="bg1"/>
                </a:solidFill>
                <a:latin typeface="Inconsolata" charset="0"/>
              </a:rPr>
              <a:t>&lt;Alloy&gt; </a:t>
            </a:r>
          </a:p>
          <a:p>
            <a:pPr eaLnBrk="1" hangingPunct="1">
              <a:spcBef>
                <a:spcPct val="20000"/>
              </a:spcBef>
              <a:buSzPct val="75000"/>
            </a:pPr>
            <a:r>
              <a:rPr lang="es-EC" altLang="es-EC" sz="1800">
                <a:solidFill>
                  <a:schemeClr val="bg1"/>
                </a:solidFill>
                <a:latin typeface="Inconsolata" charset="0"/>
              </a:rPr>
              <a:t>     &lt;Window class='container' id="win"&gt; </a:t>
            </a:r>
          </a:p>
          <a:p>
            <a:pPr eaLnBrk="1" hangingPunct="1">
              <a:spcBef>
                <a:spcPct val="20000"/>
              </a:spcBef>
              <a:buSzPct val="75000"/>
            </a:pPr>
            <a:r>
              <a:rPr lang="es-EC" altLang="es-EC" sz="1800">
                <a:solidFill>
                  <a:schemeClr val="bg1"/>
                </a:solidFill>
                <a:latin typeface="Inconsolata" charset="0"/>
              </a:rPr>
              <a:t>	    &lt;View id="map" ns="Alloy.Globals.Map"&gt;&lt;/View&gt; </a:t>
            </a:r>
          </a:p>
          <a:p>
            <a:pPr eaLnBrk="1" hangingPunct="1">
              <a:spcBef>
                <a:spcPct val="20000"/>
              </a:spcBef>
              <a:buSzPct val="75000"/>
            </a:pPr>
            <a:r>
              <a:rPr lang="es-EC" altLang="es-EC" sz="1800">
                <a:solidFill>
                  <a:schemeClr val="bg1"/>
                </a:solidFill>
                <a:latin typeface="Inconsolata" charset="0"/>
              </a:rPr>
              <a:t>	    &lt;View id="dividerLine"/&gt; </a:t>
            </a:r>
          </a:p>
          <a:p>
            <a:pPr eaLnBrk="1" hangingPunct="1">
              <a:spcBef>
                <a:spcPct val="20000"/>
              </a:spcBef>
              <a:buSzPct val="75000"/>
            </a:pPr>
            <a:r>
              <a:rPr lang="es-EC" altLang="es-EC" sz="1800">
                <a:solidFill>
                  <a:schemeClr val="bg1"/>
                </a:solidFill>
                <a:latin typeface="Inconsolata" charset="0"/>
              </a:rPr>
              <a:t>	    &lt;View id="map1" ns="Alloy.Globals.Map"&gt;&lt;/View&gt; </a:t>
            </a:r>
          </a:p>
          <a:p>
            <a:pPr eaLnBrk="1" hangingPunct="1">
              <a:spcBef>
                <a:spcPct val="20000"/>
              </a:spcBef>
              <a:buSzPct val="75000"/>
            </a:pPr>
            <a:r>
              <a:rPr lang="es-EC" altLang="es-EC" sz="1800">
                <a:solidFill>
                  <a:schemeClr val="bg1"/>
                </a:solidFill>
                <a:latin typeface="Inconsolata" charset="0"/>
              </a:rPr>
              <a:t>     &lt;/Window&gt; </a:t>
            </a:r>
          </a:p>
          <a:p>
            <a:pPr eaLnBrk="1" hangingPunct="1">
              <a:spcBef>
                <a:spcPct val="20000"/>
              </a:spcBef>
              <a:buSzPct val="75000"/>
            </a:pPr>
            <a:r>
              <a:rPr lang="es-EC" altLang="es-EC" sz="1800">
                <a:solidFill>
                  <a:schemeClr val="bg1"/>
                </a:solidFill>
                <a:latin typeface="Inconsolata" charset="0"/>
              </a:rPr>
              <a:t>&lt;/Alloy&gt;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Associated</a:t>
            </a:r>
            <a:r>
              <a:rPr lang="es-EC" cap="small" dirty="0">
                <a:ea typeface="ＭＳ Ｐゴシック" charset="0"/>
              </a:rPr>
              <a:t> TSS file</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82979" name="Content Placeholder 2"/>
          <p:cNvSpPr txBox="1">
            <a:spLocks/>
          </p:cNvSpPr>
          <p:nvPr/>
        </p:nvSpPr>
        <p:spPr bwMode="auto">
          <a:xfrm>
            <a:off x="1973263" y="935038"/>
            <a:ext cx="4965700" cy="4103687"/>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400">
                <a:solidFill>
                  <a:schemeClr val="bg1"/>
                </a:solidFill>
                <a:latin typeface="Inconsolata" charset="0"/>
              </a:rPr>
              <a:t>"#map": { </a:t>
            </a:r>
          </a:p>
          <a:p>
            <a:pPr eaLnBrk="1" hangingPunct="1">
              <a:spcBef>
                <a:spcPct val="20000"/>
              </a:spcBef>
              <a:buSzPct val="75000"/>
            </a:pPr>
            <a:r>
              <a:rPr lang="es-EC" altLang="es-EC" sz="1400">
                <a:solidFill>
                  <a:schemeClr val="bg1"/>
                </a:solidFill>
                <a:latin typeface="Inconsolata" charset="0"/>
              </a:rPr>
              <a:t>	userLocation: false, </a:t>
            </a:r>
          </a:p>
          <a:p>
            <a:pPr eaLnBrk="1" hangingPunct="1">
              <a:spcBef>
                <a:spcPct val="20000"/>
              </a:spcBef>
              <a:buSzPct val="75000"/>
            </a:pPr>
            <a:r>
              <a:rPr lang="es-EC" altLang="es-EC" sz="1400">
                <a:solidFill>
                  <a:schemeClr val="bg1"/>
                </a:solidFill>
                <a:latin typeface="Inconsolata" charset="0"/>
              </a:rPr>
              <a:t>	animate: true, </a:t>
            </a:r>
          </a:p>
          <a:p>
            <a:pPr eaLnBrk="1" hangingPunct="1">
              <a:spcBef>
                <a:spcPct val="20000"/>
              </a:spcBef>
              <a:buSzPct val="75000"/>
            </a:pPr>
            <a:r>
              <a:rPr lang="es-EC" altLang="es-EC" sz="1400">
                <a:solidFill>
                  <a:schemeClr val="bg1"/>
                </a:solidFill>
                <a:latin typeface="Inconsolata" charset="0"/>
              </a:rPr>
              <a:t>	height: '50%', </a:t>
            </a:r>
          </a:p>
          <a:p>
            <a:pPr eaLnBrk="1" hangingPunct="1">
              <a:spcBef>
                <a:spcPct val="20000"/>
              </a:spcBef>
              <a:buSzPct val="75000"/>
            </a:pPr>
            <a:r>
              <a:rPr lang="es-EC" altLang="es-EC" sz="1400">
                <a:solidFill>
                  <a:schemeClr val="bg1"/>
                </a:solidFill>
                <a:latin typeface="Inconsolata" charset="0"/>
              </a:rPr>
              <a:t>	top: 0, </a:t>
            </a:r>
          </a:p>
          <a:p>
            <a:pPr eaLnBrk="1" hangingPunct="1">
              <a:spcBef>
                <a:spcPct val="20000"/>
              </a:spcBef>
              <a:buSzPct val="75000"/>
            </a:pPr>
            <a:r>
              <a:rPr lang="es-EC" altLang="es-EC" sz="1400">
                <a:solidFill>
                  <a:schemeClr val="bg1"/>
                </a:solidFill>
                <a:latin typeface="Inconsolata" charset="0"/>
              </a:rPr>
              <a:t>	region: { latitude: 37.38, latitudeDelta: 0.2, </a:t>
            </a:r>
          </a:p>
          <a:p>
            <a:pPr eaLnBrk="1" hangingPunct="1">
              <a:spcBef>
                <a:spcPct val="20000"/>
              </a:spcBef>
              <a:buSzPct val="75000"/>
            </a:pPr>
            <a:r>
              <a:rPr lang="es-EC" altLang="es-EC" sz="1400">
                <a:solidFill>
                  <a:schemeClr val="bg1"/>
                </a:solidFill>
                <a:latin typeface="Inconsolata" charset="0"/>
              </a:rPr>
              <a:t>		longitude: -122.05, longitudeDelta: 0.2 		} </a:t>
            </a:r>
          </a:p>
          <a:p>
            <a:pPr eaLnBrk="1" hangingPunct="1">
              <a:spcBef>
                <a:spcPct val="20000"/>
              </a:spcBef>
              <a:buSzPct val="75000"/>
            </a:pPr>
            <a:r>
              <a:rPr lang="es-EC" altLang="es-EC" sz="1400">
                <a:solidFill>
                  <a:schemeClr val="bg1"/>
                </a:solidFill>
                <a:latin typeface="Inconsolata" charset="0"/>
              </a:rPr>
              <a:t>}, </a:t>
            </a:r>
          </a:p>
          <a:p>
            <a:pPr eaLnBrk="1" hangingPunct="1">
              <a:spcBef>
                <a:spcPct val="20000"/>
              </a:spcBef>
              <a:buSzPct val="75000"/>
            </a:pPr>
            <a:r>
              <a:rPr lang="es-EC" altLang="es-EC" sz="1400">
                <a:solidFill>
                  <a:schemeClr val="bg1"/>
                </a:solidFill>
                <a:latin typeface="Inconsolata" charset="0"/>
              </a:rPr>
              <a:t>"#map1": { </a:t>
            </a:r>
          </a:p>
          <a:p>
            <a:pPr eaLnBrk="1" hangingPunct="1">
              <a:spcBef>
                <a:spcPct val="20000"/>
              </a:spcBef>
              <a:buSzPct val="75000"/>
            </a:pPr>
            <a:r>
              <a:rPr lang="es-EC" altLang="es-EC" sz="1400">
                <a:solidFill>
                  <a:schemeClr val="bg1"/>
                </a:solidFill>
                <a:latin typeface="Inconsolata" charset="0"/>
              </a:rPr>
              <a:t>	userLocation: false, </a:t>
            </a:r>
          </a:p>
          <a:p>
            <a:pPr eaLnBrk="1" hangingPunct="1">
              <a:spcBef>
                <a:spcPct val="20000"/>
              </a:spcBef>
              <a:buSzPct val="75000"/>
            </a:pPr>
            <a:r>
              <a:rPr lang="es-EC" altLang="es-EC" sz="1400">
                <a:solidFill>
                  <a:schemeClr val="bg1"/>
                </a:solidFill>
                <a:latin typeface="Inconsolata" charset="0"/>
              </a:rPr>
              <a:t>	animate: true, </a:t>
            </a:r>
          </a:p>
          <a:p>
            <a:pPr eaLnBrk="1" hangingPunct="1">
              <a:spcBef>
                <a:spcPct val="20000"/>
              </a:spcBef>
              <a:buSzPct val="75000"/>
            </a:pPr>
            <a:r>
              <a:rPr lang="es-EC" altLang="es-EC" sz="1400">
                <a:solidFill>
                  <a:schemeClr val="bg1"/>
                </a:solidFill>
                <a:latin typeface="Inconsolata" charset="0"/>
              </a:rPr>
              <a:t>	height: '50%', </a:t>
            </a:r>
          </a:p>
          <a:p>
            <a:pPr eaLnBrk="1" hangingPunct="1">
              <a:spcBef>
                <a:spcPct val="20000"/>
              </a:spcBef>
              <a:buSzPct val="75000"/>
            </a:pPr>
            <a:r>
              <a:rPr lang="es-EC" altLang="es-EC" sz="1400">
                <a:solidFill>
                  <a:schemeClr val="bg1"/>
                </a:solidFill>
                <a:latin typeface="Inconsolata" charset="0"/>
              </a:rPr>
              <a:t>	top: '50%', </a:t>
            </a:r>
          </a:p>
          <a:p>
            <a:pPr eaLnBrk="1" hangingPunct="1">
              <a:spcBef>
                <a:spcPct val="20000"/>
              </a:spcBef>
              <a:buSzPct val="75000"/>
            </a:pPr>
            <a:r>
              <a:rPr lang="es-EC" altLang="es-EC" sz="1400">
                <a:solidFill>
                  <a:schemeClr val="bg1"/>
                </a:solidFill>
                <a:latin typeface="Inconsolata" charset="0"/>
              </a:rPr>
              <a:t>	region: {latitude: -33.87365, longitude: 151.20689, </a:t>
            </a:r>
          </a:p>
          <a:p>
            <a:pPr eaLnBrk="1" hangingPunct="1">
              <a:spcBef>
                <a:spcPct val="20000"/>
              </a:spcBef>
              <a:buSzPct val="75000"/>
            </a:pPr>
            <a:r>
              <a:rPr lang="es-EC" altLang="es-EC" sz="1400">
                <a:solidFill>
                  <a:schemeClr val="bg1"/>
                </a:solidFill>
                <a:latin typeface="Inconsolata" charset="0"/>
              </a:rPr>
              <a:t>		latitudeDelta: 0.1, longitudeDelta: 0.1      } </a:t>
            </a:r>
          </a:p>
          <a:p>
            <a:pPr eaLnBrk="1" hangingPunct="1">
              <a:spcBef>
                <a:spcPct val="20000"/>
              </a:spcBef>
              <a:buSzPct val="75000"/>
            </a:pPr>
            <a:r>
              <a:rPr lang="es-EC" altLang="es-EC" sz="14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Associated</a:t>
            </a:r>
            <a:r>
              <a:rPr lang="es-EC" cap="small" dirty="0">
                <a:ea typeface="ＭＳ Ｐゴシック" charset="0"/>
              </a:rPr>
              <a:t> </a:t>
            </a:r>
            <a:r>
              <a:rPr lang="es-EC" cap="small" dirty="0" err="1">
                <a:ea typeface="ＭＳ Ｐゴシック" charset="0"/>
              </a:rPr>
              <a:t>Controller</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84003" name="Content Placeholder 2"/>
          <p:cNvSpPr txBox="1">
            <a:spLocks/>
          </p:cNvSpPr>
          <p:nvPr/>
        </p:nvSpPr>
        <p:spPr bwMode="auto">
          <a:xfrm>
            <a:off x="2398713" y="1046163"/>
            <a:ext cx="4479925" cy="391160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400">
                <a:solidFill>
                  <a:schemeClr val="bg1"/>
                </a:solidFill>
                <a:latin typeface="Inconsolata" charset="0"/>
              </a:rPr>
              <a:t>// add some annotations, must be done in code </a:t>
            </a:r>
          </a:p>
          <a:p>
            <a:pPr eaLnBrk="1" hangingPunct="1">
              <a:spcBef>
                <a:spcPct val="20000"/>
              </a:spcBef>
              <a:buSzPct val="75000"/>
            </a:pPr>
            <a:r>
              <a:rPr lang="es-EC" altLang="es-EC" sz="1400">
                <a:solidFill>
                  <a:schemeClr val="bg1"/>
                </a:solidFill>
                <a:latin typeface="Inconsolata" charset="0"/>
              </a:rPr>
              <a:t>var anno1 = Alloy.Globals.Map.createAnnotation({ </a:t>
            </a:r>
          </a:p>
          <a:p>
            <a:pPr eaLnBrk="1" hangingPunct="1">
              <a:spcBef>
                <a:spcPct val="20000"/>
              </a:spcBef>
              <a:buSzPct val="75000"/>
            </a:pPr>
            <a:r>
              <a:rPr lang="es-EC" altLang="es-EC" sz="1400">
                <a:solidFill>
                  <a:schemeClr val="bg1"/>
                </a:solidFill>
                <a:latin typeface="Inconsolata" charset="0"/>
              </a:rPr>
              <a:t>	title:"Mountain View", </a:t>
            </a:r>
          </a:p>
          <a:p>
            <a:pPr eaLnBrk="1" hangingPunct="1">
              <a:spcBef>
                <a:spcPct val="20000"/>
              </a:spcBef>
              <a:buSzPct val="75000"/>
            </a:pPr>
            <a:r>
              <a:rPr lang="es-EC" altLang="es-EC" sz="1400">
                <a:solidFill>
                  <a:schemeClr val="bg1"/>
                </a:solidFill>
                <a:latin typeface="Inconsolata" charset="0"/>
              </a:rPr>
              <a:t>	latitude:37.389569, </a:t>
            </a:r>
          </a:p>
          <a:p>
            <a:pPr eaLnBrk="1" hangingPunct="1">
              <a:spcBef>
                <a:spcPct val="20000"/>
              </a:spcBef>
              <a:buSzPct val="75000"/>
            </a:pPr>
            <a:r>
              <a:rPr lang="es-EC" altLang="es-EC" sz="1400">
                <a:solidFill>
                  <a:schemeClr val="bg1"/>
                </a:solidFill>
                <a:latin typeface="Inconsolata" charset="0"/>
              </a:rPr>
              <a:t>	longitude:-122.050212 </a:t>
            </a:r>
          </a:p>
          <a:p>
            <a:pPr eaLnBrk="1" hangingPunct="1">
              <a:spcBef>
                <a:spcPct val="20000"/>
              </a:spcBef>
              <a:buSzPct val="75000"/>
            </a:pPr>
            <a:r>
              <a:rPr lang="es-EC" altLang="es-EC" sz="1400">
                <a:solidFill>
                  <a:schemeClr val="bg1"/>
                </a:solidFill>
                <a:latin typeface="Inconsolata" charset="0"/>
              </a:rPr>
              <a:t>}); </a:t>
            </a:r>
          </a:p>
          <a:p>
            <a:pPr eaLnBrk="1" hangingPunct="1">
              <a:spcBef>
                <a:spcPct val="20000"/>
              </a:spcBef>
              <a:buSzPct val="75000"/>
            </a:pPr>
            <a:r>
              <a:rPr lang="es-EC" altLang="es-EC" sz="1400">
                <a:solidFill>
                  <a:schemeClr val="bg1"/>
                </a:solidFill>
                <a:latin typeface="Inconsolata" charset="0"/>
              </a:rPr>
              <a:t>$.map.addAnnotation(anno1); </a:t>
            </a:r>
          </a:p>
          <a:p>
            <a:pPr eaLnBrk="1" hangingPunct="1">
              <a:spcBef>
                <a:spcPct val="20000"/>
              </a:spcBef>
              <a:buSzPct val="75000"/>
            </a:pPr>
            <a:r>
              <a:rPr lang="es-EC" altLang="es-EC" sz="1400">
                <a:solidFill>
                  <a:schemeClr val="bg1"/>
                </a:solidFill>
                <a:latin typeface="Inconsolata" charset="0"/>
              </a:rPr>
              <a:t>var anno2 = Alloy.Globals.Map.createAnnotation({ </a:t>
            </a:r>
          </a:p>
          <a:p>
            <a:pPr eaLnBrk="1" hangingPunct="1">
              <a:spcBef>
                <a:spcPct val="20000"/>
              </a:spcBef>
              <a:buSzPct val="75000"/>
            </a:pPr>
            <a:r>
              <a:rPr lang="es-EC" altLang="es-EC" sz="1400">
                <a:solidFill>
                  <a:schemeClr val="bg1"/>
                </a:solidFill>
                <a:latin typeface="Inconsolata" charset="0"/>
              </a:rPr>
              <a:t>	title:"Sydney", </a:t>
            </a:r>
          </a:p>
          <a:p>
            <a:pPr eaLnBrk="1" hangingPunct="1">
              <a:spcBef>
                <a:spcPct val="20000"/>
              </a:spcBef>
              <a:buSzPct val="75000"/>
            </a:pPr>
            <a:r>
              <a:rPr lang="es-EC" altLang="es-EC" sz="1400">
                <a:solidFill>
                  <a:schemeClr val="bg1"/>
                </a:solidFill>
                <a:latin typeface="Inconsolata" charset="0"/>
              </a:rPr>
              <a:t>	latitude: -33.87365, </a:t>
            </a:r>
          </a:p>
          <a:p>
            <a:pPr eaLnBrk="1" hangingPunct="1">
              <a:spcBef>
                <a:spcPct val="20000"/>
              </a:spcBef>
              <a:buSzPct val="75000"/>
            </a:pPr>
            <a:r>
              <a:rPr lang="es-EC" altLang="es-EC" sz="1400">
                <a:solidFill>
                  <a:schemeClr val="bg1"/>
                </a:solidFill>
                <a:latin typeface="Inconsolata" charset="0"/>
              </a:rPr>
              <a:t>	longitude: 151.20689 </a:t>
            </a:r>
          </a:p>
          <a:p>
            <a:pPr eaLnBrk="1" hangingPunct="1">
              <a:spcBef>
                <a:spcPct val="20000"/>
              </a:spcBef>
              <a:buSzPct val="75000"/>
            </a:pPr>
            <a:r>
              <a:rPr lang="es-EC" altLang="es-EC" sz="1400">
                <a:solidFill>
                  <a:schemeClr val="bg1"/>
                </a:solidFill>
                <a:latin typeface="Inconsolata" charset="0"/>
              </a:rPr>
              <a:t>}); </a:t>
            </a:r>
          </a:p>
          <a:p>
            <a:pPr eaLnBrk="1" hangingPunct="1">
              <a:spcBef>
                <a:spcPct val="20000"/>
              </a:spcBef>
              <a:buSzPct val="75000"/>
            </a:pPr>
            <a:r>
              <a:rPr lang="es-EC" altLang="es-EC" sz="1400">
                <a:solidFill>
                  <a:schemeClr val="bg1"/>
                </a:solidFill>
                <a:latin typeface="Inconsolata" charset="0"/>
              </a:rPr>
              <a:t>$.map1.addAnnotation(anno2); </a:t>
            </a:r>
          </a:p>
          <a:p>
            <a:pPr eaLnBrk="1" hangingPunct="1">
              <a:spcBef>
                <a:spcPct val="20000"/>
              </a:spcBef>
              <a:buSzPct val="75000"/>
            </a:pPr>
            <a:endParaRPr lang="es-EC" altLang="es-EC" sz="1400">
              <a:solidFill>
                <a:schemeClr val="bg1"/>
              </a:solidFill>
              <a:latin typeface="Inconsolata" charset="0"/>
            </a:endParaRPr>
          </a:p>
          <a:p>
            <a:pPr eaLnBrk="1" hangingPunct="1">
              <a:spcBef>
                <a:spcPct val="20000"/>
              </a:spcBef>
              <a:buSzPct val="75000"/>
            </a:pPr>
            <a:r>
              <a:rPr lang="es-EC" altLang="es-EC" sz="1400">
                <a:solidFill>
                  <a:schemeClr val="bg1"/>
                </a:solidFill>
                <a:latin typeface="Inconsolata" charset="0"/>
              </a:rPr>
              <a:t>$.win.open();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2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02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ANDROID SPECIFICS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Android </a:t>
            </a:r>
            <a:r>
              <a:rPr lang="es-EC" cap="small" dirty="0" err="1">
                <a:ea typeface="ＭＳ Ｐゴシック" charset="0"/>
              </a:rPr>
              <a:t>Maps</a:t>
            </a:r>
            <a:r>
              <a:rPr lang="es-EC" cap="small" dirty="0">
                <a:ea typeface="ＭＳ Ｐゴシック" charset="0"/>
              </a:rPr>
              <a:t>: General </a:t>
            </a:r>
            <a:r>
              <a:rPr lang="es-EC" cap="small" dirty="0" err="1">
                <a:ea typeface="ＭＳ Ｐゴシック" charset="0"/>
              </a:rPr>
              <a:t>Procedure</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38605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Obtain an API key from Google</a:t>
            </a:r>
          </a:p>
          <a:p>
            <a:pPr eaLnBrk="1" hangingPunct="1"/>
            <a:r>
              <a:rPr lang="en-US" altLang="es-EC" smtClean="0">
                <a:latin typeface="Corbel" pitchFamily="34" charset="0"/>
              </a:rPr>
              <a:t>Update tiapp.xml with that key</a:t>
            </a:r>
          </a:p>
          <a:p>
            <a:pPr eaLnBrk="1" hangingPunct="1"/>
            <a:r>
              <a:rPr lang="en-US" altLang="es-EC" smtClean="0">
                <a:latin typeface="Corbel" pitchFamily="34" charset="0"/>
              </a:rPr>
              <a:t>Enable module in tiapp.xml</a:t>
            </a:r>
          </a:p>
          <a:p>
            <a:pPr eaLnBrk="1" hangingPunct="1"/>
            <a:r>
              <a:rPr lang="en-US" altLang="es-EC" smtClean="0">
                <a:latin typeface="Corbel" pitchFamily="34" charset="0"/>
              </a:rPr>
              <a:t>Require the module in JavaScript</a:t>
            </a:r>
          </a:p>
          <a:p>
            <a:pPr eaLnBrk="1" hangingPunct="1"/>
            <a:r>
              <a:rPr lang="en-US" altLang="es-EC" smtClean="0">
                <a:latin typeface="Corbel" pitchFamily="34" charset="0"/>
              </a:rPr>
              <a:t>Instantiate &amp; style your map in JavaScript</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DEVELOPMENT PROCESS</a:t>
            </a:r>
            <a:r>
              <a:rPr lang="en-US" altLang="es-EC" sz="4400" smtClean="0">
                <a:latin typeface="Open Sans" charset="0"/>
              </a:rPr>
              <a:t/>
            </a:r>
            <a:br>
              <a:rPr lang="en-US" altLang="es-EC" sz="4400" smtClean="0">
                <a:latin typeface="Open Sans" charset="0"/>
              </a:rPr>
            </a:br>
            <a:endParaRPr lang="en-US"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5"/>
          <p:cNvSpPr>
            <a:spLocks noGrp="1"/>
          </p:cNvSpPr>
          <p:nvPr>
            <p:ph sz="quarter" idx="4"/>
          </p:nvPr>
        </p:nvSpPr>
        <p:spPr>
          <a:xfrm>
            <a:off x="4521200" y="1319213"/>
            <a:ext cx="4398963" cy="3273425"/>
          </a:xfrm>
        </p:spPr>
        <p:txBody>
          <a:bodyPr/>
          <a:lstStyle/>
          <a:p>
            <a:pPr eaLnBrk="1" hangingPunct="1">
              <a:lnSpc>
                <a:spcPct val="80000"/>
              </a:lnSpc>
            </a:pPr>
            <a:r>
              <a:rPr lang="es-EC" altLang="es-EC" sz="1900" smtClean="0">
                <a:latin typeface="Corbel" pitchFamily="34" charset="0"/>
              </a:rPr>
              <a:t>Get your app's SHA-1 fingerprint</a:t>
            </a:r>
          </a:p>
          <a:p>
            <a:pPr eaLnBrk="1" hangingPunct="1">
              <a:lnSpc>
                <a:spcPct val="80000"/>
              </a:lnSpc>
            </a:pPr>
            <a:r>
              <a:rPr lang="es-EC" altLang="es-EC" sz="1900" smtClean="0">
                <a:latin typeface="Corbel" pitchFamily="34" charset="0"/>
              </a:rPr>
              <a:t>Visit </a:t>
            </a:r>
            <a:r>
              <a:rPr lang="es-EC" altLang="es-EC" sz="1900" smtClean="0">
                <a:latin typeface="Corbel" pitchFamily="34" charset="0"/>
                <a:hlinkClick r:id="rId2"/>
              </a:rPr>
              <a:t>Google's API console</a:t>
            </a:r>
            <a:endParaRPr lang="es-EC" altLang="es-EC" sz="1900" smtClean="0">
              <a:latin typeface="Corbel" pitchFamily="34" charset="0"/>
            </a:endParaRPr>
          </a:p>
          <a:p>
            <a:pPr eaLnBrk="1" hangingPunct="1">
              <a:lnSpc>
                <a:spcPct val="80000"/>
              </a:lnSpc>
            </a:pPr>
            <a:r>
              <a:rPr lang="es-EC" altLang="es-EC" sz="1900" smtClean="0">
                <a:latin typeface="Corbel" pitchFamily="34" charset="0"/>
              </a:rPr>
              <a:t>Click Create Project or select project name, click Create</a:t>
            </a:r>
          </a:p>
          <a:p>
            <a:pPr eaLnBrk="1" hangingPunct="1">
              <a:lnSpc>
                <a:spcPct val="80000"/>
              </a:lnSpc>
            </a:pPr>
            <a:r>
              <a:rPr lang="es-EC" altLang="es-EC" sz="1900" smtClean="0">
                <a:latin typeface="Corbel" pitchFamily="34" charset="0"/>
              </a:rPr>
              <a:t>turn on Google Maps Android API v2</a:t>
            </a:r>
          </a:p>
          <a:p>
            <a:pPr eaLnBrk="1" hangingPunct="1">
              <a:lnSpc>
                <a:spcPct val="80000"/>
              </a:lnSpc>
            </a:pPr>
            <a:r>
              <a:rPr lang="es-EC" altLang="es-EC" sz="1900" smtClean="0">
                <a:latin typeface="Corbel" pitchFamily="34" charset="0"/>
              </a:rPr>
              <a:t>Click API Access, then click Create New Android Key</a:t>
            </a:r>
          </a:p>
          <a:p>
            <a:pPr eaLnBrk="1" hangingPunct="1">
              <a:lnSpc>
                <a:spcPct val="80000"/>
              </a:lnSpc>
            </a:pPr>
            <a:r>
              <a:rPr lang="es-EC" altLang="es-EC" sz="1900" smtClean="0">
                <a:latin typeface="Corbel" pitchFamily="34" charset="0"/>
              </a:rPr>
              <a:t>Paste your SHA-1 fingerprint, a semicolon, then your app's App ID</a:t>
            </a:r>
          </a:p>
          <a:p>
            <a:pPr eaLnBrk="1" hangingPunct="1">
              <a:lnSpc>
                <a:spcPct val="80000"/>
              </a:lnSpc>
            </a:pPr>
            <a:r>
              <a:rPr lang="es-EC" altLang="es-EC" sz="1900" smtClean="0">
                <a:latin typeface="Corbel" pitchFamily="34" charset="0"/>
              </a:rPr>
              <a:t>Save the resulting "Key for Android Apps (with </a:t>
            </a:r>
            <a:r>
              <a:rPr lang="es-EC" altLang="es-EC" sz="1900" smtClean="0">
                <a:solidFill>
                  <a:schemeClr val="tx2"/>
                </a:solidFill>
                <a:latin typeface="Corbel" pitchFamily="34" charset="0"/>
              </a:rPr>
              <a:t>certificates</a:t>
            </a:r>
            <a:r>
              <a:rPr lang="es-EC" altLang="es-EC" sz="1900" smtClean="0">
                <a:latin typeface="Corbel" pitchFamily="34" charset="0"/>
              </a:rPr>
              <a:t>)"</a:t>
            </a:r>
            <a:endParaRPr lang="en-US" altLang="es-EC" sz="1900" smtClean="0">
              <a:latin typeface="Corbel" pitchFamily="34" charset="0"/>
            </a:endParaRPr>
          </a:p>
        </p:txBody>
      </p:sp>
      <p:sp>
        <p:nvSpPr>
          <p:cNvPr id="9"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Obtaining</a:t>
            </a:r>
            <a:r>
              <a:rPr lang="es-EC" cap="small" dirty="0">
                <a:ea typeface="ＭＳ Ｐゴシック" charset="0"/>
              </a:rPr>
              <a:t> </a:t>
            </a:r>
            <a:r>
              <a:rPr lang="es-EC" cap="small" dirty="0" err="1">
                <a:ea typeface="ＭＳ Ｐゴシック" charset="0"/>
              </a:rPr>
              <a:t>an</a:t>
            </a:r>
            <a:r>
              <a:rPr lang="es-EC" cap="small" dirty="0">
                <a:ea typeface="ＭＳ Ｐゴシック" charset="0"/>
              </a:rPr>
              <a:t> API </a:t>
            </a:r>
            <a:r>
              <a:rPr lang="es-EC" cap="small" dirty="0" err="1">
                <a:ea typeface="ＭＳ Ｐゴシック" charset="0"/>
              </a:rPr>
              <a:t>key</a:t>
            </a:r>
            <a:endParaRPr lang="es-EC" cap="small" dirty="0">
              <a:ea typeface="ＭＳ Ｐゴシック" charset="0"/>
            </a:endParaRPr>
          </a:p>
        </p:txBody>
      </p:sp>
      <p:pic>
        <p:nvPicPr>
          <p:cNvPr id="387075" name="3 Marcador de contenido"/>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346075" y="1319213"/>
            <a:ext cx="4040188" cy="13446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Content Placeholder 5"/>
          <p:cNvSpPr>
            <a:spLocks noGrp="1"/>
          </p:cNvSpPr>
          <p:nvPr>
            <p:ph sz="quarter" idx="4"/>
          </p:nvPr>
        </p:nvSpPr>
        <p:spPr>
          <a:xfrm>
            <a:off x="5102225" y="1766888"/>
            <a:ext cx="4041775" cy="2382837"/>
          </a:xfrm>
        </p:spPr>
        <p:txBody>
          <a:bodyPr/>
          <a:lstStyle/>
          <a:p>
            <a:pPr eaLnBrk="1" hangingPunct="1"/>
            <a:r>
              <a:rPr lang="en-US" altLang="es-EC" smtClean="0">
                <a:latin typeface="Corbel" pitchFamily="34" charset="0"/>
              </a:rPr>
              <a:t>Download module from Marketplace, and install</a:t>
            </a:r>
          </a:p>
          <a:p>
            <a:pPr eaLnBrk="1" hangingPunct="1"/>
            <a:r>
              <a:rPr lang="en-US" altLang="es-EC" smtClean="0">
                <a:latin typeface="Corbel" pitchFamily="34" charset="0"/>
              </a:rPr>
              <a:t>Copy sample XML from </a:t>
            </a:r>
            <a:r>
              <a:rPr lang="en-US" altLang="es-EC" smtClean="0">
                <a:latin typeface="Corbel" pitchFamily="34" charset="0"/>
                <a:hlinkClick r:id="rId2"/>
              </a:rPr>
              <a:t>the docs</a:t>
            </a:r>
            <a:r>
              <a:rPr lang="en-US" altLang="es-EC" smtClean="0">
                <a:latin typeface="Corbel" pitchFamily="34" charset="0"/>
              </a:rPr>
              <a:t> into your tiapp.xml</a:t>
            </a:r>
          </a:p>
          <a:p>
            <a:pPr eaLnBrk="1" hangingPunct="1"/>
            <a:r>
              <a:rPr lang="en-US" altLang="es-EC" smtClean="0">
                <a:latin typeface="Corbel" pitchFamily="34" charset="0"/>
              </a:rPr>
              <a:t>Edit the three highlighted locations</a:t>
            </a:r>
          </a:p>
        </p:txBody>
      </p:sp>
      <p:sp>
        <p:nvSpPr>
          <p:cNvPr id="9"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Update</a:t>
            </a:r>
            <a:r>
              <a:rPr lang="es-EC" cap="small" dirty="0">
                <a:ea typeface="ＭＳ Ｐゴシック" charset="0"/>
              </a:rPr>
              <a:t> tiapp.xml</a:t>
            </a:r>
          </a:p>
        </p:txBody>
      </p:sp>
      <p:pic>
        <p:nvPicPr>
          <p:cNvPr id="388099" name="5 Marcador de contenido"/>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457200" y="1766888"/>
            <a:ext cx="4040188" cy="2000250"/>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2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2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iOS SPECIFICS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iOS</a:t>
            </a:r>
            <a:r>
              <a:rPr lang="es-EC" cap="small" dirty="0">
                <a:ea typeface="ＭＳ Ｐゴシック" charset="0"/>
              </a:rPr>
              <a:t> </a:t>
            </a:r>
            <a:r>
              <a:rPr lang="es-EC" cap="small" dirty="0" smtClean="0">
                <a:ea typeface="ＭＳ Ｐゴシック" charset="0"/>
              </a:rPr>
              <a:t>Notes</a:t>
            </a:r>
            <a:endParaRPr lang="es-EC" dirty="0">
              <a:ea typeface="ＭＳ Ｐゴシック" charset="0"/>
            </a:endParaRPr>
          </a:p>
        </p:txBody>
      </p:sp>
      <p:sp>
        <p:nvSpPr>
          <p:cNvPr id="39014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No API key needed</a:t>
            </a:r>
          </a:p>
          <a:p>
            <a:pPr eaLnBrk="1" hangingPunct="1"/>
            <a:r>
              <a:rPr lang="en-US" altLang="es-EC" smtClean="0">
                <a:latin typeface="Corbel" pitchFamily="34" charset="0"/>
              </a:rPr>
              <a:t>New 3D perspective</a:t>
            </a:r>
          </a:p>
          <a:p>
            <a:pPr eaLnBrk="1" hangingPunct="1"/>
            <a:r>
              <a:rPr lang="en-US" altLang="es-EC" smtClean="0">
                <a:latin typeface="Corbel" pitchFamily="34" charset="0"/>
              </a:rPr>
              <a:t>Panning past 180/-180° longitude now supported</a:t>
            </a:r>
          </a:p>
          <a:p>
            <a:pPr eaLnBrk="1" hangingPunct="1"/>
            <a:r>
              <a:rPr lang="en-US" altLang="es-EC" smtClean="0">
                <a:latin typeface="Corbel" pitchFamily="34" charset="0"/>
              </a:rPr>
              <a:t>New overlay rendering and placement options</a:t>
            </a:r>
          </a:p>
          <a:p>
            <a:pPr eaLnBrk="1" hangingPunct="1"/>
            <a:r>
              <a:rPr lang="en-US" altLang="es-EC" smtClean="0">
                <a:latin typeface="Corbel" pitchFamily="34" charset="0"/>
              </a:rPr>
              <a:t>Additional properties (e.g. tintColor)</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Camera View</a:t>
            </a: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391171" name="Content Placeholder 2"/>
          <p:cNvSpPr txBox="1">
            <a:spLocks/>
          </p:cNvSpPr>
          <p:nvPr/>
        </p:nvSpPr>
        <p:spPr bwMode="auto">
          <a:xfrm>
            <a:off x="4273550" y="1006475"/>
            <a:ext cx="4413250" cy="387032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100">
                <a:solidFill>
                  <a:schemeClr val="bg1"/>
                </a:solidFill>
                <a:latin typeface="Inconsolata" charset="0"/>
              </a:rPr>
              <a:t>// add the iOS7-specific camera view </a:t>
            </a:r>
          </a:p>
          <a:p>
            <a:pPr eaLnBrk="1" hangingPunct="1"/>
            <a:r>
              <a:rPr lang="es-EC" altLang="es-EC" sz="1100">
                <a:solidFill>
                  <a:schemeClr val="bg1"/>
                </a:solidFill>
                <a:latin typeface="Inconsolata" charset="0"/>
              </a:rPr>
              <a:t>if(OS_IOS &amp;&amp; parseInt(Ti.Platform.version, 10)&gt;=7) { </a:t>
            </a:r>
          </a:p>
          <a:p>
            <a:pPr eaLnBrk="1" hangingPunct="1"/>
            <a:r>
              <a:rPr lang="es-EC" altLang="es-EC" sz="1100">
                <a:solidFill>
                  <a:schemeClr val="bg1"/>
                </a:solidFill>
                <a:latin typeface="Inconsolata" charset="0"/>
              </a:rPr>
              <a:t>     var cam = Alloy.Globals.Map.createCamera({ </a:t>
            </a:r>
          </a:p>
          <a:p>
            <a:pPr eaLnBrk="1" hangingPunct="1"/>
            <a:r>
              <a:rPr lang="es-EC" altLang="es-EC" sz="1100">
                <a:solidFill>
                  <a:schemeClr val="bg1"/>
                </a:solidFill>
                <a:latin typeface="Inconsolata" charset="0"/>
              </a:rPr>
              <a:t>	altitude: 300, </a:t>
            </a:r>
          </a:p>
          <a:p>
            <a:pPr eaLnBrk="1" hangingPunct="1"/>
            <a:r>
              <a:rPr lang="es-EC" altLang="es-EC" sz="1100">
                <a:solidFill>
                  <a:schemeClr val="bg1"/>
                </a:solidFill>
                <a:latin typeface="Inconsolata" charset="0"/>
              </a:rPr>
              <a:t>	centerCoordinate: { </a:t>
            </a:r>
          </a:p>
          <a:p>
            <a:pPr eaLnBrk="1" hangingPunct="1"/>
            <a:r>
              <a:rPr lang="es-EC" altLang="es-EC" sz="1100">
                <a:solidFill>
                  <a:schemeClr val="bg1"/>
                </a:solidFill>
                <a:latin typeface="Inconsolata" charset="0"/>
              </a:rPr>
              <a:t>	     latitude:37.389569, </a:t>
            </a:r>
          </a:p>
          <a:p>
            <a:pPr eaLnBrk="1" hangingPunct="1"/>
            <a:r>
              <a:rPr lang="es-EC" altLang="es-EC" sz="1100">
                <a:solidFill>
                  <a:schemeClr val="bg1"/>
                </a:solidFill>
                <a:latin typeface="Inconsolata" charset="0"/>
              </a:rPr>
              <a:t>	     longitude:-122.050212 </a:t>
            </a:r>
          </a:p>
          <a:p>
            <a:pPr eaLnBrk="1" hangingPunct="1"/>
            <a:r>
              <a:rPr lang="es-EC" altLang="es-EC" sz="1100">
                <a:solidFill>
                  <a:schemeClr val="bg1"/>
                </a:solidFill>
                <a:latin typeface="Inconsolata" charset="0"/>
              </a:rPr>
              <a:t>	}, </a:t>
            </a:r>
          </a:p>
          <a:p>
            <a:pPr eaLnBrk="1" hangingPunct="1"/>
            <a:r>
              <a:rPr lang="es-EC" altLang="es-EC" sz="1100">
                <a:solidFill>
                  <a:schemeClr val="bg1"/>
                </a:solidFill>
                <a:latin typeface="Inconsolata" charset="0"/>
              </a:rPr>
              <a:t>	heading: -45, </a:t>
            </a:r>
          </a:p>
          <a:p>
            <a:pPr eaLnBrk="1" hangingPunct="1"/>
            <a:r>
              <a:rPr lang="es-EC" altLang="es-EC" sz="1100">
                <a:solidFill>
                  <a:schemeClr val="bg1"/>
                </a:solidFill>
                <a:latin typeface="Inconsolata" charset="0"/>
              </a:rPr>
              <a:t>	pitch: 60, </a:t>
            </a:r>
          </a:p>
          <a:p>
            <a:pPr eaLnBrk="1" hangingPunct="1"/>
            <a:r>
              <a:rPr lang="es-EC" altLang="es-EC" sz="1100">
                <a:solidFill>
                  <a:schemeClr val="bg1"/>
                </a:solidFill>
                <a:latin typeface="Inconsolata" charset="0"/>
              </a:rPr>
              <a:t>	showsBuildings: true </a:t>
            </a:r>
          </a:p>
          <a:p>
            <a:pPr eaLnBrk="1" hangingPunct="1"/>
            <a:r>
              <a:rPr lang="es-EC" altLang="es-EC" sz="1100">
                <a:solidFill>
                  <a:schemeClr val="bg1"/>
                </a:solidFill>
                <a:latin typeface="Inconsolata" charset="0"/>
              </a:rPr>
              <a:t>     }); </a:t>
            </a:r>
          </a:p>
          <a:p>
            <a:pPr eaLnBrk="1" hangingPunct="1"/>
            <a:r>
              <a:rPr lang="es-EC" altLang="es-EC" sz="1100">
                <a:solidFill>
                  <a:schemeClr val="bg1"/>
                </a:solidFill>
                <a:latin typeface="Inconsolata" charset="0"/>
              </a:rPr>
              <a:t>     var animCam = function(){ </a:t>
            </a:r>
          </a:p>
          <a:p>
            <a:pPr eaLnBrk="1" hangingPunct="1"/>
            <a:r>
              <a:rPr lang="es-EC" altLang="es-EC" sz="1100">
                <a:solidFill>
                  <a:schemeClr val="bg1"/>
                </a:solidFill>
                <a:latin typeface="Inconsolata" charset="0"/>
              </a:rPr>
              <a:t>	$.map.removeEventListener('complete', animCam); </a:t>
            </a:r>
          </a:p>
          <a:p>
            <a:pPr eaLnBrk="1" hangingPunct="1"/>
            <a:r>
              <a:rPr lang="es-EC" altLang="es-EC" sz="1100">
                <a:solidFill>
                  <a:schemeClr val="bg1"/>
                </a:solidFill>
                <a:latin typeface="Inconsolata" charset="0"/>
              </a:rPr>
              <a:t>	$.map.animateCamera({ </a:t>
            </a:r>
          </a:p>
          <a:p>
            <a:pPr eaLnBrk="1" hangingPunct="1"/>
            <a:r>
              <a:rPr lang="es-EC" altLang="es-EC" sz="1100">
                <a:solidFill>
                  <a:schemeClr val="bg1"/>
                </a:solidFill>
                <a:latin typeface="Inconsolata" charset="0"/>
              </a:rPr>
              <a:t>	     camera: cam, </a:t>
            </a:r>
          </a:p>
          <a:p>
            <a:pPr eaLnBrk="1" hangingPunct="1"/>
            <a:r>
              <a:rPr lang="es-EC" altLang="es-EC" sz="1100">
                <a:solidFill>
                  <a:schemeClr val="bg1"/>
                </a:solidFill>
                <a:latin typeface="Inconsolata" charset="0"/>
              </a:rPr>
              <a:t>	     curve: Ti.UI.ANIMATION_CURVE_EASE_IN, </a:t>
            </a:r>
          </a:p>
          <a:p>
            <a:pPr eaLnBrk="1" hangingPunct="1"/>
            <a:r>
              <a:rPr lang="es-EC" altLang="es-EC" sz="1100">
                <a:solidFill>
                  <a:schemeClr val="bg1"/>
                </a:solidFill>
                <a:latin typeface="Inconsolata" charset="0"/>
              </a:rPr>
              <a:t>	     duration: 500 </a:t>
            </a:r>
          </a:p>
          <a:p>
            <a:pPr eaLnBrk="1" hangingPunct="1"/>
            <a:r>
              <a:rPr lang="es-EC" altLang="es-EC" sz="1100">
                <a:solidFill>
                  <a:schemeClr val="bg1"/>
                </a:solidFill>
                <a:latin typeface="Inconsolata" charset="0"/>
              </a:rPr>
              <a:t>	}); </a:t>
            </a:r>
          </a:p>
          <a:p>
            <a:pPr eaLnBrk="1" hangingPunct="1"/>
            <a:r>
              <a:rPr lang="es-EC" altLang="es-EC" sz="1100">
                <a:solidFill>
                  <a:schemeClr val="bg1"/>
                </a:solidFill>
                <a:latin typeface="Inconsolata" charset="0"/>
              </a:rPr>
              <a:t>     }; </a:t>
            </a:r>
          </a:p>
          <a:p>
            <a:pPr eaLnBrk="1" hangingPunct="1"/>
            <a:r>
              <a:rPr lang="es-EC" altLang="es-EC" sz="1100">
                <a:solidFill>
                  <a:schemeClr val="bg1"/>
                </a:solidFill>
                <a:latin typeface="Inconsolata" charset="0"/>
              </a:rPr>
              <a:t>     $.map.addEventListener('complete', animCam); </a:t>
            </a:r>
          </a:p>
          <a:p>
            <a:pPr eaLnBrk="1" hangingPunct="1"/>
            <a:r>
              <a:rPr lang="es-EC" altLang="es-EC" sz="1100">
                <a:solidFill>
                  <a:schemeClr val="bg1"/>
                </a:solidFill>
                <a:latin typeface="Inconsolata" charset="0"/>
              </a:rPr>
              <a:t>} </a:t>
            </a:r>
            <a:br>
              <a:rPr lang="es-EC" altLang="es-EC" sz="1100">
                <a:solidFill>
                  <a:schemeClr val="bg1"/>
                </a:solidFill>
                <a:latin typeface="Inconsolata" charset="0"/>
              </a:rPr>
            </a:br>
            <a:endParaRPr lang="es-EC" altLang="es-EC" sz="1100">
              <a:solidFill>
                <a:schemeClr val="bg1"/>
              </a:solidFill>
              <a:latin typeface="Inconsolata" charset="0"/>
            </a:endParaRPr>
          </a:p>
        </p:txBody>
      </p:sp>
      <p:sp>
        <p:nvSpPr>
          <p:cNvPr id="391172" name="4 CuadroTexto"/>
          <p:cNvSpPr txBox="1">
            <a:spLocks noChangeArrowheads="1"/>
          </p:cNvSpPr>
          <p:nvPr/>
        </p:nvSpPr>
        <p:spPr bwMode="auto">
          <a:xfrm>
            <a:off x="346075" y="1022350"/>
            <a:ext cx="3763963"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altitude: meters above surface</a:t>
            </a:r>
          </a:p>
          <a:p>
            <a:pPr eaLnBrk="1" hangingPunct="1">
              <a:buFont typeface="Arial" pitchFamily="34" charset="0"/>
              <a:buChar char="•"/>
            </a:pPr>
            <a:r>
              <a:rPr lang="en-US" altLang="es-EC" sz="1400">
                <a:solidFill>
                  <a:schemeClr val="bg1"/>
                </a:solidFill>
                <a:latin typeface="Inconsolata" charset="0"/>
              </a:rPr>
              <a:t>centerCoordinate: camera position</a:t>
            </a:r>
          </a:p>
          <a:p>
            <a:pPr eaLnBrk="1" hangingPunct="1">
              <a:buFont typeface="Arial" pitchFamily="34" charset="0"/>
              <a:buChar char="•"/>
            </a:pPr>
            <a:r>
              <a:rPr lang="en-US" altLang="es-EC" sz="1400">
                <a:solidFill>
                  <a:schemeClr val="bg1"/>
                </a:solidFill>
                <a:latin typeface="Inconsolata" charset="0"/>
              </a:rPr>
              <a:t>heading: camera aiming, relative to true north</a:t>
            </a:r>
          </a:p>
          <a:p>
            <a:pPr eaLnBrk="1" hangingPunct="1">
              <a:buFont typeface="Arial" pitchFamily="34" charset="0"/>
              <a:buChar char="•"/>
            </a:pPr>
            <a:r>
              <a:rPr lang="en-US" altLang="es-EC" sz="1400">
                <a:solidFill>
                  <a:schemeClr val="bg1"/>
                </a:solidFill>
                <a:latin typeface="Inconsolata" charset="0"/>
              </a:rPr>
              <a:t>pitch: viewing angle (0 straight down</a:t>
            </a:r>
            <a:r>
              <a:rPr lang="en-US" altLang="es-EC" sz="1400"/>
              <a:t>)</a:t>
            </a:r>
          </a:p>
        </p:txBody>
      </p:sp>
      <p:sp>
        <p:nvSpPr>
          <p:cNvPr id="6" name="Subtitle 2"/>
          <p:cNvSpPr txBox="1">
            <a:spLocks/>
          </p:cNvSpPr>
          <p:nvPr/>
        </p:nvSpPr>
        <p:spPr>
          <a:xfrm>
            <a:off x="495300" y="638175"/>
            <a:ext cx="7088188"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2"/>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2"/>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2"/>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2"/>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2"/>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n-US" sz="1000" cap="all" dirty="0">
                <a:solidFill>
                  <a:srgbClr val="EFEEED"/>
                </a:solidFill>
              </a:rPr>
              <a:t>Add static or animated "camera" to enable 3D perspective</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Maps</a:t>
            </a:r>
            <a:r>
              <a:rPr lang="es-EC" cap="small" dirty="0">
                <a:ea typeface="ＭＳ Ｐゴシック" charset="0"/>
              </a:rPr>
              <a:t> </a:t>
            </a:r>
            <a:r>
              <a:rPr lang="es-EC" cap="small" dirty="0" smtClean="0">
                <a:ea typeface="ＭＳ Ｐゴシック" charset="0"/>
              </a:rPr>
              <a:t>Demo</a:t>
            </a:r>
            <a:endParaRPr lang="es-EC" dirty="0">
              <a:ea typeface="ＭＳ Ｐゴシック" charset="0"/>
            </a:endParaRPr>
          </a:p>
        </p:txBody>
      </p:sp>
      <p:pic>
        <p:nvPicPr>
          <p:cNvPr id="392194"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3603625" y="1154113"/>
            <a:ext cx="193675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buFontTx/>
              <a:buNone/>
              <a:defRPr/>
            </a:pPr>
            <a:r>
              <a:rPr lang="en-US" b="1" dirty="0">
                <a:ea typeface="ＭＳ Ｐゴシック" charset="0"/>
              </a:rPr>
              <a:t>In this lesson, you</a:t>
            </a:r>
            <a:r>
              <a:rPr lang="en-US" b="1"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Learned to use GPS positioning in your </a:t>
            </a:r>
            <a:r>
              <a:rPr lang="en-US" dirty="0" smtClean="0">
                <a:ea typeface="ＭＳ Ｐゴシック" charset="0"/>
              </a:rPr>
              <a:t>applications</a:t>
            </a:r>
          </a:p>
          <a:p>
            <a:pPr eaLnBrk="1" hangingPunct="1">
              <a:defRPr/>
            </a:pPr>
            <a:r>
              <a:rPr lang="en-US" dirty="0" smtClean="0">
                <a:ea typeface="ＭＳ Ｐゴシック" charset="0"/>
              </a:rPr>
              <a:t>Used </a:t>
            </a:r>
            <a:r>
              <a:rPr lang="en-US" dirty="0">
                <a:ea typeface="ＭＳ Ｐゴシック" charset="0"/>
              </a:rPr>
              <a:t>forward and reverse </a:t>
            </a:r>
            <a:r>
              <a:rPr lang="en-US" dirty="0" smtClean="0">
                <a:ea typeface="ＭＳ Ｐゴシック" charset="0"/>
              </a:rPr>
              <a:t>geo-coding</a:t>
            </a:r>
          </a:p>
          <a:p>
            <a:pPr eaLnBrk="1" hangingPunct="1">
              <a:defRPr/>
            </a:pPr>
            <a:r>
              <a:rPr lang="en-US" dirty="0" smtClean="0">
                <a:ea typeface="ＭＳ Ｐゴシック" charset="0"/>
              </a:rPr>
              <a:t>Integrated </a:t>
            </a:r>
            <a:r>
              <a:rPr lang="en-US" dirty="0">
                <a:ea typeface="ＭＳ Ｐゴシック" charset="0"/>
              </a:rPr>
              <a:t>native </a:t>
            </a:r>
            <a:r>
              <a:rPr lang="en-US" dirty="0" smtClean="0">
                <a:ea typeface="ＭＳ Ｐゴシック" charset="0"/>
              </a:rPr>
              <a:t>maps</a:t>
            </a:r>
          </a:p>
          <a:p>
            <a:pPr eaLnBrk="1" hangingPunct="1">
              <a:defRPr/>
            </a:pPr>
            <a:r>
              <a:rPr lang="en-US" dirty="0" smtClean="0">
                <a:ea typeface="ＭＳ Ｐゴシック" charset="0"/>
              </a:rPr>
              <a:t>Used </a:t>
            </a:r>
            <a:r>
              <a:rPr lang="en-US" dirty="0">
                <a:ea typeface="ＭＳ Ｐゴシック" charset="0"/>
              </a:rPr>
              <a:t>custom map annotations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br>
              <a:rPr lang="es-EC" cap="small" dirty="0">
                <a:ea typeface="ＭＳ Ｐゴシック" charset="0"/>
              </a:rPr>
            </a:b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Lab</a:t>
            </a:r>
            <a:r>
              <a:rPr lang="es-EC" cap="small" dirty="0">
                <a:ea typeface="ＭＳ Ｐゴシック" charset="0"/>
              </a:rPr>
              <a:t> </a:t>
            </a:r>
            <a:r>
              <a:rPr lang="es-EC" cap="small" dirty="0" err="1">
                <a:ea typeface="ＭＳ Ｐゴシック" charset="0"/>
              </a:rPr>
              <a:t>Objectives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lnSpc>
                <a:spcPct val="90000"/>
              </a:lnSpc>
              <a:buFontTx/>
              <a:buNone/>
            </a:pPr>
            <a:r>
              <a:rPr lang="en-US" altLang="es-EC" sz="2400" b="1" smtClean="0">
                <a:latin typeface="Corbel" pitchFamily="34" charset="0"/>
              </a:rPr>
              <a:t>In this lab, you will:</a:t>
            </a:r>
          </a:p>
          <a:p>
            <a:pPr marL="0" indent="0" algn="ctr" eaLnBrk="1" hangingPunct="1">
              <a:lnSpc>
                <a:spcPct val="90000"/>
              </a:lnSpc>
              <a:buFontTx/>
              <a:buNone/>
            </a:pPr>
            <a:endParaRPr lang="en-US" altLang="es-EC" sz="2400" smtClean="0">
              <a:latin typeface="Corbel" pitchFamily="34" charset="0"/>
            </a:endParaRPr>
          </a:p>
          <a:p>
            <a:pPr marL="0" indent="0" eaLnBrk="1" hangingPunct="1">
              <a:lnSpc>
                <a:spcPct val="90000"/>
              </a:lnSpc>
            </a:pPr>
            <a:r>
              <a:rPr lang="en-US" altLang="es-EC" sz="2400" smtClean="0">
                <a:latin typeface="Corbel" pitchFamily="34" charset="0"/>
              </a:rPr>
              <a:t>Determine the user's location when they capture a fugitive</a:t>
            </a:r>
          </a:p>
          <a:p>
            <a:pPr marL="0" indent="0" eaLnBrk="1" hangingPunct="1">
              <a:lnSpc>
                <a:spcPct val="90000"/>
              </a:lnSpc>
            </a:pPr>
            <a:r>
              <a:rPr lang="en-US" altLang="es-EC" sz="2400" smtClean="0">
                <a:latin typeface="Corbel" pitchFamily="34" charset="0"/>
              </a:rPr>
              <a:t>Save the latitude/longitude to the model for later retrieval</a:t>
            </a:r>
          </a:p>
          <a:p>
            <a:pPr marL="0" indent="0" eaLnBrk="1" hangingPunct="1">
              <a:lnSpc>
                <a:spcPct val="90000"/>
              </a:lnSpc>
            </a:pPr>
            <a:r>
              <a:rPr lang="en-US" altLang="es-EC" sz="2400" smtClean="0">
                <a:latin typeface="Corbel" pitchFamily="34" charset="0"/>
              </a:rPr>
              <a:t>Plot the capture location on a map</a:t>
            </a:r>
          </a:p>
          <a:p>
            <a:pPr marL="0" indent="0" eaLnBrk="1" hangingPunct="1">
              <a:lnSpc>
                <a:spcPct val="90000"/>
              </a:lnSpc>
              <a:buFontTx/>
              <a:buNone/>
            </a:pPr>
            <a:endParaRPr lang="en-US" altLang="es-EC" sz="2400" smtClean="0">
              <a:latin typeface="Corbel" pitchFamily="34" charset="0"/>
            </a:endParaRPr>
          </a:p>
          <a:p>
            <a:pPr marL="0" indent="0" algn="ctr" eaLnBrk="1" hangingPunct="1">
              <a:lnSpc>
                <a:spcPct val="90000"/>
              </a:lnSpc>
              <a:buFontTx/>
              <a:buNone/>
            </a:pPr>
            <a:r>
              <a:rPr lang="en-US" altLang="es-EC" sz="2400" smtClean="0">
                <a:latin typeface="Corbel" pitchFamily="34" charset="0"/>
              </a:rPr>
              <a:t>Lab: </a:t>
            </a:r>
            <a:r>
              <a:rPr lang="en-US" altLang="es-EC" sz="2400" smtClean="0">
                <a:latin typeface="Corbel" pitchFamily="34" charset="0"/>
                <a:hlinkClick r:id="rId2"/>
              </a:rPr>
              <a:t>wiki.appcelerator.org/display/td/10.+Geolocation+and+Mapping</a:t>
            </a:r>
            <a:endParaRPr lang="en-US" altLang="es-EC" sz="24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3" name="Group 2"/>
          <p:cNvGrpSpPr>
            <a:grpSpLocks/>
          </p:cNvGrpSpPr>
          <p:nvPr/>
        </p:nvGrpSpPr>
        <p:grpSpPr bwMode="auto">
          <a:xfrm>
            <a:off x="-6350" y="0"/>
            <a:ext cx="9312275" cy="5143500"/>
            <a:chOff x="-6934" y="0"/>
            <a:chExt cx="9313440" cy="5143500"/>
          </a:xfrm>
        </p:grpSpPr>
        <p:pic>
          <p:nvPicPr>
            <p:cNvPr id="100358" name="Picture 1" descr="background-cover-muted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6" descr="background-cover-muted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5553" y="0"/>
              <a:ext cx="4660953" cy="514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960438" y="1609725"/>
            <a:ext cx="2847975" cy="1570038"/>
          </a:xfrm>
          <a:prstGeom prst="rect">
            <a:avLst/>
          </a:prstGeom>
        </p:spPr>
        <p:txBody>
          <a:bodyPr>
            <a:spAutoFit/>
          </a:bodyPr>
          <a:lstStyle/>
          <a:p>
            <a:pPr>
              <a:defRPr/>
            </a:pPr>
            <a:r>
              <a:rPr lang="en-US" sz="9600" cap="small" dirty="0">
                <a:solidFill>
                  <a:srgbClr val="FFFFFF"/>
                </a:solidFill>
                <a:latin typeface="Corbel" charset="0"/>
                <a:ea typeface="ＭＳ Ｐゴシック" charset="0"/>
                <a:cs typeface="ＭＳ Ｐゴシック" charset="0"/>
              </a:rPr>
              <a:t>LAB</a:t>
            </a:r>
            <a:endParaRPr lang="en-US" sz="9600" dirty="0">
              <a:solidFill>
                <a:srgbClr val="FFFFFF"/>
              </a:solidFill>
              <a:latin typeface="Corbel" charset="0"/>
              <a:ea typeface="ＭＳ Ｐゴシック" charset="0"/>
              <a:cs typeface="ＭＳ Ｐゴシック" charset="0"/>
            </a:endParaRPr>
          </a:p>
        </p:txBody>
      </p:sp>
      <p:sp>
        <p:nvSpPr>
          <p:cNvPr id="3" name="Rectangle 2"/>
          <p:cNvSpPr/>
          <p:nvPr/>
        </p:nvSpPr>
        <p:spPr>
          <a:xfrm>
            <a:off x="4919663" y="149225"/>
            <a:ext cx="4051300" cy="4154488"/>
          </a:xfrm>
          <a:prstGeom prst="rect">
            <a:avLst/>
          </a:prstGeom>
        </p:spPr>
        <p:txBody>
          <a:bodyPr>
            <a:spAutoFit/>
          </a:bodyPr>
          <a:lstStyle>
            <a:lvl1pPr marL="342900" indent="-3429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2400"/>
              <a:t>Create a default project</a:t>
            </a:r>
          </a:p>
          <a:p>
            <a:pPr eaLnBrk="1" hangingPunct="1">
              <a:buFont typeface="Arial" pitchFamily="34" charset="0"/>
              <a:buChar char="•"/>
            </a:pPr>
            <a:r>
              <a:rPr lang="en-US" altLang="es-EC" sz="2400"/>
              <a:t>Run it in the simulator/emulator using both Studio and the CLI</a:t>
            </a:r>
          </a:p>
          <a:p>
            <a:pPr eaLnBrk="1" hangingPunct="1">
              <a:buFont typeface="Arial" pitchFamily="34" charset="0"/>
              <a:buChar char="•"/>
            </a:pPr>
            <a:r>
              <a:rPr lang="en-US" altLang="es-EC" sz="2400"/>
              <a:t>Configure app and run-time options</a:t>
            </a:r>
          </a:p>
          <a:p>
            <a:pPr algn="ctr" eaLnBrk="1" hangingPunct="1"/>
            <a:endParaRPr lang="en-US" altLang="es-EC" sz="2400"/>
          </a:p>
          <a:p>
            <a:pPr eaLnBrk="1" hangingPunct="1"/>
            <a:r>
              <a:rPr lang="en-US" altLang="es-EC" sz="2400"/>
              <a:t>Lab: Appecelerator Wiki &gt; TCD &gt; 03 – Titanium Basics </a:t>
            </a:r>
          </a:p>
          <a:p>
            <a:pPr eaLnBrk="1" hangingPunct="1"/>
            <a:r>
              <a:rPr lang="en-US" altLang="es-EC" sz="2400">
                <a:hlinkClick r:id="rId4"/>
              </a:rPr>
              <a:t>wiki.appcelerator.org/display/td/03.+Titanium+Basics</a:t>
            </a:r>
            <a:endParaRPr lang="en-US" altLang="es-EC" sz="2400"/>
          </a:p>
        </p:txBody>
      </p:sp>
      <p:pic>
        <p:nvPicPr>
          <p:cNvPr id="100356" name="Picture 3" descr="Cover_titanium blu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 y="-4763"/>
            <a:ext cx="930592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Box 3"/>
          <p:cNvSpPr txBox="1">
            <a:spLocks noChangeArrowheads="1"/>
          </p:cNvSpPr>
          <p:nvPr/>
        </p:nvSpPr>
        <p:spPr bwMode="auto">
          <a:xfrm>
            <a:off x="2655888" y="2235200"/>
            <a:ext cx="3798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800">
                <a:solidFill>
                  <a:schemeClr val="bg1"/>
                </a:solidFill>
              </a:rPr>
              <a:t>SOLUTION WALK THRU</a:t>
            </a:r>
          </a:p>
        </p:txBody>
      </p:sp>
    </p:spTree>
    <p:extLst>
      <p:ext uri="{BB962C8B-B14F-4D97-AF65-F5344CB8AC3E}">
        <p14:creationId xmlns:p14="http://schemas.microsoft.com/office/powerpoint/2010/main" val="266687569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App </a:t>
            </a:r>
            <a:r>
              <a:rPr lang="es-EC" cap="small" dirty="0" err="1">
                <a:ea typeface="ＭＳ Ｐゴシック" charset="0"/>
              </a:rPr>
              <a:t>Dev</a:t>
            </a:r>
            <a:r>
              <a:rPr lang="es-EC" cap="small" dirty="0">
                <a:ea typeface="ＭＳ Ｐゴシック" charset="0"/>
              </a:rPr>
              <a:t> </a:t>
            </a:r>
            <a:r>
              <a:rPr lang="es-EC" cap="small" dirty="0" err="1">
                <a:ea typeface="ＭＳ Ｐゴシック" charset="0"/>
              </a:rPr>
              <a:t>Process</a:t>
            </a:r>
            <a:endParaRPr lang="es-EC" dirty="0">
              <a:ea typeface="ＭＳ Ｐゴシック" charset="0"/>
            </a:endParaRPr>
          </a:p>
        </p:txBody>
      </p:sp>
      <p:sp>
        <p:nvSpPr>
          <p:cNvPr id="59394" name="2 Marcador de contenido"/>
          <p:cNvSpPr txBox="1">
            <a:spLocks/>
          </p:cNvSpPr>
          <p:nvPr/>
        </p:nvSpPr>
        <p:spPr bwMode="auto">
          <a:xfrm>
            <a:off x="457200" y="1141413"/>
            <a:ext cx="8229600" cy="34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60000"/>
              <a:buFontTx/>
              <a:buBlip>
                <a:blip r:embed="rId2"/>
              </a:buBlip>
            </a:pPr>
            <a:r>
              <a:rPr lang="en-US" altLang="es-EC" sz="2400">
                <a:solidFill>
                  <a:srgbClr val="2D2D2B"/>
                </a:solidFill>
              </a:rPr>
              <a:t>Write your source in JavaScript</a:t>
            </a:r>
          </a:p>
          <a:p>
            <a:pPr eaLnBrk="1" hangingPunct="1">
              <a:spcBef>
                <a:spcPct val="20000"/>
              </a:spcBef>
              <a:buSzPct val="60000"/>
              <a:buFontTx/>
              <a:buBlip>
                <a:blip r:embed="rId2"/>
              </a:buBlip>
            </a:pPr>
            <a:r>
              <a:rPr lang="en-US" altLang="es-EC" sz="2400">
                <a:solidFill>
                  <a:srgbClr val="2D2D2B"/>
                </a:solidFill>
              </a:rPr>
              <a:t>Build for simulator/emulator/test device</a:t>
            </a:r>
          </a:p>
          <a:p>
            <a:pPr eaLnBrk="1" hangingPunct="1">
              <a:spcBef>
                <a:spcPct val="20000"/>
              </a:spcBef>
              <a:buSzPct val="60000"/>
              <a:buFontTx/>
              <a:buBlip>
                <a:blip r:embed="rId2"/>
              </a:buBlip>
            </a:pPr>
            <a:r>
              <a:rPr lang="en-US" altLang="es-EC" sz="2400">
                <a:solidFill>
                  <a:srgbClr val="2D2D2B"/>
                </a:solidFill>
              </a:rPr>
              <a:t>Debug/test</a:t>
            </a:r>
          </a:p>
          <a:p>
            <a:pPr eaLnBrk="1" hangingPunct="1">
              <a:spcBef>
                <a:spcPct val="20000"/>
              </a:spcBef>
              <a:buSzPct val="60000"/>
              <a:buFontTx/>
              <a:buBlip>
                <a:blip r:embed="rId2"/>
              </a:buBlip>
            </a:pPr>
            <a:r>
              <a:rPr lang="en-US" altLang="es-EC" sz="2400">
                <a:solidFill>
                  <a:srgbClr val="2D2D2B"/>
                </a:solidFill>
              </a:rPr>
              <a:t>Publish</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1 Título"/>
          <p:cNvSpPr>
            <a:spLocks noGrp="1"/>
          </p:cNvSpPr>
          <p:nvPr>
            <p:ph type="title"/>
          </p:nvPr>
        </p:nvSpPr>
        <p:spPr bwMode="auto">
          <a:xfrm>
            <a:off x="457200" y="142875"/>
            <a:ext cx="8229600" cy="363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Corbel" pitchFamily="34" charset="0"/>
              </a:rPr>
              <a:t>AGENDA – Day 3</a:t>
            </a:r>
          </a:p>
        </p:txBody>
      </p:sp>
      <p:sp>
        <p:nvSpPr>
          <p:cNvPr id="397314"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hlinkClick r:id="rId2" action="ppaction://hlinkfile"/>
              </a:rPr>
              <a:t>Appcelerator Cloud Services</a:t>
            </a:r>
            <a:endParaRPr lang="es-EC" altLang="es-EC" smtClean="0">
              <a:latin typeface="Corbel" pitchFamily="34" charset="0"/>
            </a:endParaRPr>
          </a:p>
          <a:p>
            <a:pPr eaLnBrk="1" hangingPunct="1"/>
            <a:r>
              <a:rPr lang="es-EC" altLang="es-EC" smtClean="0">
                <a:latin typeface="Corbel" pitchFamily="34" charset="0"/>
                <a:hlinkClick r:id="rId3" action="ppaction://hlinkfile"/>
              </a:rPr>
              <a:t>Web Content</a:t>
            </a:r>
            <a:endParaRPr lang="es-EC" altLang="es-EC" smtClean="0">
              <a:latin typeface="Corbel" pitchFamily="34" charset="0"/>
            </a:endParaRPr>
          </a:p>
          <a:p>
            <a:pPr eaLnBrk="1" hangingPunct="1"/>
            <a:r>
              <a:rPr lang="es-EC" altLang="es-EC" smtClean="0">
                <a:latin typeface="Corbel" pitchFamily="34" charset="0"/>
                <a:hlinkClick r:id="rId4" action="ppaction://hlinksldjump"/>
              </a:rPr>
              <a:t>Debugging &amp; Tools</a:t>
            </a:r>
            <a:endParaRPr lang="es-EC" altLang="es-EC" smtClean="0">
              <a:latin typeface="Corbel" pitchFamily="34" charset="0"/>
            </a:endParaRPr>
          </a:p>
          <a:p>
            <a:pPr eaLnBrk="1" hangingPunct="1"/>
            <a:r>
              <a:rPr lang="es-EC" altLang="es-EC" smtClean="0">
                <a:latin typeface="Corbel" pitchFamily="34" charset="0"/>
                <a:hlinkClick r:id="rId5" action="ppaction://hlinksldjump"/>
              </a:rPr>
              <a:t>Deploying for Testing</a:t>
            </a:r>
            <a:endParaRPr lang="es-EC" altLang="es-EC" smtClean="0">
              <a:latin typeface="Corbel" pitchFamily="34" charset="0"/>
            </a:endParaRPr>
          </a:p>
          <a:p>
            <a:pPr eaLnBrk="1" hangingPunct="1"/>
            <a:r>
              <a:rPr lang="es-EC" altLang="es-EC" smtClean="0">
                <a:latin typeface="Corbel" pitchFamily="34" charset="0"/>
                <a:hlinkClick r:id="rId6" action="ppaction://hlinksldjump"/>
              </a:rPr>
              <a:t>Publishing</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Appcelerator</a:t>
            </a:r>
            <a:r>
              <a:rPr lang="es-EC" cap="small" dirty="0">
                <a:ea typeface="ＭＳ Ｐゴシック" charset="0"/>
              </a:rPr>
              <a:t> Cloud </a:t>
            </a:r>
            <a:r>
              <a:rPr lang="es-EC" cap="small" dirty="0" err="1">
                <a:ea typeface="ＭＳ Ｐゴシック" charset="0"/>
              </a:rPr>
              <a:t>Services</a:t>
            </a:r>
            <a:endParaRPr lang="es-EC" cap="small" dirty="0">
              <a:ea typeface="ＭＳ Ｐゴシック"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br>
              <a:rPr lang="en-US" cap="small" dirty="0">
                <a:ea typeface="ＭＳ Ｐゴシック" charset="0"/>
              </a:rPr>
            </a:br>
            <a:endParaRPr lang="es-EC" dirty="0">
              <a:ea typeface="ＭＳ Ｐゴシック" charset="0"/>
            </a:endParaRPr>
          </a:p>
        </p:txBody>
      </p:sp>
      <p:sp>
        <p:nvSpPr>
          <p:cNvPr id="399362"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Explore the features and use-cases for ACS</a:t>
            </a:r>
          </a:p>
          <a:p>
            <a:pPr eaLnBrk="1" hangingPunct="1"/>
            <a:r>
              <a:rPr lang="en-US" altLang="es-EC" smtClean="0">
                <a:latin typeface="Corbel" pitchFamily="34" charset="0"/>
              </a:rPr>
              <a:t>Enable ACS support in an app and implement ACS APIs</a:t>
            </a:r>
          </a:p>
          <a:p>
            <a:pPr eaLnBrk="1" hangingPunct="1"/>
            <a:r>
              <a:rPr lang="en-US" altLang="es-EC" smtClean="0">
                <a:latin typeface="Corbel" pitchFamily="34" charset="0"/>
              </a:rPr>
              <a:t>Explore the features and use-cases for Node.ACS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38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38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ACS FEATURES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What</a:t>
            </a:r>
            <a:r>
              <a:rPr lang="es-EC" cap="small" dirty="0">
                <a:ea typeface="ＭＳ Ｐゴシック" charset="0"/>
              </a:rPr>
              <a:t> </a:t>
            </a:r>
            <a:r>
              <a:rPr lang="es-EC" cap="small" dirty="0" err="1">
                <a:ea typeface="ＭＳ Ｐゴシック" charset="0"/>
              </a:rPr>
              <a:t>is</a:t>
            </a:r>
            <a:r>
              <a:rPr lang="es-EC" cap="small" dirty="0">
                <a:ea typeface="ＭＳ Ｐゴシック" charset="0"/>
              </a:rPr>
              <a:t> ACS</a:t>
            </a:r>
            <a:r>
              <a:rPr lang="es-EC" cap="small" dirty="0" smtClean="0">
                <a:ea typeface="ＭＳ Ｐゴシック" charset="0"/>
              </a:rPr>
              <a:t>?</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lnSpcReduction="10000"/>
          </a:bodyPr>
          <a:lstStyle/>
          <a:p>
            <a:pPr eaLnBrk="1" hangingPunct="1">
              <a:defRPr/>
            </a:pPr>
            <a:r>
              <a:rPr lang="es-EC" dirty="0">
                <a:ea typeface="ＭＳ Ｐゴシック" charset="0"/>
              </a:rPr>
              <a:t>A pre-</a:t>
            </a:r>
            <a:r>
              <a:rPr lang="es-EC" dirty="0" err="1">
                <a:ea typeface="ＭＳ Ｐゴシック" charset="0"/>
              </a:rPr>
              <a:t>built</a:t>
            </a:r>
            <a:r>
              <a:rPr lang="es-EC" dirty="0">
                <a:ea typeface="ＭＳ Ｐゴシック" charset="0"/>
              </a:rPr>
              <a:t> Web </a:t>
            </a:r>
            <a:r>
              <a:rPr lang="es-EC" dirty="0" err="1">
                <a:ea typeface="ＭＳ Ｐゴシック" charset="0"/>
              </a:rPr>
              <a:t>backend</a:t>
            </a:r>
            <a:r>
              <a:rPr lang="es-EC" dirty="0">
                <a:ea typeface="ＭＳ Ｐゴシック" charset="0"/>
              </a:rPr>
              <a:t> </a:t>
            </a:r>
            <a:r>
              <a:rPr lang="es-EC" dirty="0" err="1">
                <a:ea typeface="ＭＳ Ｐゴシック" charset="0"/>
              </a:rPr>
              <a:t>for</a:t>
            </a:r>
            <a:r>
              <a:rPr lang="es-EC" dirty="0">
                <a:ea typeface="ＭＳ Ｐゴシック" charset="0"/>
              </a:rPr>
              <a:t> </a:t>
            </a:r>
            <a:r>
              <a:rPr lang="es-EC" dirty="0" err="1">
                <a:ea typeface="ＭＳ Ｐゴシック" charset="0"/>
              </a:rPr>
              <a:t>your</a:t>
            </a:r>
            <a:r>
              <a:rPr lang="es-EC" dirty="0">
                <a:ea typeface="ＭＳ Ｐゴシック" charset="0"/>
              </a:rPr>
              <a:t> </a:t>
            </a:r>
            <a:r>
              <a:rPr lang="es-EC" dirty="0" smtClean="0">
                <a:ea typeface="ＭＳ Ｐゴシック" charset="0"/>
              </a:rPr>
              <a:t>apps</a:t>
            </a:r>
          </a:p>
          <a:p>
            <a:pPr eaLnBrk="1" hangingPunct="1">
              <a:defRPr/>
            </a:pPr>
            <a:r>
              <a:rPr lang="es-EC" dirty="0" err="1" smtClean="0">
                <a:ea typeface="ＭＳ Ｐゴシック" charset="0"/>
              </a:rPr>
              <a:t>Features</a:t>
            </a:r>
            <a:r>
              <a:rPr lang="es-EC" dirty="0" smtClean="0">
                <a:ea typeface="ＭＳ Ｐゴシック" charset="0"/>
              </a:rPr>
              <a:t> </a:t>
            </a:r>
            <a:r>
              <a:rPr lang="es-EC" dirty="0">
                <a:ea typeface="ＭＳ Ｐゴシック" charset="0"/>
              </a:rPr>
              <a:t>20+ pre-</a:t>
            </a:r>
            <a:r>
              <a:rPr lang="es-EC" dirty="0" err="1">
                <a:ea typeface="ＭＳ Ｐゴシック" charset="0"/>
              </a:rPr>
              <a:t>built</a:t>
            </a:r>
            <a:r>
              <a:rPr lang="es-EC" dirty="0">
                <a:ea typeface="ＭＳ Ｐゴシック" charset="0"/>
              </a:rPr>
              <a:t> </a:t>
            </a:r>
            <a:r>
              <a:rPr lang="es-EC" dirty="0" err="1">
                <a:ea typeface="ＭＳ Ｐゴシック" charset="0"/>
              </a:rPr>
              <a:t>APIs</a:t>
            </a:r>
            <a:r>
              <a:rPr lang="es-EC" dirty="0">
                <a:ea typeface="ＭＳ Ｐゴシック" charset="0"/>
              </a:rPr>
              <a:t> </a:t>
            </a:r>
            <a:r>
              <a:rPr lang="es-EC" dirty="0" err="1">
                <a:ea typeface="ＭＳ Ｐゴシック" charset="0"/>
              </a:rPr>
              <a:t>with</a:t>
            </a:r>
            <a:r>
              <a:rPr lang="es-EC" dirty="0">
                <a:ea typeface="ＭＳ Ｐゴシック" charset="0"/>
              </a:rPr>
              <a:t> </a:t>
            </a:r>
            <a:r>
              <a:rPr lang="es-EC" dirty="0" err="1">
                <a:ea typeface="ＭＳ Ｐゴシック" charset="0"/>
              </a:rPr>
              <a:t>easy</a:t>
            </a:r>
            <a:r>
              <a:rPr lang="es-EC" dirty="0">
                <a:ea typeface="ＭＳ Ｐゴシック" charset="0"/>
              </a:rPr>
              <a:t> </a:t>
            </a:r>
            <a:r>
              <a:rPr lang="es-EC" dirty="0" err="1">
                <a:ea typeface="ＭＳ Ｐゴシック" charset="0"/>
              </a:rPr>
              <a:t>Titanium</a:t>
            </a:r>
            <a:r>
              <a:rPr lang="es-EC" dirty="0">
                <a:ea typeface="ＭＳ Ｐゴシック" charset="0"/>
              </a:rPr>
              <a:t> </a:t>
            </a:r>
            <a:r>
              <a:rPr lang="es-EC" dirty="0" err="1" smtClean="0">
                <a:ea typeface="ＭＳ Ｐゴシック" charset="0"/>
              </a:rPr>
              <a:t>integration</a:t>
            </a:r>
            <a:endParaRPr lang="es-EC" dirty="0" smtClean="0">
              <a:ea typeface="ＭＳ Ｐゴシック" charset="0"/>
            </a:endParaRPr>
          </a:p>
          <a:p>
            <a:pPr eaLnBrk="1" hangingPunct="1">
              <a:defRPr/>
            </a:pPr>
            <a:r>
              <a:rPr lang="es-EC" dirty="0" err="1" smtClean="0">
                <a:ea typeface="ＭＳ Ｐゴシック" charset="0"/>
              </a:rPr>
              <a:t>Reliable</a:t>
            </a:r>
            <a:r>
              <a:rPr lang="es-EC" dirty="0" smtClean="0">
                <a:ea typeface="ＭＳ Ｐゴシック" charset="0"/>
              </a:rPr>
              <a:t> </a:t>
            </a:r>
            <a:r>
              <a:rPr lang="es-EC" dirty="0">
                <a:ea typeface="ＭＳ Ｐゴシック" charset="0"/>
              </a:rPr>
              <a:t>&amp; </a:t>
            </a:r>
            <a:r>
              <a:rPr lang="es-EC" dirty="0" err="1">
                <a:ea typeface="ＭＳ Ｐゴシック" charset="0"/>
              </a:rPr>
              <a:t>scaleable</a:t>
            </a:r>
            <a:r>
              <a:rPr lang="es-EC" dirty="0">
                <a:ea typeface="ＭＳ Ｐゴシック" charset="0"/>
              </a:rPr>
              <a:t> </a:t>
            </a:r>
            <a:r>
              <a:rPr lang="es-EC" dirty="0" err="1">
                <a:ea typeface="ＭＳ Ｐゴシック" charset="0"/>
              </a:rPr>
              <a:t>cloud-based</a:t>
            </a:r>
            <a:r>
              <a:rPr lang="es-EC" dirty="0">
                <a:ea typeface="ＭＳ Ｐゴシック" charset="0"/>
              </a:rPr>
              <a:t> </a:t>
            </a:r>
            <a:r>
              <a:rPr lang="es-EC" dirty="0" err="1" smtClean="0">
                <a:ea typeface="ＭＳ Ｐゴシック" charset="0"/>
              </a:rPr>
              <a:t>solution</a:t>
            </a:r>
            <a:endParaRPr lang="es-EC" dirty="0" smtClean="0">
              <a:ea typeface="ＭＳ Ｐゴシック" charset="0"/>
            </a:endParaRPr>
          </a:p>
          <a:p>
            <a:pPr eaLnBrk="1" hangingPunct="1">
              <a:defRPr/>
            </a:pPr>
            <a:r>
              <a:rPr lang="es-EC" dirty="0" err="1" smtClean="0">
                <a:ea typeface="ＭＳ Ｐゴシック" charset="0"/>
              </a:rPr>
              <a:t>SDKs</a:t>
            </a:r>
            <a:r>
              <a:rPr lang="es-EC" dirty="0" smtClean="0">
                <a:ea typeface="ＭＳ Ｐゴシック" charset="0"/>
              </a:rPr>
              <a:t> </a:t>
            </a:r>
            <a:r>
              <a:rPr lang="es-EC" dirty="0" err="1">
                <a:ea typeface="ＭＳ Ｐゴシック" charset="0"/>
              </a:rPr>
              <a:t>available</a:t>
            </a:r>
            <a:r>
              <a:rPr lang="es-EC" dirty="0">
                <a:ea typeface="ＭＳ Ｐゴシック" charset="0"/>
              </a:rPr>
              <a:t> </a:t>
            </a:r>
            <a:r>
              <a:rPr lang="es-EC" dirty="0" err="1">
                <a:ea typeface="ＭＳ Ｐゴシック" charset="0"/>
              </a:rPr>
              <a:t>for</a:t>
            </a:r>
            <a:r>
              <a:rPr lang="es-EC" dirty="0">
                <a:ea typeface="ＭＳ Ｐゴシック" charset="0"/>
              </a:rPr>
              <a:t> </a:t>
            </a:r>
            <a:r>
              <a:rPr lang="es-EC" dirty="0" err="1">
                <a:ea typeface="ＭＳ Ｐゴシック" charset="0"/>
              </a:rPr>
              <a:t>Titanium</a:t>
            </a:r>
            <a:r>
              <a:rPr lang="es-EC" dirty="0">
                <a:ea typeface="ＭＳ Ｐゴシック" charset="0"/>
              </a:rPr>
              <a:t>, </a:t>
            </a:r>
            <a:r>
              <a:rPr lang="es-EC" dirty="0" err="1">
                <a:ea typeface="ＭＳ Ｐゴシック" charset="0"/>
              </a:rPr>
              <a:t>Objective</a:t>
            </a:r>
            <a:r>
              <a:rPr lang="es-EC" dirty="0">
                <a:ea typeface="ＭＳ Ｐゴシック" charset="0"/>
              </a:rPr>
              <a:t> C, Java/Android, and </a:t>
            </a:r>
            <a:r>
              <a:rPr lang="es-EC" dirty="0" smtClean="0">
                <a:ea typeface="ＭＳ Ｐゴシック" charset="0"/>
              </a:rPr>
              <a:t>REST</a:t>
            </a:r>
          </a:p>
          <a:p>
            <a:pPr eaLnBrk="1" hangingPunct="1">
              <a:defRPr/>
            </a:pPr>
            <a:r>
              <a:rPr lang="es-EC" dirty="0" err="1" smtClean="0">
                <a:ea typeface="ＭＳ Ｐゴシック" charset="0"/>
              </a:rPr>
              <a:t>Node.ACS</a:t>
            </a:r>
            <a:r>
              <a:rPr lang="es-EC" dirty="0" smtClean="0">
                <a:ea typeface="ＭＳ Ｐゴシック" charset="0"/>
              </a:rPr>
              <a:t> </a:t>
            </a:r>
            <a:r>
              <a:rPr lang="es-EC" dirty="0" err="1">
                <a:ea typeface="ＭＳ Ｐゴシック" charset="0"/>
              </a:rPr>
              <a:t>enables</a:t>
            </a:r>
            <a:r>
              <a:rPr lang="es-EC" dirty="0">
                <a:ea typeface="ＭＳ Ｐゴシック" charset="0"/>
              </a:rPr>
              <a:t> </a:t>
            </a:r>
            <a:r>
              <a:rPr lang="es-EC" dirty="0" err="1">
                <a:ea typeface="ＭＳ Ｐゴシック" charset="0"/>
              </a:rPr>
              <a:t>custom</a:t>
            </a:r>
            <a:r>
              <a:rPr lang="es-EC" dirty="0">
                <a:ea typeface="ＭＳ Ｐゴシック" charset="0"/>
              </a:rPr>
              <a:t> server-</a:t>
            </a:r>
            <a:r>
              <a:rPr lang="es-EC" dirty="0" err="1">
                <a:ea typeface="ＭＳ Ｐゴシック" charset="0"/>
              </a:rPr>
              <a:t>side</a:t>
            </a:r>
            <a:r>
              <a:rPr lang="es-EC" dirty="0">
                <a:ea typeface="ＭＳ Ｐゴシック" charset="0"/>
              </a:rPr>
              <a:t> </a:t>
            </a:r>
            <a:r>
              <a:rPr lang="es-EC" dirty="0" err="1">
                <a:ea typeface="ＭＳ Ｐゴシック" charset="0"/>
              </a:rPr>
              <a:t>functionality</a:t>
            </a:r>
            <a:r>
              <a:rPr lang="es-EC" dirty="0">
                <a:ea typeface="ＭＳ Ｐゴシック" charset="0"/>
              </a:rPr>
              <a:t> </a:t>
            </a:r>
            <a:r>
              <a:rPr lang="es-EC" dirty="0" err="1">
                <a:ea typeface="ＭＳ Ｐゴシック" charset="0"/>
              </a:rPr>
              <a:t>via</a:t>
            </a:r>
            <a:r>
              <a:rPr lang="es-EC" dirty="0">
                <a:ea typeface="ＭＳ Ｐゴシック" charset="0"/>
              </a:rPr>
              <a:t> Node.js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smtClean="0">
                <a:ea typeface="ＭＳ Ｐゴシック" charset="0"/>
              </a:rPr>
              <a:t>APIs</a:t>
            </a:r>
            <a:endParaRPr lang="es-EC" dirty="0">
              <a:ea typeface="ＭＳ Ｐゴシック" charset="0"/>
            </a:endParaRPr>
          </a:p>
        </p:txBody>
      </p:sp>
      <p:pic>
        <p:nvPicPr>
          <p:cNvPr id="40243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49400" y="1154113"/>
            <a:ext cx="604520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ACS vs. </a:t>
            </a:r>
            <a:r>
              <a:rPr lang="es-EC" cap="small" dirty="0" smtClean="0">
                <a:ea typeface="ＭＳ Ｐゴシック" charset="0"/>
              </a:rPr>
              <a:t>DIY</a:t>
            </a:r>
            <a:endParaRPr lang="es-EC" dirty="0">
              <a:ea typeface="ＭＳ Ｐゴシック" charset="0"/>
            </a:endParaRPr>
          </a:p>
        </p:txBody>
      </p:sp>
      <p:sp>
        <p:nvSpPr>
          <p:cNvPr id="403458"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It's pre-built so you don't have to</a:t>
            </a:r>
          </a:p>
          <a:p>
            <a:pPr eaLnBrk="1" hangingPunct="1"/>
            <a:r>
              <a:rPr lang="en-US" altLang="es-EC" smtClean="0">
                <a:latin typeface="Corbel" pitchFamily="34" charset="0"/>
              </a:rPr>
              <a:t>No IT Team Required</a:t>
            </a:r>
          </a:p>
          <a:p>
            <a:pPr eaLnBrk="1" hangingPunct="1"/>
            <a:r>
              <a:rPr lang="en-US" altLang="es-EC" smtClean="0">
                <a:latin typeface="Corbel" pitchFamily="34" charset="0"/>
              </a:rPr>
              <a:t>Scalable</a:t>
            </a:r>
          </a:p>
          <a:p>
            <a:pPr eaLnBrk="1" hangingPunct="1"/>
            <a:r>
              <a:rPr lang="en-US" altLang="es-EC" smtClean="0">
                <a:latin typeface="Corbel" pitchFamily="34" charset="0"/>
              </a:rPr>
              <a:t>Cost Scales as Use Scales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50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50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USING ACS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Enabling</a:t>
            </a:r>
            <a:r>
              <a:rPr lang="es-EC" cap="small" dirty="0">
                <a:ea typeface="ＭＳ Ｐゴシック" charset="0"/>
              </a:rPr>
              <a:t> </a:t>
            </a:r>
            <a:r>
              <a:rPr lang="es-EC" cap="small" dirty="0" smtClean="0">
                <a:ea typeface="ＭＳ Ｐゴシック" charset="0"/>
              </a:rPr>
              <a:t>ACS</a:t>
            </a:r>
            <a:endParaRPr lang="es-EC" dirty="0">
              <a:ea typeface="ＭＳ Ｐゴシック" charset="0"/>
            </a:endParaRPr>
          </a:p>
        </p:txBody>
      </p:sp>
      <p:sp>
        <p:nvSpPr>
          <p:cNvPr id="40653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Register your App</a:t>
            </a:r>
          </a:p>
          <a:p>
            <a:pPr eaLnBrk="1" hangingPunct="1"/>
            <a:r>
              <a:rPr lang="en-US" altLang="es-EC" smtClean="0">
                <a:latin typeface="Corbel" pitchFamily="34" charset="0"/>
              </a:rPr>
              <a:t>Instantiate the ACS library</a:t>
            </a:r>
          </a:p>
          <a:p>
            <a:pPr eaLnBrk="1" hangingPunct="1"/>
            <a:r>
              <a:rPr lang="en-US" altLang="es-EC" smtClean="0">
                <a:latin typeface="Corbel" pitchFamily="34" charset="0"/>
              </a:rPr>
              <a:t>Implement the ACS APIs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Register</a:t>
            </a:r>
            <a:r>
              <a:rPr lang="es-EC" cap="small" dirty="0">
                <a:ea typeface="ＭＳ Ｐゴシック" charset="0"/>
              </a:rPr>
              <a:t> </a:t>
            </a:r>
            <a:r>
              <a:rPr lang="es-EC" cap="small" dirty="0" err="1">
                <a:ea typeface="ＭＳ Ｐゴシック" charset="0"/>
              </a:rPr>
              <a:t>your</a:t>
            </a:r>
            <a:r>
              <a:rPr lang="es-EC" cap="small" dirty="0">
                <a:ea typeface="ＭＳ Ｐゴシック" charset="0"/>
              </a:rPr>
              <a:t> </a:t>
            </a:r>
            <a:r>
              <a:rPr lang="es-EC" cap="small" dirty="0" smtClean="0">
                <a:ea typeface="ＭＳ Ｐゴシック" charset="0"/>
              </a:rPr>
              <a:t>app</a:t>
            </a:r>
            <a:endParaRPr lang="es-EC" dirty="0">
              <a:ea typeface="ＭＳ Ｐゴシック" charset="0"/>
            </a:endParaRPr>
          </a:p>
        </p:txBody>
      </p:sp>
      <p:pic>
        <p:nvPicPr>
          <p:cNvPr id="407554"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1527175" y="1154113"/>
            <a:ext cx="608965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Build</a:t>
            </a:r>
            <a:r>
              <a:rPr lang="es-EC" cap="small" dirty="0">
                <a:ea typeface="ＭＳ Ｐゴシック" charset="0"/>
              </a:rPr>
              <a:t> </a:t>
            </a:r>
            <a:r>
              <a:rPr lang="es-EC" cap="small" dirty="0" err="1">
                <a:ea typeface="ＭＳ Ｐゴシック" charset="0"/>
              </a:rPr>
              <a:t>Process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lnSpcReduction="20000"/>
          </a:bodyPr>
          <a:lstStyle/>
          <a:p>
            <a:pPr eaLnBrk="1" hangingPunct="1">
              <a:defRPr/>
            </a:pPr>
            <a:r>
              <a:rPr lang="es-EC" dirty="0">
                <a:ea typeface="ＭＳ Ｐゴシック" charset="0"/>
              </a:rPr>
              <a:t>Node.js scripts analyze your JavaScript and interact with native tools</a:t>
            </a:r>
          </a:p>
          <a:p>
            <a:pPr eaLnBrk="1" hangingPunct="1">
              <a:defRPr/>
            </a:pPr>
            <a:r>
              <a:rPr lang="es-EC" dirty="0">
                <a:ea typeface="ＭＳ Ｐゴシック" charset="0"/>
              </a:rPr>
              <a:t>Your code is packaged into native project</a:t>
            </a:r>
          </a:p>
          <a:p>
            <a:pPr eaLnBrk="1" hangingPunct="1">
              <a:defRPr/>
            </a:pPr>
            <a:r>
              <a:rPr lang="es-EC" dirty="0">
                <a:ea typeface="ＭＳ Ｐゴシック" charset="0"/>
              </a:rPr>
              <a:t>Platform-specific interpreter included</a:t>
            </a:r>
          </a:p>
          <a:p>
            <a:pPr lvl="1" eaLnBrk="1" hangingPunct="1">
              <a:defRPr/>
            </a:pPr>
            <a:r>
              <a:rPr lang="es-EC" dirty="0">
                <a:ea typeface="ＭＳ Ｐゴシック" charset="0"/>
              </a:rPr>
              <a:t>iOS: JavaScript</a:t>
            </a:r>
          </a:p>
          <a:p>
            <a:pPr lvl="1" eaLnBrk="1" hangingPunct="1">
              <a:defRPr/>
            </a:pPr>
            <a:r>
              <a:rPr lang="es-EC" dirty="0">
                <a:ea typeface="ＭＳ Ｐゴシック" charset="0"/>
              </a:rPr>
              <a:t>CoreAndroid: V8</a:t>
            </a:r>
          </a:p>
          <a:p>
            <a:pPr eaLnBrk="1" hangingPunct="1">
              <a:defRPr/>
            </a:pPr>
            <a:r>
              <a:rPr lang="es-EC" dirty="0">
                <a:ea typeface="ＭＳ Ｐゴシック" charset="0"/>
              </a:rPr>
              <a:t>Native project is compiled using platform-specific tools</a:t>
            </a:r>
          </a:p>
          <a:p>
            <a:pPr eaLnBrk="1" hangingPunct="1">
              <a:defRPr/>
            </a:pPr>
            <a:r>
              <a:rPr lang="es-EC" dirty="0">
                <a:ea typeface="ＭＳ Ｐゴシック" charset="0"/>
              </a:rPr>
              <a:t>If building to device, project is code-signed using native tools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Registration</a:t>
            </a:r>
            <a:r>
              <a:rPr lang="es-EC" cap="small" dirty="0">
                <a:ea typeface="ＭＳ Ｐゴシック" charset="0"/>
              </a:rPr>
              <a:t> </a:t>
            </a:r>
            <a:r>
              <a:rPr lang="es-EC" cap="small" dirty="0" err="1" smtClean="0">
                <a:ea typeface="ＭＳ Ｐゴシック" charset="0"/>
              </a:rPr>
              <a:t>results</a:t>
            </a:r>
            <a:endParaRPr lang="es-EC" dirty="0">
              <a:ea typeface="ＭＳ Ｐゴシック" charset="0"/>
            </a:endParaRPr>
          </a:p>
        </p:txBody>
      </p:sp>
      <p:pic>
        <p:nvPicPr>
          <p:cNvPr id="408578"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1120775" y="1208088"/>
            <a:ext cx="3675063" cy="3440112"/>
          </a:xfrm>
        </p:spPr>
      </p:pic>
      <p:pic>
        <p:nvPicPr>
          <p:cNvPr id="408579" name="4 Imagen"/>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362450" y="2832100"/>
            <a:ext cx="417671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Instantiate</a:t>
            </a:r>
            <a:r>
              <a:rPr lang="es-EC" cap="small" dirty="0">
                <a:ea typeface="ＭＳ Ｐゴシック" charset="0"/>
              </a:rPr>
              <a:t> ACS</a:t>
            </a: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409603" name="Content Placeholder 2"/>
          <p:cNvSpPr txBox="1">
            <a:spLocks/>
          </p:cNvSpPr>
          <p:nvPr/>
        </p:nvSpPr>
        <p:spPr bwMode="auto">
          <a:xfrm>
            <a:off x="407988" y="965200"/>
            <a:ext cx="8328025"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1800"/>
              <a:t/>
            </a:r>
            <a:br>
              <a:rPr lang="en-US" altLang="es-EC" sz="1800"/>
            </a:br>
            <a:r>
              <a:rPr lang="en-US" altLang="es-EC" sz="1800">
                <a:solidFill>
                  <a:schemeClr val="bg1"/>
                </a:solidFill>
                <a:latin typeface="Inconsolata" charset="0"/>
              </a:rPr>
              <a:t>var Cloud = require('ti.cloud'); </a:t>
            </a:r>
          </a:p>
          <a:p>
            <a:pPr eaLnBrk="1" hangingPunct="1">
              <a:spcBef>
                <a:spcPct val="20000"/>
              </a:spcBef>
              <a:buSzPct val="75000"/>
            </a:pPr>
            <a:r>
              <a:rPr lang="en-US" altLang="es-EC" sz="1800">
                <a:solidFill>
                  <a:schemeClr val="bg1"/>
                </a:solidFill>
                <a:latin typeface="Inconsolata" charset="0"/>
              </a:rPr>
              <a:t>Cloud.debug = false; </a:t>
            </a:r>
          </a:p>
          <a:p>
            <a:pPr eaLnBrk="1" hangingPunct="1">
              <a:spcBef>
                <a:spcPct val="20000"/>
              </a:spcBef>
              <a:buSzPct val="75000"/>
            </a:pPr>
            <a:r>
              <a:rPr lang="en-US" altLang="es-EC" sz="1800">
                <a:solidFill>
                  <a:schemeClr val="bg1"/>
                </a:solidFill>
                <a:latin typeface="Inconsolata" charset="0"/>
              </a:rPr>
              <a:t>// set debug=true to see additional logging messages in the console </a:t>
            </a:r>
            <a:endParaRPr lang="es-EC" altLang="es-EC" sz="18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Implement</a:t>
            </a:r>
            <a:r>
              <a:rPr lang="es-EC" cap="small" dirty="0">
                <a:ea typeface="ＭＳ Ｐゴシック" charset="0"/>
              </a:rPr>
              <a:t> </a:t>
            </a:r>
            <a:r>
              <a:rPr lang="es-EC" cap="small" dirty="0" err="1">
                <a:ea typeface="ＭＳ Ｐゴシック" charset="0"/>
              </a:rPr>
              <a:t>the</a:t>
            </a:r>
            <a:r>
              <a:rPr lang="es-EC" cap="small" dirty="0">
                <a:ea typeface="ＭＳ Ｐゴシック" charset="0"/>
              </a:rPr>
              <a:t> ACS </a:t>
            </a:r>
            <a:r>
              <a:rPr lang="es-EC" cap="small" dirty="0" err="1">
                <a:ea typeface="ＭＳ Ｐゴシック" charset="0"/>
              </a:rPr>
              <a:t>APIs</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410627" name="Content Placeholder 2"/>
          <p:cNvSpPr txBox="1">
            <a:spLocks/>
          </p:cNvSpPr>
          <p:nvPr/>
        </p:nvSpPr>
        <p:spPr bwMode="auto">
          <a:xfrm>
            <a:off x="1312863" y="965200"/>
            <a:ext cx="6570662" cy="409416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300">
                <a:solidFill>
                  <a:schemeClr val="bg1"/>
                </a:solidFill>
                <a:latin typeface="Inconsolata" charset="0"/>
              </a:rPr>
              <a:t>var login = function(username, password, callback) { </a:t>
            </a:r>
          </a:p>
          <a:p>
            <a:pPr eaLnBrk="1" hangingPunct="1">
              <a:spcBef>
                <a:spcPct val="20000"/>
              </a:spcBef>
              <a:buSzPct val="75000"/>
            </a:pPr>
            <a:r>
              <a:rPr lang="es-EC" altLang="es-EC" sz="1300">
                <a:solidFill>
                  <a:schemeClr val="bg1"/>
                </a:solidFill>
                <a:latin typeface="Inconsolata" charset="0"/>
              </a:rPr>
              <a:t>     Cloud.Users.login({ </a:t>
            </a:r>
          </a:p>
          <a:p>
            <a:pPr eaLnBrk="1" hangingPunct="1">
              <a:spcBef>
                <a:spcPct val="20000"/>
              </a:spcBef>
              <a:buSzPct val="75000"/>
            </a:pPr>
            <a:r>
              <a:rPr lang="es-EC" altLang="es-EC" sz="1300">
                <a:solidFill>
                  <a:schemeClr val="bg1"/>
                </a:solidFill>
                <a:latin typeface="Inconsolata" charset="0"/>
              </a:rPr>
              <a:t>	     login: username, </a:t>
            </a:r>
          </a:p>
          <a:p>
            <a:pPr eaLnBrk="1" hangingPunct="1">
              <a:spcBef>
                <a:spcPct val="20000"/>
              </a:spcBef>
              <a:buSzPct val="75000"/>
            </a:pPr>
            <a:r>
              <a:rPr lang="es-EC" altLang="es-EC" sz="1300">
                <a:solidFill>
                  <a:schemeClr val="bg1"/>
                </a:solidFill>
                <a:latin typeface="Inconsolata" charset="0"/>
              </a:rPr>
              <a:t>	     password: password </a:t>
            </a:r>
          </a:p>
          <a:p>
            <a:pPr eaLnBrk="1" hangingPunct="1">
              <a:spcBef>
                <a:spcPct val="20000"/>
              </a:spcBef>
              <a:buSzPct val="75000"/>
            </a:pPr>
            <a:r>
              <a:rPr lang="es-EC" altLang="es-EC" sz="1300">
                <a:solidFill>
                  <a:schemeClr val="bg1"/>
                </a:solidFill>
                <a:latin typeface="Inconsolata" charset="0"/>
              </a:rPr>
              <a:t>     }, function (e) { </a:t>
            </a:r>
          </a:p>
          <a:p>
            <a:pPr eaLnBrk="1" hangingPunct="1">
              <a:spcBef>
                <a:spcPct val="20000"/>
              </a:spcBef>
              <a:buSzPct val="75000"/>
            </a:pPr>
            <a:r>
              <a:rPr lang="es-EC" altLang="es-EC" sz="1300">
                <a:solidFill>
                  <a:schemeClr val="bg1"/>
                </a:solidFill>
                <a:latin typeface="Inconsolata" charset="0"/>
              </a:rPr>
              <a:t>	     if (e.success) { </a:t>
            </a:r>
          </a:p>
          <a:p>
            <a:pPr eaLnBrk="1" hangingPunct="1">
              <a:spcBef>
                <a:spcPct val="20000"/>
              </a:spcBef>
              <a:buSzPct val="75000"/>
            </a:pPr>
            <a:r>
              <a:rPr lang="es-EC" altLang="es-EC" sz="1300">
                <a:solidFill>
                  <a:schemeClr val="bg1"/>
                </a:solidFill>
                <a:latin typeface="Inconsolata" charset="0"/>
              </a:rPr>
              <a:t>		   currentUser = e.users[0]; </a:t>
            </a:r>
          </a:p>
          <a:p>
            <a:pPr eaLnBrk="1" hangingPunct="1">
              <a:spcBef>
                <a:spcPct val="20000"/>
              </a:spcBef>
              <a:buSzPct val="75000"/>
            </a:pPr>
            <a:r>
              <a:rPr lang="es-EC" altLang="es-EC" sz="1300">
                <a:solidFill>
                  <a:schemeClr val="bg1"/>
                </a:solidFill>
                <a:latin typeface="Inconsolata" charset="0"/>
              </a:rPr>
              <a:t>		   loggedIn = true; </a:t>
            </a:r>
          </a:p>
          <a:p>
            <a:pPr eaLnBrk="1" hangingPunct="1">
              <a:spcBef>
                <a:spcPct val="20000"/>
              </a:spcBef>
              <a:buSzPct val="75000"/>
            </a:pPr>
            <a:r>
              <a:rPr lang="es-EC" altLang="es-EC" sz="1300">
                <a:solidFill>
                  <a:schemeClr val="bg1"/>
                </a:solidFill>
                <a:latin typeface="Inconsolata" charset="0"/>
              </a:rPr>
              <a:t>		callback(loggedIn); </a:t>
            </a:r>
          </a:p>
          <a:p>
            <a:pPr eaLnBrk="1" hangingPunct="1">
              <a:spcBef>
                <a:spcPct val="20000"/>
              </a:spcBef>
              <a:buSzPct val="75000"/>
            </a:pPr>
            <a:r>
              <a:rPr lang="es-EC" altLang="es-EC" sz="1300">
                <a:solidFill>
                  <a:schemeClr val="bg1"/>
                </a:solidFill>
                <a:latin typeface="Inconsolata" charset="0"/>
              </a:rPr>
              <a:t>		} else { </a:t>
            </a:r>
          </a:p>
          <a:p>
            <a:pPr eaLnBrk="1" hangingPunct="1">
              <a:spcBef>
                <a:spcPct val="20000"/>
              </a:spcBef>
              <a:buSzPct val="75000"/>
            </a:pPr>
            <a:r>
              <a:rPr lang="es-EC" altLang="es-EC" sz="1300">
                <a:solidFill>
                  <a:schemeClr val="bg1"/>
                </a:solidFill>
                <a:latin typeface="Inconsolata" charset="0"/>
              </a:rPr>
              <a:t>			Ti.API.info('Error: ' + ((e.error &amp;&amp; e.message) || JSON.stringify(e))); </a:t>
            </a:r>
          </a:p>
          <a:p>
            <a:pPr eaLnBrk="1" hangingPunct="1">
              <a:spcBef>
                <a:spcPct val="20000"/>
              </a:spcBef>
              <a:buSzPct val="75000"/>
            </a:pPr>
            <a:r>
              <a:rPr lang="es-EC" altLang="es-EC" sz="1300">
                <a:solidFill>
                  <a:schemeClr val="bg1"/>
                </a:solidFill>
                <a:latin typeface="Inconsolata" charset="0"/>
              </a:rPr>
              <a:t>			loggedIn = false; </a:t>
            </a:r>
          </a:p>
          <a:p>
            <a:pPr eaLnBrk="1" hangingPunct="1">
              <a:spcBef>
                <a:spcPct val="20000"/>
              </a:spcBef>
              <a:buSzPct val="75000"/>
            </a:pPr>
            <a:r>
              <a:rPr lang="es-EC" altLang="es-EC" sz="1300">
                <a:solidFill>
                  <a:schemeClr val="bg1"/>
                </a:solidFill>
                <a:latin typeface="Inconsolata" charset="0"/>
              </a:rPr>
              <a:t>			currentUser = null; </a:t>
            </a:r>
          </a:p>
          <a:p>
            <a:pPr eaLnBrk="1" hangingPunct="1">
              <a:spcBef>
                <a:spcPct val="20000"/>
              </a:spcBef>
              <a:buSzPct val="75000"/>
            </a:pPr>
            <a:r>
              <a:rPr lang="es-EC" altLang="es-EC" sz="1300">
                <a:solidFill>
                  <a:schemeClr val="bg1"/>
                </a:solidFill>
                <a:latin typeface="Inconsolata" charset="0"/>
              </a:rPr>
              <a:t>		callback(loggedIn); </a:t>
            </a:r>
          </a:p>
          <a:p>
            <a:pPr eaLnBrk="1" hangingPunct="1">
              <a:spcBef>
                <a:spcPct val="20000"/>
              </a:spcBef>
              <a:buSzPct val="75000"/>
            </a:pPr>
            <a:r>
              <a:rPr lang="es-EC" altLang="es-EC" sz="1300">
                <a:solidFill>
                  <a:schemeClr val="bg1"/>
                </a:solidFill>
                <a:latin typeface="Inconsolata" charset="0"/>
              </a:rPr>
              <a:t>		} </a:t>
            </a:r>
          </a:p>
          <a:p>
            <a:pPr eaLnBrk="1" hangingPunct="1">
              <a:spcBef>
                <a:spcPct val="20000"/>
              </a:spcBef>
              <a:buSzPct val="75000"/>
            </a:pPr>
            <a:r>
              <a:rPr lang="es-EC" altLang="es-EC" sz="1300">
                <a:solidFill>
                  <a:schemeClr val="bg1"/>
                </a:solidFill>
                <a:latin typeface="Inconsolata" charset="0"/>
              </a:rPr>
              <a:t>     }); </a:t>
            </a:r>
          </a:p>
          <a:p>
            <a:pPr eaLnBrk="1" hangingPunct="1">
              <a:spcBef>
                <a:spcPct val="20000"/>
              </a:spcBef>
              <a:buSzPct val="75000"/>
            </a:pPr>
            <a:r>
              <a:rPr lang="es-EC" altLang="es-EC" sz="13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Login</a:t>
            </a:r>
            <a:r>
              <a:rPr lang="es-EC" cap="small" dirty="0">
                <a:ea typeface="ＭＳ Ｐゴシック" charset="0"/>
              </a:rPr>
              <a:t> </a:t>
            </a:r>
            <a:r>
              <a:rPr lang="es-EC" cap="small" dirty="0" err="1" smtClean="0">
                <a:ea typeface="ＭＳ Ｐゴシック" charset="0"/>
              </a:rPr>
              <a:t>Required</a:t>
            </a:r>
            <a:endParaRPr lang="es-EC" dirty="0">
              <a:ea typeface="ＭＳ Ｐゴシック" charset="0"/>
            </a:endParaRPr>
          </a:p>
        </p:txBody>
      </p:sp>
      <p:sp>
        <p:nvSpPr>
          <p:cNvPr id="41165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(Almost) all ACS interactions must be done by logged in user</a:t>
            </a:r>
          </a:p>
          <a:p>
            <a:pPr eaLnBrk="1" hangingPunct="1"/>
            <a:r>
              <a:rPr lang="en-US" altLang="es-EC" smtClean="0">
                <a:latin typeface="Corbel" pitchFamily="34" charset="0"/>
              </a:rPr>
              <a:t>Option 1: manually create ACS user &amp; hard-code login in your app</a:t>
            </a:r>
          </a:p>
          <a:p>
            <a:pPr eaLnBrk="1" hangingPunct="1"/>
            <a:r>
              <a:rPr lang="en-US" altLang="es-EC" smtClean="0">
                <a:latin typeface="Corbel" pitchFamily="34" charset="0"/>
              </a:rPr>
              <a:t>Option 2: prompt user to create account and log in</a:t>
            </a:r>
          </a:p>
          <a:p>
            <a:pPr eaLnBrk="1" hangingPunct="1"/>
            <a:r>
              <a:rPr lang="en-US" altLang="es-EC" smtClean="0">
                <a:latin typeface="Corbel" pitchFamily="34" charset="0"/>
              </a:rPr>
              <a:t>By default, user sessions not preserved</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Persisting</a:t>
            </a:r>
            <a:r>
              <a:rPr lang="es-EC" cap="small" dirty="0">
                <a:ea typeface="ＭＳ Ｐゴシック" charset="0"/>
              </a:rPr>
              <a:t> </a:t>
            </a:r>
            <a:r>
              <a:rPr lang="es-EC" cap="small" dirty="0" err="1">
                <a:ea typeface="ＭＳ Ｐゴシック" charset="0"/>
              </a:rPr>
              <a:t>User</a:t>
            </a:r>
            <a:r>
              <a:rPr lang="es-EC" cap="small" dirty="0">
                <a:ea typeface="ＭＳ Ｐゴシック" charset="0"/>
              </a:rPr>
              <a:t> </a:t>
            </a:r>
            <a:r>
              <a:rPr lang="es-EC" cap="small" dirty="0" err="1">
                <a:ea typeface="ＭＳ Ｐゴシック" charset="0"/>
              </a:rPr>
              <a:t>Session</a:t>
            </a:r>
            <a:endParaRPr lang="es-EC" cap="small" dirty="0">
              <a:ea typeface="ＭＳ Ｐゴシック"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412675" name="Content Placeholder 2"/>
          <p:cNvSpPr txBox="1">
            <a:spLocks/>
          </p:cNvSpPr>
          <p:nvPr/>
        </p:nvSpPr>
        <p:spPr bwMode="auto">
          <a:xfrm>
            <a:off x="2105025" y="965200"/>
            <a:ext cx="5037138" cy="394176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400">
                <a:solidFill>
                  <a:schemeClr val="bg1"/>
                </a:solidFill>
                <a:latin typeface="Inconsolata" charset="0"/>
              </a:rPr>
              <a:t>// In your createUser() type function, set </a:t>
            </a:r>
          </a:p>
          <a:p>
            <a:pPr eaLnBrk="1" hangingPunct="1">
              <a:spcBef>
                <a:spcPct val="20000"/>
              </a:spcBef>
              <a:buSzPct val="75000"/>
            </a:pPr>
            <a:r>
              <a:rPr lang="es-EC" altLang="es-EC" sz="1400">
                <a:solidFill>
                  <a:schemeClr val="bg1"/>
                </a:solidFill>
                <a:latin typeface="Inconsolata" charset="0"/>
              </a:rPr>
              <a:t>// Ti.App.Properties.setString('sessionid', Cloud.sessionId); </a:t>
            </a:r>
          </a:p>
          <a:p>
            <a:pPr eaLnBrk="1" hangingPunct="1">
              <a:spcBef>
                <a:spcPct val="20000"/>
              </a:spcBef>
              <a:buSzPct val="75000"/>
            </a:pPr>
            <a:endParaRPr lang="es-EC" altLang="es-EC" sz="1400">
              <a:solidFill>
                <a:schemeClr val="bg1"/>
              </a:solidFill>
              <a:latin typeface="Inconsolata" charset="0"/>
            </a:endParaRPr>
          </a:p>
          <a:p>
            <a:pPr eaLnBrk="1" hangingPunct="1">
              <a:spcBef>
                <a:spcPct val="20000"/>
              </a:spcBef>
              <a:buSzPct val="75000"/>
            </a:pPr>
            <a:r>
              <a:rPr lang="es-EC" altLang="es-EC" sz="1400">
                <a:solidFill>
                  <a:schemeClr val="bg1"/>
                </a:solidFill>
                <a:latin typeface="Inconsolata" charset="0"/>
              </a:rPr>
              <a:t>// when your app starts, restore the session </a:t>
            </a:r>
          </a:p>
          <a:p>
            <a:pPr eaLnBrk="1" hangingPunct="1">
              <a:spcBef>
                <a:spcPct val="20000"/>
              </a:spcBef>
              <a:buSzPct val="75000"/>
            </a:pPr>
            <a:r>
              <a:rPr lang="es-EC" altLang="es-EC" sz="1400">
                <a:solidFill>
                  <a:schemeClr val="bg1"/>
                </a:solidFill>
                <a:latin typeface="Inconsolata" charset="0"/>
              </a:rPr>
              <a:t>var Cloud = require('ti.cloud'),</a:t>
            </a:r>
          </a:p>
          <a:p>
            <a:pPr eaLnBrk="1" hangingPunct="1">
              <a:spcBef>
                <a:spcPct val="20000"/>
              </a:spcBef>
              <a:buSzPct val="75000"/>
            </a:pPr>
            <a:r>
              <a:rPr lang="es-EC" altLang="es-EC" sz="1400">
                <a:solidFill>
                  <a:schemeClr val="bg1"/>
                </a:solidFill>
                <a:latin typeface="Inconsolata" charset="0"/>
              </a:rPr>
              <a:t>     sid = Ti.App.Properties.getString('sessionid'), </a:t>
            </a:r>
          </a:p>
          <a:p>
            <a:pPr eaLnBrk="1" hangingPunct="1">
              <a:spcBef>
                <a:spcPct val="20000"/>
              </a:spcBef>
              <a:buSzPct val="75000"/>
            </a:pPr>
            <a:r>
              <a:rPr lang="es-EC" altLang="es-EC" sz="1400">
                <a:solidFill>
                  <a:schemeClr val="bg1"/>
                </a:solidFill>
                <a:latin typeface="Inconsolata" charset="0"/>
              </a:rPr>
              <a:t>     currentUser = null; </a:t>
            </a:r>
          </a:p>
          <a:p>
            <a:pPr eaLnBrk="1" hangingPunct="1">
              <a:spcBef>
                <a:spcPct val="20000"/>
              </a:spcBef>
              <a:buSzPct val="75000"/>
            </a:pPr>
            <a:endParaRPr lang="es-EC" altLang="es-EC" sz="1400">
              <a:solidFill>
                <a:schemeClr val="bg1"/>
              </a:solidFill>
              <a:latin typeface="Inconsolata" charset="0"/>
            </a:endParaRPr>
          </a:p>
          <a:p>
            <a:pPr eaLnBrk="1" hangingPunct="1">
              <a:spcBef>
                <a:spcPct val="20000"/>
              </a:spcBef>
              <a:buSzPct val="75000"/>
            </a:pPr>
            <a:r>
              <a:rPr lang="es-EC" altLang="es-EC" sz="1400">
                <a:solidFill>
                  <a:schemeClr val="bg1"/>
                </a:solidFill>
                <a:latin typeface="Inconsolata" charset="0"/>
              </a:rPr>
              <a:t>if(sid) { </a:t>
            </a:r>
          </a:p>
          <a:p>
            <a:pPr eaLnBrk="1" hangingPunct="1">
              <a:spcBef>
                <a:spcPct val="20000"/>
              </a:spcBef>
              <a:buSzPct val="75000"/>
            </a:pPr>
            <a:r>
              <a:rPr lang="es-EC" altLang="es-EC" sz="1400">
                <a:solidFill>
                  <a:schemeClr val="bg1"/>
                </a:solidFill>
                <a:latin typeface="Inconsolata" charset="0"/>
              </a:rPr>
              <a:t>     Cloud.sessionId = sid; // ← this is the critical piece </a:t>
            </a:r>
          </a:p>
          <a:p>
            <a:pPr eaLnBrk="1" hangingPunct="1">
              <a:spcBef>
                <a:spcPct val="20000"/>
              </a:spcBef>
              <a:buSzPct val="75000"/>
            </a:pPr>
            <a:r>
              <a:rPr lang="es-EC" altLang="es-EC" sz="1400">
                <a:solidFill>
                  <a:schemeClr val="bg1"/>
                </a:solidFill>
                <a:latin typeface="Inconsolata" charset="0"/>
              </a:rPr>
              <a:t>     var me = Cloud.Users.showMe(function(e) { </a:t>
            </a:r>
          </a:p>
          <a:p>
            <a:pPr eaLnBrk="1" hangingPunct="1">
              <a:spcBef>
                <a:spcPct val="20000"/>
              </a:spcBef>
              <a:buSzPct val="75000"/>
            </a:pPr>
            <a:r>
              <a:rPr lang="es-EC" altLang="es-EC" sz="1400">
                <a:solidFill>
                  <a:schemeClr val="bg1"/>
                </a:solidFill>
                <a:latin typeface="Inconsolata" charset="0"/>
              </a:rPr>
              <a:t>	   // extra: store local reference to user object </a:t>
            </a:r>
          </a:p>
          <a:p>
            <a:pPr eaLnBrk="1" hangingPunct="1">
              <a:spcBef>
                <a:spcPct val="20000"/>
              </a:spcBef>
              <a:buSzPct val="75000"/>
            </a:pPr>
            <a:r>
              <a:rPr lang="es-EC" altLang="es-EC" sz="1400">
                <a:solidFill>
                  <a:schemeClr val="bg1"/>
                </a:solidFill>
                <a:latin typeface="Inconsolata" charset="0"/>
              </a:rPr>
              <a:t>	   currentUser = e.users[0]; </a:t>
            </a:r>
          </a:p>
          <a:p>
            <a:pPr eaLnBrk="1" hangingPunct="1">
              <a:spcBef>
                <a:spcPct val="20000"/>
              </a:spcBef>
              <a:buSzPct val="75000"/>
            </a:pPr>
            <a:r>
              <a:rPr lang="es-EC" altLang="es-EC" sz="1400">
                <a:solidFill>
                  <a:schemeClr val="bg1"/>
                </a:solidFill>
                <a:latin typeface="Inconsolata" charset="0"/>
              </a:rPr>
              <a:t>     }); </a:t>
            </a:r>
          </a:p>
          <a:p>
            <a:pPr eaLnBrk="1" hangingPunct="1">
              <a:spcBef>
                <a:spcPct val="20000"/>
              </a:spcBef>
              <a:buSzPct val="75000"/>
            </a:pPr>
            <a:r>
              <a:rPr lang="es-EC" altLang="es-EC" sz="1400">
                <a:solidFill>
                  <a:schemeClr val="bg1"/>
                </a:solidFill>
                <a:latin typeface="Inconsolata" charset="0"/>
              </a:rPr>
              <a:t>} </a:t>
            </a:r>
            <a:br>
              <a:rPr lang="es-EC" altLang="es-EC" sz="1400">
                <a:solidFill>
                  <a:schemeClr val="bg1"/>
                </a:solidFill>
                <a:latin typeface="Inconsolata" charset="0"/>
              </a:rPr>
            </a:br>
            <a:endParaRPr lang="es-EC"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ACS in </a:t>
            </a:r>
            <a:r>
              <a:rPr lang="es-EC" cap="small" dirty="0" smtClean="0">
                <a:ea typeface="ＭＳ Ｐゴシック" charset="0"/>
              </a:rPr>
              <a:t>Alloy (Models)</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413699" name="Content Placeholder 2"/>
          <p:cNvSpPr txBox="1">
            <a:spLocks/>
          </p:cNvSpPr>
          <p:nvPr/>
        </p:nvSpPr>
        <p:spPr bwMode="auto">
          <a:xfrm>
            <a:off x="2135188" y="1608138"/>
            <a:ext cx="5018087" cy="342106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800">
                <a:solidFill>
                  <a:schemeClr val="bg1"/>
                </a:solidFill>
                <a:latin typeface="Inconsolata" charset="0"/>
              </a:rPr>
              <a:t>exports.definition = { </a:t>
            </a:r>
          </a:p>
          <a:p>
            <a:pPr eaLnBrk="1" hangingPunct="1"/>
            <a:r>
              <a:rPr lang="es-EC" altLang="es-EC" sz="1800">
                <a:solidFill>
                  <a:schemeClr val="bg1"/>
                </a:solidFill>
                <a:latin typeface="Inconsolata" charset="0"/>
              </a:rPr>
              <a:t>     config : { </a:t>
            </a:r>
          </a:p>
          <a:p>
            <a:pPr eaLnBrk="1" hangingPunct="1"/>
            <a:r>
              <a:rPr lang="es-EC" altLang="es-EC" sz="1800">
                <a:solidFill>
                  <a:schemeClr val="bg1"/>
                </a:solidFill>
                <a:latin typeface="Inconsolata" charset="0"/>
              </a:rPr>
              <a:t>	  "columns" : { </a:t>
            </a:r>
          </a:p>
          <a:p>
            <a:pPr eaLnBrk="1" hangingPunct="1"/>
            <a:r>
              <a:rPr lang="es-EC" altLang="es-EC" sz="1800">
                <a:solidFill>
                  <a:schemeClr val="bg1"/>
                </a:solidFill>
                <a:latin typeface="Inconsolata" charset="0"/>
              </a:rPr>
              <a:t>		"active" : "boolean" </a:t>
            </a:r>
          </a:p>
          <a:p>
            <a:pPr eaLnBrk="1" hangingPunct="1"/>
            <a:r>
              <a:rPr lang="es-EC" altLang="es-EC" sz="1800">
                <a:solidFill>
                  <a:schemeClr val="bg1"/>
                </a:solidFill>
                <a:latin typeface="Inconsolata" charset="0"/>
              </a:rPr>
              <a:t>	  }, </a:t>
            </a:r>
          </a:p>
          <a:p>
            <a:pPr eaLnBrk="1" hangingPunct="1"/>
            <a:r>
              <a:rPr lang="es-EC" altLang="es-EC" sz="1800">
                <a:solidFill>
                  <a:schemeClr val="bg1"/>
                </a:solidFill>
                <a:latin typeface="Inconsolata" charset="0"/>
              </a:rPr>
              <a:t>	  "defaults" : {}, </a:t>
            </a:r>
          </a:p>
          <a:p>
            <a:pPr eaLnBrk="1" hangingPunct="1"/>
            <a:r>
              <a:rPr lang="es-EC" altLang="es-EC" sz="1800">
                <a:solidFill>
                  <a:schemeClr val="bg1"/>
                </a:solidFill>
                <a:latin typeface="Inconsolata" charset="0"/>
              </a:rPr>
              <a:t> 	  "adapter" : { </a:t>
            </a:r>
          </a:p>
          <a:p>
            <a:pPr eaLnBrk="1" hangingPunct="1"/>
            <a:r>
              <a:rPr lang="es-EC" altLang="es-EC" sz="1800">
                <a:solidFill>
                  <a:schemeClr val="bg1"/>
                </a:solidFill>
                <a:latin typeface="Inconsolata" charset="0"/>
              </a:rPr>
              <a:t>		"type" : "acs", </a:t>
            </a:r>
          </a:p>
          <a:p>
            <a:pPr eaLnBrk="1" hangingPunct="1"/>
            <a:r>
              <a:rPr lang="es-EC" altLang="es-EC" sz="1800">
                <a:solidFill>
                  <a:schemeClr val="bg1"/>
                </a:solidFill>
                <a:latin typeface="Inconsolata" charset="0"/>
              </a:rPr>
              <a:t>		"collection_name" : "books", </a:t>
            </a:r>
          </a:p>
          <a:p>
            <a:pPr eaLnBrk="1" hangingPunct="1"/>
            <a:r>
              <a:rPr lang="es-EC" altLang="es-EC" sz="1800">
                <a:solidFill>
                  <a:schemeClr val="bg1"/>
                </a:solidFill>
                <a:latin typeface="Inconsolata" charset="0"/>
              </a:rPr>
              <a:t>		"custom" : true </a:t>
            </a:r>
          </a:p>
          <a:p>
            <a:pPr eaLnBrk="1" hangingPunct="1"/>
            <a:r>
              <a:rPr lang="es-EC" altLang="es-EC" sz="1800">
                <a:solidFill>
                  <a:schemeClr val="bg1"/>
                </a:solidFill>
                <a:latin typeface="Inconsolata" charset="0"/>
              </a:rPr>
              <a:t>	  }, </a:t>
            </a:r>
          </a:p>
          <a:p>
            <a:pPr eaLnBrk="1" hangingPunct="1"/>
            <a:r>
              <a:rPr lang="es-EC" altLang="es-EC" sz="1800">
                <a:solidFill>
                  <a:schemeClr val="bg1"/>
                </a:solidFill>
                <a:latin typeface="Inconsolata" charset="0"/>
              </a:rPr>
              <a:t>... </a:t>
            </a:r>
          </a:p>
        </p:txBody>
      </p:sp>
      <p:sp>
        <p:nvSpPr>
          <p:cNvPr id="413700" name="4 CuadroTexto"/>
          <p:cNvSpPr txBox="1">
            <a:spLocks noChangeArrowheads="1"/>
          </p:cNvSpPr>
          <p:nvPr/>
        </p:nvSpPr>
        <p:spPr bwMode="auto">
          <a:xfrm>
            <a:off x="720725" y="890588"/>
            <a:ext cx="4927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chemeClr val="bg1"/>
                </a:solidFill>
                <a:latin typeface="Inconsolata" charset="0"/>
              </a:rPr>
              <a:t>Community contributed solution currently</a:t>
            </a:r>
          </a:p>
          <a:p>
            <a:pPr eaLnBrk="1" hangingPunct="1"/>
            <a:r>
              <a:rPr lang="en-US" altLang="es-EC" sz="1400">
                <a:solidFill>
                  <a:schemeClr val="bg1"/>
                </a:solidFill>
                <a:latin typeface="Inconsolata" charset="0"/>
              </a:rPr>
              <a:t>See https://github.com/aaronksaunders/ci.alloy.acs.books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smtClean="0">
                <a:ea typeface="ＭＳ Ｐゴシック" charset="0"/>
              </a:rPr>
              <a:t>Management</a:t>
            </a:r>
            <a:endParaRPr lang="es-EC" dirty="0">
              <a:ea typeface="ＭＳ Ｐゴシック" charset="0"/>
            </a:endParaRPr>
          </a:p>
        </p:txBody>
      </p:sp>
      <p:pic>
        <p:nvPicPr>
          <p:cNvPr id="414722"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457200" y="1399895"/>
            <a:ext cx="4064000" cy="3440112"/>
          </a:xfrm>
        </p:spPr>
      </p:pic>
      <p:sp>
        <p:nvSpPr>
          <p:cNvPr id="5" name="Subtitle 2"/>
          <p:cNvSpPr txBox="1">
            <a:spLocks/>
          </p:cNvSpPr>
          <p:nvPr/>
        </p:nvSpPr>
        <p:spPr>
          <a:xfrm>
            <a:off x="457200" y="1023937"/>
            <a:ext cx="4025900"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4"/>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4"/>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4"/>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4"/>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4"/>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n-US" sz="1000" cap="all" dirty="0">
                <a:solidFill>
                  <a:schemeClr val="tx1"/>
                </a:solidFill>
              </a:rPr>
              <a:t>Visit</a:t>
            </a:r>
            <a:r>
              <a:rPr lang="en-US" sz="1000" dirty="0" smtClean="0">
                <a:solidFill>
                  <a:schemeClr val="tx1"/>
                </a:solidFill>
              </a:rPr>
              <a:t> </a:t>
            </a:r>
            <a:r>
              <a:rPr lang="en-US" sz="1000" b="1" cap="all" dirty="0" err="1" smtClean="0">
                <a:solidFill>
                  <a:schemeClr val="tx1"/>
                </a:solidFill>
              </a:rPr>
              <a:t>my.appcelera</a:t>
            </a:r>
            <a:r>
              <a:rPr lang="en-US" sz="1000" b="1" cap="all" dirty="0" err="1">
                <a:solidFill>
                  <a:schemeClr val="tx1"/>
                </a:solidFill>
              </a:rPr>
              <a:t>tor.c</a:t>
            </a:r>
            <a:r>
              <a:rPr lang="en-US" sz="1000" b="1" cap="all" dirty="0" err="1" smtClean="0">
                <a:solidFill>
                  <a:schemeClr val="tx1"/>
                </a:solidFill>
              </a:rPr>
              <a:t>om</a:t>
            </a:r>
            <a:r>
              <a:rPr lang="en-US" sz="1000" cap="all" dirty="0" smtClean="0">
                <a:solidFill>
                  <a:schemeClr val="tx1"/>
                </a:solidFill>
              </a:rPr>
              <a:t> to manage your apps.</a:t>
            </a:r>
            <a:endParaRPr lang="en-US" sz="1000" cap="all" dirty="0">
              <a:solidFill>
                <a:schemeClr val="tx1"/>
              </a:solidFil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smtClean="0">
                <a:ea typeface="ＭＳ Ｐゴシック" charset="0"/>
              </a:rPr>
              <a:t>Analytics</a:t>
            </a:r>
            <a:endParaRPr lang="es-EC" dirty="0">
              <a:ea typeface="ＭＳ Ｐゴシック" charset="0"/>
            </a:endParaRPr>
          </a:p>
        </p:txBody>
      </p:sp>
      <p:sp>
        <p:nvSpPr>
          <p:cNvPr id="41574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Log onto your </a:t>
            </a:r>
            <a:r>
              <a:rPr lang="en-US" altLang="es-EC" b="1" smtClean="0">
                <a:latin typeface="Corbel" pitchFamily="34" charset="0"/>
              </a:rPr>
              <a:t>my.appcelerator.com</a:t>
            </a:r>
            <a:r>
              <a:rPr lang="en-US" altLang="es-EC" smtClean="0">
                <a:latin typeface="Corbel" pitchFamily="34" charset="0"/>
              </a:rPr>
              <a:t> page</a:t>
            </a:r>
          </a:p>
          <a:p>
            <a:pPr eaLnBrk="1" hangingPunct="1"/>
            <a:r>
              <a:rPr lang="en-US" altLang="es-EC" smtClean="0">
                <a:latin typeface="Corbel" pitchFamily="34" charset="0"/>
              </a:rPr>
              <a:t>Right-click Resources, choose </a:t>
            </a:r>
            <a:r>
              <a:rPr lang="en-US" altLang="es-EC" b="1" smtClean="0">
                <a:latin typeface="Corbel" pitchFamily="34" charset="0"/>
              </a:rPr>
              <a:t>View Analytics</a:t>
            </a:r>
          </a:p>
          <a:p>
            <a:pPr eaLnBrk="1" hangingPunct="1"/>
            <a:r>
              <a:rPr lang="en-US" altLang="es-EC" smtClean="0">
                <a:latin typeface="Corbel" pitchFamily="34" charset="0"/>
              </a:rPr>
              <a:t>Visit </a:t>
            </a:r>
            <a:r>
              <a:rPr lang="en-US" altLang="es-EC" b="1" smtClean="0">
                <a:latin typeface="Corbel" pitchFamily="34" charset="0"/>
              </a:rPr>
              <a:t>http://analytics.appcelerator.net/#app=YOUR_APP_GUID</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Content Placeholder 5"/>
          <p:cNvSpPr>
            <a:spLocks noGrp="1"/>
          </p:cNvSpPr>
          <p:nvPr>
            <p:ph sz="quarter" idx="4"/>
          </p:nvPr>
        </p:nvSpPr>
        <p:spPr>
          <a:xfrm>
            <a:off x="5102225" y="1766888"/>
            <a:ext cx="4041775" cy="2382837"/>
          </a:xfrm>
        </p:spPr>
        <p:txBody>
          <a:bodyPr/>
          <a:lstStyle/>
          <a:p>
            <a:pPr eaLnBrk="1" hangingPunct="1"/>
            <a:r>
              <a:rPr lang="es-EC" altLang="es-EC" smtClean="0">
                <a:latin typeface="Corbel" pitchFamily="34" charset="0"/>
                <a:hlinkClick r:id="rId2"/>
              </a:rPr>
              <a:t>http://docs.appcelerator.com/cloud/latest/</a:t>
            </a:r>
            <a:endParaRPr lang="es-EC" altLang="es-EC" smtClean="0">
              <a:latin typeface="Corbel" pitchFamily="34" charset="0"/>
            </a:endParaRPr>
          </a:p>
          <a:p>
            <a:pPr eaLnBrk="1" hangingPunct="1"/>
            <a:r>
              <a:rPr lang="es-EC" altLang="es-EC" smtClean="0">
                <a:latin typeface="Corbel" pitchFamily="34" charset="0"/>
                <a:hlinkClick r:id="rId3"/>
              </a:rPr>
              <a:t>http://docs.appcelerator.com/cloud/latest/#!/guide/acs_quickstart</a:t>
            </a:r>
            <a:endParaRPr lang="es-EC" altLang="es-EC" smtClean="0">
              <a:latin typeface="Corbel" pitchFamily="34" charset="0"/>
            </a:endParaRPr>
          </a:p>
          <a:p>
            <a:pPr eaLnBrk="1" hangingPunct="1"/>
            <a:r>
              <a:rPr lang="es-EC" altLang="es-EC" smtClean="0">
                <a:latin typeface="Corbel" pitchFamily="34" charset="0"/>
                <a:hlinkClick r:id="rId4"/>
              </a:rPr>
              <a:t>http://docs.appcelerator.com/cloud/latest/#!/api</a:t>
            </a:r>
            <a:endParaRPr lang="es-EC" altLang="es-EC" smtClean="0">
              <a:latin typeface="Corbel" pitchFamily="34" charset="0"/>
            </a:endParaRPr>
          </a:p>
        </p:txBody>
      </p:sp>
      <p:sp>
        <p:nvSpPr>
          <p:cNvPr id="9" name="Title 1"/>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ACS </a:t>
            </a:r>
            <a:r>
              <a:rPr lang="es-EC" cap="small" dirty="0" err="1">
                <a:ea typeface="ＭＳ Ｐゴシック" charset="0"/>
              </a:rPr>
              <a:t>Docs</a:t>
            </a:r>
            <a:endParaRPr lang="es-EC" cap="small" dirty="0">
              <a:ea typeface="ＭＳ Ｐゴシック" charset="0"/>
            </a:endParaRPr>
          </a:p>
        </p:txBody>
      </p:sp>
      <p:pic>
        <p:nvPicPr>
          <p:cNvPr id="416771" name="2 Marcador de contenido"/>
          <p:cNvPicPr>
            <a:picLocks noGrp="1" noChangeAspect="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457200" y="2403475"/>
            <a:ext cx="4040188" cy="141922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Content Placeholder 5"/>
          <p:cNvSpPr>
            <a:spLocks noGrp="1"/>
          </p:cNvSpPr>
          <p:nvPr>
            <p:ph sz="quarter" idx="4"/>
          </p:nvPr>
        </p:nvSpPr>
        <p:spPr>
          <a:xfrm>
            <a:off x="5102225" y="1766888"/>
            <a:ext cx="4041775" cy="2382837"/>
          </a:xfrm>
        </p:spPr>
        <p:txBody>
          <a:bodyPr/>
          <a:lstStyle/>
          <a:p>
            <a:pPr eaLnBrk="1" hangingPunct="1"/>
            <a:r>
              <a:rPr lang="en-US" altLang="es-EC" smtClean="0">
                <a:latin typeface="Corbel" pitchFamily="34" charset="0"/>
              </a:rPr>
              <a:t>Example application provided with SDK</a:t>
            </a:r>
          </a:p>
          <a:p>
            <a:pPr eaLnBrk="1" hangingPunct="1"/>
            <a:r>
              <a:rPr lang="en-US" altLang="es-EC" smtClean="0">
                <a:latin typeface="Corbel" pitchFamily="34" charset="0"/>
              </a:rPr>
              <a:t>Installed to SDK directory</a:t>
            </a:r>
          </a:p>
          <a:p>
            <a:pPr eaLnBrk="1" hangingPunct="1"/>
            <a:r>
              <a:rPr lang="en-US" altLang="es-EC" smtClean="0">
                <a:latin typeface="Corbel" pitchFamily="34" charset="0"/>
              </a:rPr>
              <a:t>Not a full project; copy files to new project</a:t>
            </a:r>
            <a:endParaRPr lang="es-EC" altLang="es-EC" smtClean="0">
              <a:latin typeface="Corbel" pitchFamily="34" charset="0"/>
            </a:endParaRPr>
          </a:p>
        </p:txBody>
      </p:sp>
      <p:sp>
        <p:nvSpPr>
          <p:cNvPr id="9" name="Title 1"/>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ACS </a:t>
            </a:r>
            <a:r>
              <a:rPr lang="es-EC" cap="small" dirty="0" err="1">
                <a:ea typeface="ＭＳ Ｐゴシック" charset="0"/>
              </a:rPr>
              <a:t>Kitchen</a:t>
            </a:r>
            <a:r>
              <a:rPr lang="es-EC" cap="small" dirty="0">
                <a:ea typeface="ＭＳ Ｐゴシック" charset="0"/>
              </a:rPr>
              <a:t> </a:t>
            </a:r>
            <a:r>
              <a:rPr lang="es-EC" cap="small" dirty="0" err="1">
                <a:ea typeface="ＭＳ Ｐゴシック" charset="0"/>
              </a:rPr>
              <a:t>Sink</a:t>
            </a:r>
            <a:endParaRPr lang="es-EC" cap="small" dirty="0">
              <a:ea typeface="ＭＳ Ｐゴシック" charset="0"/>
            </a:endParaRPr>
          </a:p>
        </p:txBody>
      </p:sp>
      <p:pic>
        <p:nvPicPr>
          <p:cNvPr id="417795" name="3 Marcador de contenido"/>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62088" y="1631950"/>
            <a:ext cx="2030412" cy="296227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Debugging</a:t>
            </a:r>
            <a:r>
              <a:rPr lang="es-EC" cap="small" dirty="0">
                <a:ea typeface="ＭＳ Ｐゴシック" charset="0"/>
              </a:rPr>
              <a:t>/</a:t>
            </a:r>
            <a:r>
              <a:rPr lang="es-EC" cap="small" dirty="0" err="1">
                <a:ea typeface="ＭＳ Ｐゴシック" charset="0"/>
              </a:rPr>
              <a:t>Testing</a:t>
            </a:r>
            <a:r>
              <a:rPr lang="es-EC" cap="small" dirty="0">
                <a:ea typeface="ＭＳ Ｐゴシック" charset="0"/>
              </a:rPr>
              <a:t> </a:t>
            </a:r>
            <a:r>
              <a:rPr lang="es-EC" cap="small" dirty="0" err="1">
                <a:ea typeface="ＭＳ Ｐゴシック" charset="0"/>
              </a:rPr>
              <a:t>Overview</a:t>
            </a:r>
            <a:endParaRPr lang="es-EC" dirty="0">
              <a:ea typeface="ＭＳ Ｐゴシック" charset="0"/>
            </a:endParaRPr>
          </a:p>
        </p:txBody>
      </p:sp>
      <p:sp>
        <p:nvSpPr>
          <p:cNvPr id="6246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Syntax checking in Studio</a:t>
            </a:r>
          </a:p>
          <a:p>
            <a:pPr eaLnBrk="1" hangingPunct="1"/>
            <a:r>
              <a:rPr lang="en-US" altLang="es-EC" smtClean="0">
                <a:latin typeface="Corbel" pitchFamily="34" charset="0"/>
              </a:rPr>
              <a:t>Logging messages</a:t>
            </a:r>
          </a:p>
          <a:p>
            <a:pPr eaLnBrk="1" hangingPunct="1"/>
            <a:r>
              <a:rPr lang="en-US" altLang="es-EC" smtClean="0">
                <a:latin typeface="Corbel" pitchFamily="34" charset="0"/>
              </a:rPr>
              <a:t>Breakpoint debugging in simulator/emulator and device</a:t>
            </a:r>
          </a:p>
          <a:p>
            <a:pPr eaLnBrk="1" hangingPunct="1"/>
            <a:r>
              <a:rPr lang="en-US" altLang="es-EC" smtClean="0">
                <a:latin typeface="Corbel" pitchFamily="34" charset="0"/>
              </a:rPr>
              <a:t>Native tools for memory inspection</a:t>
            </a:r>
          </a:p>
          <a:p>
            <a:pPr eaLnBrk="1" hangingPunct="1"/>
            <a:r>
              <a:rPr lang="en-US" altLang="es-EC" smtClean="0">
                <a:latin typeface="Corbel" pitchFamily="34" charset="0"/>
              </a:rPr>
              <a:t>Appcelerator Test for automated functional testing</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817"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8818"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NODE.ACS</a:t>
            </a:r>
            <a:br>
              <a:rPr lang="es-EC" altLang="es-EC" dirty="0" smtClean="0">
                <a:latin typeface="Open Sans" charset="0"/>
              </a:rPr>
            </a:br>
            <a:endParaRPr lang="en-US" altLang="es-EC" dirty="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What</a:t>
            </a:r>
            <a:r>
              <a:rPr lang="es-EC" cap="small" dirty="0">
                <a:ea typeface="ＭＳ Ｐゴシック" charset="0"/>
              </a:rPr>
              <a:t> </a:t>
            </a:r>
            <a:r>
              <a:rPr lang="es-EC" cap="small" dirty="0" err="1">
                <a:ea typeface="ＭＳ Ｐゴシック" charset="0"/>
              </a:rPr>
              <a:t>is</a:t>
            </a:r>
            <a:r>
              <a:rPr lang="es-EC" cap="small" dirty="0">
                <a:ea typeface="ＭＳ Ｐゴシック" charset="0"/>
              </a:rPr>
              <a:t> </a:t>
            </a:r>
            <a:r>
              <a:rPr lang="es-EC" cap="small" dirty="0" err="1">
                <a:ea typeface="ＭＳ Ｐゴシック" charset="0"/>
              </a:rPr>
              <a:t>Node.ACS</a:t>
            </a:r>
            <a:r>
              <a:rPr lang="es-EC" cap="small" dirty="0" smtClean="0">
                <a:ea typeface="ＭＳ Ｐゴシック" charset="0"/>
              </a:rPr>
              <a:t>?</a:t>
            </a:r>
            <a:endParaRPr lang="es-EC" dirty="0">
              <a:ea typeface="ＭＳ Ｐゴシック" charset="0"/>
            </a:endParaRPr>
          </a:p>
        </p:txBody>
      </p:sp>
      <p:sp>
        <p:nvSpPr>
          <p:cNvPr id="419842"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A Node.js application running in the ACS cloud</a:t>
            </a:r>
          </a:p>
          <a:p>
            <a:pPr eaLnBrk="1" hangingPunct="1"/>
            <a:r>
              <a:rPr lang="en-US" altLang="es-EC" smtClean="0">
                <a:latin typeface="Corbel" pitchFamily="34" charset="0"/>
              </a:rPr>
              <a:t>Has access to the same ACS APIs as your app</a:t>
            </a:r>
          </a:p>
          <a:p>
            <a:pPr eaLnBrk="1" hangingPunct="1"/>
            <a:r>
              <a:rPr lang="en-US" altLang="es-EC" smtClean="0">
                <a:latin typeface="Corbel" pitchFamily="34" charset="0"/>
              </a:rPr>
              <a:t>Can manipulate your app's data</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Node.ACS</a:t>
            </a:r>
            <a:r>
              <a:rPr lang="es-EC" cap="small" dirty="0">
                <a:ea typeface="ＭＳ Ｐゴシック" charset="0"/>
              </a:rPr>
              <a:t> </a:t>
            </a:r>
            <a:r>
              <a:rPr lang="es-EC" cap="small" dirty="0" smtClean="0">
                <a:ea typeface="ＭＳ Ｐゴシック" charset="0"/>
              </a:rPr>
              <a:t>Use-cases</a:t>
            </a:r>
            <a:endParaRPr lang="es-EC" dirty="0">
              <a:ea typeface="ＭＳ Ｐゴシック" charset="0"/>
            </a:endParaRPr>
          </a:p>
        </p:txBody>
      </p:sp>
      <p:sp>
        <p:nvSpPr>
          <p:cNvPr id="42086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Extend the existing ACS APIs</a:t>
            </a:r>
          </a:p>
          <a:p>
            <a:pPr eaLnBrk="1" hangingPunct="1"/>
            <a:r>
              <a:rPr lang="en-US" altLang="es-EC" smtClean="0">
                <a:latin typeface="Corbel" pitchFamily="34" charset="0"/>
              </a:rPr>
              <a:t>Aggregate or proxy data for your mobile app clients</a:t>
            </a:r>
          </a:p>
          <a:p>
            <a:pPr eaLnBrk="1" hangingPunct="1"/>
            <a:r>
              <a:rPr lang="en-US" altLang="es-EC" smtClean="0">
                <a:latin typeface="Corbel" pitchFamily="34" charset="0"/>
              </a:rPr>
              <a:t>Host a new or existing node.js app in the cloud</a:t>
            </a:r>
          </a:p>
          <a:p>
            <a:pPr eaLnBrk="1" hangingPunct="1"/>
            <a:r>
              <a:rPr lang="en-US" altLang="es-EC" smtClean="0">
                <a:latin typeface="Corbel" pitchFamily="34" charset="0"/>
              </a:rPr>
              <a:t>Develop a Node.js backend service for your Ti apps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Node.ACS</a:t>
            </a:r>
            <a:r>
              <a:rPr lang="es-EC" cap="small" dirty="0">
                <a:ea typeface="ＭＳ Ｐゴシック" charset="0"/>
              </a:rPr>
              <a:t> </a:t>
            </a:r>
            <a:r>
              <a:rPr lang="es-EC" cap="small" dirty="0" err="1" smtClean="0">
                <a:ea typeface="ＭＳ Ｐゴシック" charset="0"/>
              </a:rPr>
              <a:t>Development</a:t>
            </a:r>
            <a:endParaRPr lang="es-EC" dirty="0">
              <a:ea typeface="ＭＳ Ｐゴシック" charset="0"/>
            </a:endParaRPr>
          </a:p>
        </p:txBody>
      </p:sp>
      <p:sp>
        <p:nvSpPr>
          <p:cNvPr id="42189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Install locally via </a:t>
            </a:r>
            <a:r>
              <a:rPr lang="en-US" altLang="es-EC" b="1" smtClean="0">
                <a:latin typeface="Corbel" pitchFamily="34" charset="0"/>
              </a:rPr>
              <a:t>npm</a:t>
            </a:r>
          </a:p>
          <a:p>
            <a:pPr eaLnBrk="1" hangingPunct="1"/>
            <a:r>
              <a:rPr lang="en-US" altLang="es-EC" smtClean="0">
                <a:latin typeface="Corbel" pitchFamily="34" charset="0"/>
              </a:rPr>
              <a:t>Develop using local instance</a:t>
            </a:r>
          </a:p>
          <a:p>
            <a:pPr eaLnBrk="1" hangingPunct="1"/>
            <a:r>
              <a:rPr lang="en-US" altLang="es-EC" smtClean="0">
                <a:latin typeface="Corbel" pitchFamily="34" charset="0"/>
              </a:rPr>
              <a:t>Push to ACS cloud to publish</a:t>
            </a:r>
          </a:p>
          <a:p>
            <a:pPr eaLnBrk="1" hangingPunct="1"/>
            <a:r>
              <a:rPr lang="en-US" altLang="es-EC" smtClean="0">
                <a:latin typeface="Corbel" pitchFamily="34" charset="0"/>
              </a:rPr>
              <a:t>Of course, written in Node.js (JavaScript)</a:t>
            </a:r>
          </a:p>
          <a:p>
            <a:pPr eaLnBrk="1" hangingPunct="1"/>
            <a:r>
              <a:rPr lang="es-EC" altLang="es-EC" smtClean="0">
                <a:latin typeface="Corbel" pitchFamily="34" charset="0"/>
              </a:rPr>
              <a:t>http://docs.appcelerator.com/cloud/latest/#!/guide/node</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buFontTx/>
              <a:buNone/>
              <a:defRPr/>
            </a:pPr>
            <a:r>
              <a:rPr lang="en-US" b="1" dirty="0">
                <a:ea typeface="ＭＳ Ｐゴシック" charset="0"/>
              </a:rPr>
              <a:t>In this lesson, you</a:t>
            </a:r>
            <a:r>
              <a:rPr lang="en-US" b="1"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Explored the features and use-cases for </a:t>
            </a:r>
            <a:r>
              <a:rPr lang="en-US" dirty="0" smtClean="0">
                <a:ea typeface="ＭＳ Ｐゴシック" charset="0"/>
              </a:rPr>
              <a:t>ACS</a:t>
            </a:r>
          </a:p>
          <a:p>
            <a:pPr eaLnBrk="1" hangingPunct="1">
              <a:defRPr/>
            </a:pPr>
            <a:r>
              <a:rPr lang="en-US" dirty="0" smtClean="0">
                <a:ea typeface="ＭＳ Ｐゴシック" charset="0"/>
              </a:rPr>
              <a:t>Enabled </a:t>
            </a:r>
            <a:r>
              <a:rPr lang="en-US" dirty="0">
                <a:ea typeface="ＭＳ Ｐゴシック" charset="0"/>
              </a:rPr>
              <a:t>ACS support in an app and implement ACS </a:t>
            </a:r>
            <a:r>
              <a:rPr lang="en-US" dirty="0" smtClean="0">
                <a:ea typeface="ＭＳ Ｐゴシック" charset="0"/>
              </a:rPr>
              <a:t>APIs</a:t>
            </a:r>
          </a:p>
          <a:p>
            <a:pPr eaLnBrk="1" hangingPunct="1">
              <a:defRPr/>
            </a:pPr>
            <a:r>
              <a:rPr lang="en-US" dirty="0" smtClean="0">
                <a:ea typeface="ＭＳ Ｐゴシック" charset="0"/>
              </a:rPr>
              <a:t>Explored </a:t>
            </a:r>
            <a:r>
              <a:rPr lang="en-US" dirty="0">
                <a:ea typeface="ＭＳ Ｐゴシック" charset="0"/>
              </a:rPr>
              <a:t>the features and use-cases for </a:t>
            </a:r>
            <a:r>
              <a:rPr lang="en-US" dirty="0" err="1">
                <a:ea typeface="ＭＳ Ｐゴシック" charset="0"/>
              </a:rPr>
              <a:t>Node.ACS</a:t>
            </a:r>
            <a:endParaRPr lang="en-US"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br>
              <a:rPr lang="es-EC" cap="small" dirty="0">
                <a:ea typeface="ＭＳ Ｐゴシック" charset="0"/>
              </a:rPr>
            </a:b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Lab</a:t>
            </a:r>
            <a:r>
              <a:rPr lang="es-EC" cap="small" dirty="0">
                <a:ea typeface="ＭＳ Ｐゴシック" charset="0"/>
              </a:rPr>
              <a:t> </a:t>
            </a:r>
            <a:r>
              <a:rPr lang="es-EC" cap="small" dirty="0" err="1">
                <a:ea typeface="ＭＳ Ｐゴシック" charset="0"/>
              </a:rPr>
              <a:t>Objectives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lnSpc>
                <a:spcPct val="90000"/>
              </a:lnSpc>
              <a:buFontTx/>
              <a:buNone/>
            </a:pPr>
            <a:r>
              <a:rPr lang="en-US" altLang="es-EC" sz="2400" b="1" smtClean="0">
                <a:latin typeface="Corbel" pitchFamily="34" charset="0"/>
              </a:rPr>
              <a:t>In this lab, you will:</a:t>
            </a:r>
          </a:p>
          <a:p>
            <a:pPr marL="0" indent="0" algn="ctr" eaLnBrk="1" hangingPunct="1">
              <a:lnSpc>
                <a:spcPct val="90000"/>
              </a:lnSpc>
              <a:buFontTx/>
              <a:buNone/>
            </a:pPr>
            <a:endParaRPr lang="en-US" altLang="es-EC" sz="2400" smtClean="0">
              <a:latin typeface="Corbel" pitchFamily="34" charset="0"/>
            </a:endParaRPr>
          </a:p>
          <a:p>
            <a:pPr marL="0" indent="0" eaLnBrk="1" hangingPunct="1">
              <a:lnSpc>
                <a:spcPct val="90000"/>
              </a:lnSpc>
            </a:pPr>
            <a:r>
              <a:rPr lang="es-EC" altLang="es-EC" sz="2400" smtClean="0">
                <a:latin typeface="Corbel" pitchFamily="34" charset="0"/>
              </a:rPr>
              <a:t>Start with partially-written app</a:t>
            </a:r>
          </a:p>
          <a:p>
            <a:pPr marL="0" indent="0" eaLnBrk="1" hangingPunct="1">
              <a:lnSpc>
                <a:spcPct val="90000"/>
              </a:lnSpc>
            </a:pPr>
            <a:r>
              <a:rPr lang="es-EC" altLang="es-EC" sz="2400" smtClean="0">
                <a:latin typeface="Corbel" pitchFamily="34" charset="0"/>
              </a:rPr>
              <a:t>Add in the 'create user' ACS code</a:t>
            </a:r>
          </a:p>
          <a:p>
            <a:pPr marL="0" indent="0" eaLnBrk="1" hangingPunct="1">
              <a:lnSpc>
                <a:spcPct val="90000"/>
              </a:lnSpc>
            </a:pPr>
            <a:r>
              <a:rPr lang="es-EC" altLang="es-EC" sz="2400" smtClean="0">
                <a:latin typeface="Corbel" pitchFamily="34" charset="0"/>
              </a:rPr>
              <a:t>Store captured fugitive data in ACS as custom objects</a:t>
            </a:r>
          </a:p>
          <a:p>
            <a:pPr marL="0" indent="0" eaLnBrk="1" hangingPunct="1">
              <a:lnSpc>
                <a:spcPct val="90000"/>
              </a:lnSpc>
            </a:pPr>
            <a:r>
              <a:rPr lang="es-EC" altLang="es-EC" sz="2400" smtClean="0">
                <a:latin typeface="Corbel" pitchFamily="34" charset="0"/>
              </a:rPr>
              <a:t>Capture a fugitive and view the data in your ACS dashboard</a:t>
            </a:r>
          </a:p>
          <a:p>
            <a:pPr marL="0" indent="0" eaLnBrk="1" hangingPunct="1">
              <a:lnSpc>
                <a:spcPct val="90000"/>
              </a:lnSpc>
              <a:buFontTx/>
              <a:buNone/>
            </a:pPr>
            <a:endParaRPr lang="es-EC" altLang="es-EC" sz="2400" smtClean="0">
              <a:latin typeface="Corbel" pitchFamily="34" charset="0"/>
            </a:endParaRPr>
          </a:p>
          <a:p>
            <a:pPr marL="0" indent="0" algn="ctr" eaLnBrk="1" hangingPunct="1">
              <a:lnSpc>
                <a:spcPct val="90000"/>
              </a:lnSpc>
              <a:buFontTx/>
              <a:buNone/>
            </a:pPr>
            <a:r>
              <a:rPr lang="es-EC" altLang="es-EC" sz="2400" smtClean="0">
                <a:latin typeface="Corbel" pitchFamily="34" charset="0"/>
              </a:rPr>
              <a:t>Lab: </a:t>
            </a:r>
            <a:r>
              <a:rPr lang="es-EC" altLang="es-EC" sz="2400" smtClean="0">
                <a:latin typeface="Corbel" pitchFamily="34" charset="0"/>
                <a:hlinkClick r:id="rId2"/>
              </a:rPr>
              <a:t>wiki.appcelerator.org/display/td/11.+Storing+data+in+ACS</a:t>
            </a:r>
            <a:endParaRPr lang="es-EC" altLang="es-EC" sz="24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3" name="Group 2"/>
          <p:cNvGrpSpPr>
            <a:grpSpLocks/>
          </p:cNvGrpSpPr>
          <p:nvPr/>
        </p:nvGrpSpPr>
        <p:grpSpPr bwMode="auto">
          <a:xfrm>
            <a:off x="-6350" y="0"/>
            <a:ext cx="9312275" cy="5143500"/>
            <a:chOff x="-6934" y="0"/>
            <a:chExt cx="9313440" cy="5143500"/>
          </a:xfrm>
        </p:grpSpPr>
        <p:pic>
          <p:nvPicPr>
            <p:cNvPr id="100358" name="Picture 1" descr="background-cover-muted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6" descr="background-cover-muted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5553" y="0"/>
              <a:ext cx="4660953" cy="514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960438" y="1609725"/>
            <a:ext cx="2847975" cy="1570038"/>
          </a:xfrm>
          <a:prstGeom prst="rect">
            <a:avLst/>
          </a:prstGeom>
        </p:spPr>
        <p:txBody>
          <a:bodyPr>
            <a:spAutoFit/>
          </a:bodyPr>
          <a:lstStyle/>
          <a:p>
            <a:pPr>
              <a:defRPr/>
            </a:pPr>
            <a:r>
              <a:rPr lang="en-US" sz="9600" cap="small" dirty="0">
                <a:solidFill>
                  <a:srgbClr val="FFFFFF"/>
                </a:solidFill>
                <a:latin typeface="Corbel" charset="0"/>
                <a:ea typeface="ＭＳ Ｐゴシック" charset="0"/>
                <a:cs typeface="ＭＳ Ｐゴシック" charset="0"/>
              </a:rPr>
              <a:t>LAB</a:t>
            </a:r>
            <a:endParaRPr lang="en-US" sz="9600" dirty="0">
              <a:solidFill>
                <a:srgbClr val="FFFFFF"/>
              </a:solidFill>
              <a:latin typeface="Corbel" charset="0"/>
              <a:ea typeface="ＭＳ Ｐゴシック" charset="0"/>
              <a:cs typeface="ＭＳ Ｐゴシック" charset="0"/>
            </a:endParaRPr>
          </a:p>
        </p:txBody>
      </p:sp>
      <p:sp>
        <p:nvSpPr>
          <p:cNvPr id="3" name="Rectangle 2"/>
          <p:cNvSpPr/>
          <p:nvPr/>
        </p:nvSpPr>
        <p:spPr>
          <a:xfrm>
            <a:off x="4919663" y="149225"/>
            <a:ext cx="4051300" cy="4154488"/>
          </a:xfrm>
          <a:prstGeom prst="rect">
            <a:avLst/>
          </a:prstGeom>
        </p:spPr>
        <p:txBody>
          <a:bodyPr>
            <a:spAutoFit/>
          </a:bodyPr>
          <a:lstStyle>
            <a:lvl1pPr marL="342900" indent="-3429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2400"/>
              <a:t>Create a default project</a:t>
            </a:r>
          </a:p>
          <a:p>
            <a:pPr eaLnBrk="1" hangingPunct="1">
              <a:buFont typeface="Arial" pitchFamily="34" charset="0"/>
              <a:buChar char="•"/>
            </a:pPr>
            <a:r>
              <a:rPr lang="en-US" altLang="es-EC" sz="2400"/>
              <a:t>Run it in the simulator/emulator using both Studio and the CLI</a:t>
            </a:r>
          </a:p>
          <a:p>
            <a:pPr eaLnBrk="1" hangingPunct="1">
              <a:buFont typeface="Arial" pitchFamily="34" charset="0"/>
              <a:buChar char="•"/>
            </a:pPr>
            <a:r>
              <a:rPr lang="en-US" altLang="es-EC" sz="2400"/>
              <a:t>Configure app and run-time options</a:t>
            </a:r>
          </a:p>
          <a:p>
            <a:pPr algn="ctr" eaLnBrk="1" hangingPunct="1"/>
            <a:endParaRPr lang="en-US" altLang="es-EC" sz="2400"/>
          </a:p>
          <a:p>
            <a:pPr eaLnBrk="1" hangingPunct="1"/>
            <a:r>
              <a:rPr lang="en-US" altLang="es-EC" sz="2400"/>
              <a:t>Lab: Appecelerator Wiki &gt; TCD &gt; 03 – Titanium Basics </a:t>
            </a:r>
          </a:p>
          <a:p>
            <a:pPr eaLnBrk="1" hangingPunct="1"/>
            <a:r>
              <a:rPr lang="en-US" altLang="es-EC" sz="2400">
                <a:hlinkClick r:id="rId4"/>
              </a:rPr>
              <a:t>wiki.appcelerator.org/display/td/03.+Titanium+Basics</a:t>
            </a:r>
            <a:endParaRPr lang="en-US" altLang="es-EC" sz="2400"/>
          </a:p>
        </p:txBody>
      </p:sp>
      <p:pic>
        <p:nvPicPr>
          <p:cNvPr id="100356" name="Picture 3" descr="Cover_titanium blu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 y="-4763"/>
            <a:ext cx="930592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Box 3"/>
          <p:cNvSpPr txBox="1">
            <a:spLocks noChangeArrowheads="1"/>
          </p:cNvSpPr>
          <p:nvPr/>
        </p:nvSpPr>
        <p:spPr bwMode="auto">
          <a:xfrm>
            <a:off x="2655888" y="2235200"/>
            <a:ext cx="3798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800">
                <a:solidFill>
                  <a:schemeClr val="bg1"/>
                </a:solidFill>
              </a:rPr>
              <a:t>SOLUTION WALK THRU</a:t>
            </a:r>
          </a:p>
        </p:txBody>
      </p:sp>
    </p:spTree>
    <p:extLst>
      <p:ext uri="{BB962C8B-B14F-4D97-AF65-F5344CB8AC3E}">
        <p14:creationId xmlns:p14="http://schemas.microsoft.com/office/powerpoint/2010/main" val="423020373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Integrating</a:t>
            </a:r>
            <a:r>
              <a:rPr lang="es-EC" cap="small" dirty="0">
                <a:ea typeface="ＭＳ Ｐゴシック" charset="0"/>
              </a:rPr>
              <a:t> Web Content</a:t>
            </a: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r>
              <a:rPr lang="en-US" cap="small" dirty="0" smtClean="0">
                <a:ea typeface="ＭＳ Ｐゴシック" charset="0"/>
              </a:rPr>
              <a:t>:</a:t>
            </a:r>
            <a:endParaRPr lang="es-EC" dirty="0">
              <a:ea typeface="ＭＳ Ｐゴシック" charset="0"/>
            </a:endParaRPr>
          </a:p>
        </p:txBody>
      </p:sp>
      <p:sp>
        <p:nvSpPr>
          <p:cNvPr id="42803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Integrate the WebView component into your application</a:t>
            </a:r>
          </a:p>
          <a:p>
            <a:pPr eaLnBrk="1" hangingPunct="1"/>
            <a:r>
              <a:rPr lang="en-US" altLang="es-EC" smtClean="0">
                <a:latin typeface="Corbel" pitchFamily="34" charset="0"/>
              </a:rPr>
              <a:t>Explore WebView gotchas that you must watch out for in your apps</a:t>
            </a:r>
          </a:p>
          <a:p>
            <a:pPr eaLnBrk="1" hangingPunct="1"/>
            <a:r>
              <a:rPr lang="en-US" altLang="es-EC" smtClean="0">
                <a:latin typeface="Corbel" pitchFamily="34" charset="0"/>
              </a:rPr>
              <a:t>Identify novel uses of the WebView</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Publishing </a:t>
            </a:r>
            <a:r>
              <a:rPr lang="es-EC" cap="small" dirty="0" err="1">
                <a:ea typeface="ＭＳ Ｐゴシック" charset="0"/>
              </a:rPr>
              <a:t>Overview</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lnSpcReduction="10000"/>
          </a:bodyPr>
          <a:lstStyle/>
          <a:p>
            <a:pPr eaLnBrk="1" hangingPunct="1">
              <a:defRPr/>
            </a:pPr>
            <a:r>
              <a:rPr lang="en-US" dirty="0">
                <a:ea typeface="ＭＳ Ｐゴシック" charset="0"/>
              </a:rPr>
              <a:t>Your code is minified and further compiled than with development builds</a:t>
            </a:r>
          </a:p>
          <a:p>
            <a:pPr eaLnBrk="1" hangingPunct="1">
              <a:defRPr/>
            </a:pPr>
            <a:r>
              <a:rPr lang="en-US" dirty="0">
                <a:ea typeface="ＭＳ Ｐゴシック" charset="0"/>
              </a:rPr>
              <a:t>Images are optimized with a </a:t>
            </a:r>
            <a:r>
              <a:rPr lang="en-US" dirty="0" err="1">
                <a:ea typeface="ＭＳ Ｐゴシック" charset="0"/>
              </a:rPr>
              <a:t>pngCrush</a:t>
            </a:r>
            <a:r>
              <a:rPr lang="en-US" dirty="0">
                <a:ea typeface="ＭＳ Ｐゴシック" charset="0"/>
              </a:rPr>
              <a:t> style optimizer</a:t>
            </a:r>
          </a:p>
          <a:p>
            <a:pPr eaLnBrk="1" hangingPunct="1">
              <a:defRPr/>
            </a:pPr>
            <a:r>
              <a:rPr lang="en-US" dirty="0">
                <a:ea typeface="ＭＳ Ｐゴシック" charset="0"/>
              </a:rPr>
              <a:t>App is signed with your publication certificates</a:t>
            </a:r>
          </a:p>
          <a:p>
            <a:pPr eaLnBrk="1" hangingPunct="1">
              <a:defRPr/>
            </a:pPr>
            <a:r>
              <a:rPr lang="en-US" dirty="0">
                <a:ea typeface="ＭＳ Ｐゴシック" charset="0"/>
              </a:rPr>
              <a:t>Stored on the file system (Android) or synced to </a:t>
            </a:r>
            <a:r>
              <a:rPr lang="en-US" dirty="0" err="1">
                <a:ea typeface="ＭＳ Ｐゴシック" charset="0"/>
              </a:rPr>
              <a:t>Xcode</a:t>
            </a:r>
            <a:r>
              <a:rPr lang="en-US" dirty="0">
                <a:ea typeface="ＭＳ Ｐゴシック" charset="0"/>
              </a:rPr>
              <a:t> Organizer (iOS) for native publishing process</a:t>
            </a:r>
            <a:br>
              <a:rPr lang="en-US" dirty="0">
                <a:ea typeface="ＭＳ Ｐゴシック" charset="0"/>
              </a:rPr>
            </a:br>
            <a:r>
              <a:rPr lang="en-US" dirty="0">
                <a:ea typeface="ＭＳ Ｐゴシック" charset="0"/>
              </a:rPr>
              <a:t>(</a:t>
            </a:r>
            <a:r>
              <a:rPr lang="en-US" dirty="0" err="1">
                <a:ea typeface="ＭＳ Ｐゴシック" charset="0"/>
              </a:rPr>
              <a:t>AdHoc</a:t>
            </a:r>
            <a:r>
              <a:rPr lang="en-US" dirty="0">
                <a:ea typeface="ＭＳ Ｐゴシック" charset="0"/>
              </a:rPr>
              <a:t> &amp; Enterprise publishing a bit different</a:t>
            </a:r>
            <a:r>
              <a:rPr lang="en-US" dirty="0" smtClean="0">
                <a:ea typeface="ＭＳ Ｐゴシック" charset="0"/>
              </a:rPr>
              <a:t>)</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Why</a:t>
            </a:r>
            <a:r>
              <a:rPr lang="es-EC" cap="small" dirty="0">
                <a:ea typeface="ＭＳ Ｐゴシック" charset="0"/>
              </a:rPr>
              <a:t> </a:t>
            </a:r>
            <a:r>
              <a:rPr lang="es-EC" cap="small" dirty="0" err="1">
                <a:ea typeface="ＭＳ Ｐゴシック" charset="0"/>
              </a:rPr>
              <a:t>the</a:t>
            </a:r>
            <a:r>
              <a:rPr lang="es-EC" cap="small" dirty="0">
                <a:ea typeface="ＭＳ Ｐゴシック" charset="0"/>
              </a:rPr>
              <a:t> </a:t>
            </a:r>
            <a:r>
              <a:rPr lang="es-EC" cap="small" dirty="0" err="1">
                <a:ea typeface="ＭＳ Ｐゴシック" charset="0"/>
              </a:rPr>
              <a:t>WebView</a:t>
            </a:r>
            <a:r>
              <a:rPr lang="es-EC" cap="small" dirty="0" smtClean="0">
                <a:ea typeface="ＭＳ Ｐゴシック" charset="0"/>
              </a:rPr>
              <a:t>?</a:t>
            </a:r>
            <a:endParaRPr lang="es-EC" dirty="0">
              <a:ea typeface="ＭＳ Ｐゴシック" charset="0"/>
            </a:endParaRPr>
          </a:p>
        </p:txBody>
      </p:sp>
      <p:sp>
        <p:nvSpPr>
          <p:cNvPr id="429058"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You've got HTML content to show</a:t>
            </a:r>
          </a:p>
          <a:p>
            <a:pPr eaLnBrk="1" hangingPunct="1"/>
            <a:r>
              <a:rPr lang="es-EC" altLang="es-EC" smtClean="0">
                <a:latin typeface="Corbel" pitchFamily="34" charset="0"/>
              </a:rPr>
              <a:t>Canvas, SVG, MathML or other browser-compatible rendering</a:t>
            </a:r>
          </a:p>
          <a:p>
            <a:pPr eaLnBrk="1" hangingPunct="1"/>
            <a:r>
              <a:rPr lang="es-EC" altLang="es-EC" smtClean="0">
                <a:latin typeface="Corbel" pitchFamily="34" charset="0"/>
              </a:rPr>
              <a:t>Scraping web content</a:t>
            </a:r>
          </a:p>
          <a:p>
            <a:pPr eaLnBrk="1" hangingPunct="1"/>
            <a:r>
              <a:rPr lang="es-EC" altLang="es-EC" smtClean="0">
                <a:latin typeface="Corbel" pitchFamily="34" charset="0"/>
              </a:rPr>
              <a:t>Integrate existing web content (news pages, newsletter signup forms, etc.)</a:t>
            </a:r>
          </a:p>
          <a:p>
            <a:pPr eaLnBrk="1" hangingPunct="1"/>
            <a:r>
              <a:rPr lang="es-EC" altLang="es-EC" smtClean="0">
                <a:latin typeface="Corbel" pitchFamily="34" charset="0"/>
              </a:rPr>
              <a:t>Long data entry forms in your app</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When not to use the </a:t>
            </a:r>
            <a:r>
              <a:rPr lang="en-US" cap="small" dirty="0" err="1" smtClean="0">
                <a:ea typeface="ＭＳ Ｐゴシック" charset="0"/>
              </a:rPr>
              <a:t>WebView</a:t>
            </a:r>
            <a:endParaRPr lang="es-EC" dirty="0">
              <a:ea typeface="ＭＳ Ｐゴシック" charset="0"/>
            </a:endParaRPr>
          </a:p>
        </p:txBody>
      </p:sp>
      <p:sp>
        <p:nvSpPr>
          <p:cNvPr id="430082"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To render your whole UI</a:t>
            </a:r>
          </a:p>
          <a:p>
            <a:pPr eaLnBrk="1" hangingPunct="1"/>
            <a:r>
              <a:rPr lang="en-US" altLang="es-EC" smtClean="0">
                <a:latin typeface="Corbel" pitchFamily="34" charset="0"/>
              </a:rPr>
              <a:t>If you need easy integration with the Titanium APIs or device/OS features</a:t>
            </a:r>
          </a:p>
          <a:p>
            <a:pPr eaLnBrk="1" hangingPunct="1"/>
            <a:r>
              <a:rPr lang="en-US" altLang="es-EC" smtClean="0">
                <a:latin typeface="Corbel" pitchFamily="34" charset="0"/>
              </a:rPr>
              <a:t>In a TableView</a:t>
            </a:r>
          </a:p>
          <a:p>
            <a:pPr eaLnBrk="1" hangingPunct="1"/>
            <a:r>
              <a:rPr lang="en-US" altLang="es-EC" smtClean="0">
                <a:latin typeface="Corbel" pitchFamily="34" charset="0"/>
              </a:rPr>
              <a:t>When performance is critical</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Still</a:t>
            </a:r>
            <a:r>
              <a:rPr lang="es-EC" cap="small" dirty="0">
                <a:ea typeface="ＭＳ Ｐゴシック" charset="0"/>
              </a:rPr>
              <a:t> </a:t>
            </a:r>
            <a:r>
              <a:rPr lang="es-EC" cap="small" dirty="0" err="1">
                <a:ea typeface="ＭＳ Ｐゴシック" charset="0"/>
              </a:rPr>
              <a:t>Image</a:t>
            </a:r>
            <a:r>
              <a:rPr lang="es-EC" cap="small" dirty="0">
                <a:ea typeface="ＭＳ Ｐゴシック" charset="0"/>
              </a:rPr>
              <a:t> </a:t>
            </a:r>
            <a:r>
              <a:rPr lang="es-EC" cap="small" dirty="0" err="1">
                <a:ea typeface="ＭＳ Ｐゴシック" charset="0"/>
              </a:rPr>
              <a:t>APIs</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431107" name="Content Placeholder 2"/>
          <p:cNvSpPr txBox="1">
            <a:spLocks/>
          </p:cNvSpPr>
          <p:nvPr/>
        </p:nvSpPr>
        <p:spPr bwMode="auto">
          <a:xfrm>
            <a:off x="1681163" y="1962150"/>
            <a:ext cx="5167312" cy="19970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800">
                <a:solidFill>
                  <a:schemeClr val="bg1"/>
                </a:solidFill>
                <a:latin typeface="Inconsolata" charset="0"/>
              </a:rPr>
              <a:t/>
            </a:r>
            <a:br>
              <a:rPr lang="en-US" altLang="es-EC" sz="1800">
                <a:solidFill>
                  <a:schemeClr val="bg1"/>
                </a:solidFill>
                <a:latin typeface="Inconsolata" charset="0"/>
              </a:rPr>
            </a:br>
            <a:r>
              <a:rPr lang="en-US" altLang="es-EC" sz="1800">
                <a:solidFill>
                  <a:schemeClr val="bg1"/>
                </a:solidFill>
                <a:latin typeface="Inconsolata" charset="0"/>
              </a:rPr>
              <a:t>&lt;Alloy&gt; </a:t>
            </a:r>
          </a:p>
          <a:p>
            <a:pPr eaLnBrk="1" hangingPunct="1"/>
            <a:r>
              <a:rPr lang="en-US" altLang="es-EC" sz="1800">
                <a:solidFill>
                  <a:schemeClr val="bg1"/>
                </a:solidFill>
                <a:latin typeface="Inconsolata" charset="0"/>
              </a:rPr>
              <a:t>     &lt;Window class="container"&gt; </a:t>
            </a:r>
          </a:p>
          <a:p>
            <a:pPr eaLnBrk="1" hangingPunct="1"/>
            <a:r>
              <a:rPr lang="en-US" altLang="es-EC" sz="1800">
                <a:solidFill>
                  <a:schemeClr val="bg1"/>
                </a:solidFill>
                <a:latin typeface="Inconsolata" charset="0"/>
              </a:rPr>
              <a:t>	&lt;WebView url='http://www.example.com'&gt;</a:t>
            </a:r>
          </a:p>
          <a:p>
            <a:pPr eaLnBrk="1" hangingPunct="1"/>
            <a:r>
              <a:rPr lang="en-US" altLang="es-EC" sz="1800">
                <a:solidFill>
                  <a:schemeClr val="bg1"/>
                </a:solidFill>
                <a:latin typeface="Inconsolata" charset="0"/>
              </a:rPr>
              <a:t>     &lt;/Window&gt; </a:t>
            </a:r>
          </a:p>
          <a:p>
            <a:pPr eaLnBrk="1" hangingPunct="1"/>
            <a:r>
              <a:rPr lang="en-US" altLang="es-EC" sz="1800">
                <a:solidFill>
                  <a:schemeClr val="bg1"/>
                </a:solidFill>
                <a:latin typeface="Inconsolata" charset="0"/>
              </a:rPr>
              <a:t>&lt;/Alloy&gt; </a:t>
            </a:r>
            <a:br>
              <a:rPr lang="en-US" altLang="es-EC" sz="1800">
                <a:solidFill>
                  <a:schemeClr val="bg1"/>
                </a:solidFill>
                <a:latin typeface="Inconsolata" charset="0"/>
              </a:rPr>
            </a:br>
            <a:endParaRPr lang="en-US" altLang="es-EC" sz="18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Local Web Content</a:t>
            </a: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432131" name="Content Placeholder 2"/>
          <p:cNvSpPr txBox="1">
            <a:spLocks/>
          </p:cNvSpPr>
          <p:nvPr/>
        </p:nvSpPr>
        <p:spPr bwMode="auto">
          <a:xfrm>
            <a:off x="457200" y="1195388"/>
            <a:ext cx="4130675" cy="15811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b="1"/>
              <a:t/>
            </a:r>
            <a:br>
              <a:rPr lang="en-US" altLang="es-EC" b="1"/>
            </a:br>
            <a:r>
              <a:rPr lang="en-US" altLang="es-EC">
                <a:solidFill>
                  <a:schemeClr val="bg1"/>
                </a:solidFill>
                <a:latin typeface="Inconsolata" charset="0"/>
              </a:rPr>
              <a:t>&lt;Alloy&gt; </a:t>
            </a:r>
          </a:p>
          <a:p>
            <a:pPr eaLnBrk="1" hangingPunct="1"/>
            <a:r>
              <a:rPr lang="en-US" altLang="es-EC">
                <a:solidFill>
                  <a:schemeClr val="bg1"/>
                </a:solidFill>
                <a:latin typeface="Inconsolata" charset="0"/>
              </a:rPr>
              <a:t>     &lt;Window class="container"&gt; </a:t>
            </a:r>
          </a:p>
          <a:p>
            <a:pPr eaLnBrk="1" hangingPunct="1"/>
            <a:r>
              <a:rPr lang="en-US" altLang="es-EC">
                <a:solidFill>
                  <a:schemeClr val="bg1"/>
                </a:solidFill>
                <a:latin typeface="Inconsolata" charset="0"/>
              </a:rPr>
              <a:t>	&lt;WebView url='/myfile.htm'&gt; </a:t>
            </a:r>
          </a:p>
          <a:p>
            <a:pPr eaLnBrk="1" hangingPunct="1"/>
            <a:r>
              <a:rPr lang="en-US" altLang="es-EC">
                <a:solidFill>
                  <a:schemeClr val="bg1"/>
                </a:solidFill>
                <a:latin typeface="Inconsolata" charset="0"/>
              </a:rPr>
              <a:t>     &lt;/Window&gt; </a:t>
            </a:r>
          </a:p>
          <a:p>
            <a:pPr eaLnBrk="1" hangingPunct="1"/>
            <a:r>
              <a:rPr lang="en-US" altLang="es-EC">
                <a:solidFill>
                  <a:schemeClr val="bg1"/>
                </a:solidFill>
                <a:latin typeface="Inconsolata" charset="0"/>
              </a:rPr>
              <a:t>&lt;/Alloy&gt; </a:t>
            </a:r>
          </a:p>
        </p:txBody>
      </p:sp>
      <p:sp>
        <p:nvSpPr>
          <p:cNvPr id="432132" name="6 CuadroTexto"/>
          <p:cNvSpPr txBox="1">
            <a:spLocks noChangeArrowheads="1"/>
          </p:cNvSpPr>
          <p:nvPr/>
        </p:nvSpPr>
        <p:spPr bwMode="auto">
          <a:xfrm>
            <a:off x="457200" y="3303588"/>
            <a:ext cx="59769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HTML, JS, etc. in the assets folder with Alloy</a:t>
            </a:r>
          </a:p>
          <a:p>
            <a:pPr eaLnBrk="1" hangingPunct="1">
              <a:buFont typeface="Arial" pitchFamily="34" charset="0"/>
              <a:buChar char="•"/>
            </a:pPr>
            <a:r>
              <a:rPr lang="en-US" altLang="es-EC" sz="1400">
                <a:solidFill>
                  <a:schemeClr val="bg1"/>
                </a:solidFill>
                <a:latin typeface="Inconsolata" charset="0"/>
              </a:rPr>
              <a:t>OK to put into subdirectories of those locations</a:t>
            </a:r>
          </a:p>
          <a:p>
            <a:pPr eaLnBrk="1" hangingPunct="1">
              <a:buFont typeface="Arial" pitchFamily="34" charset="0"/>
              <a:buChar char="•"/>
            </a:pPr>
            <a:r>
              <a:rPr lang="en-US" altLang="es-EC" sz="1400">
                <a:solidFill>
                  <a:schemeClr val="bg1"/>
                </a:solidFill>
                <a:latin typeface="Inconsolata" charset="0"/>
              </a:rPr>
              <a:t>Leading slash required for Android</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Inline</a:t>
            </a:r>
            <a:r>
              <a:rPr lang="es-EC" cap="small" dirty="0">
                <a:ea typeface="ＭＳ Ｐゴシック" charset="0"/>
              </a:rPr>
              <a:t> HTML</a:t>
            </a: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433155" name="Content Placeholder 2"/>
          <p:cNvSpPr txBox="1">
            <a:spLocks/>
          </p:cNvSpPr>
          <p:nvPr/>
        </p:nvSpPr>
        <p:spPr bwMode="auto">
          <a:xfrm>
            <a:off x="2147888" y="1687513"/>
            <a:ext cx="4211637" cy="23606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chemeClr val="bg1"/>
                </a:solidFill>
                <a:latin typeface="Inconsolata" charset="0"/>
              </a:rPr>
              <a:t>&lt;Alloy&gt; </a:t>
            </a:r>
          </a:p>
          <a:p>
            <a:pPr eaLnBrk="1" hangingPunct="1"/>
            <a:r>
              <a:rPr lang="en-US" altLang="es-EC" sz="1400">
                <a:solidFill>
                  <a:schemeClr val="bg1"/>
                </a:solidFill>
                <a:latin typeface="Inconsolata" charset="0"/>
              </a:rPr>
              <a:t>     &lt;Window class="container"&gt; </a:t>
            </a:r>
          </a:p>
          <a:p>
            <a:pPr eaLnBrk="1" hangingPunct="1"/>
            <a:r>
              <a:rPr lang="en-US" altLang="es-EC" sz="1400">
                <a:solidFill>
                  <a:schemeClr val="bg1"/>
                </a:solidFill>
                <a:latin typeface="Inconsolata" charset="0"/>
              </a:rPr>
              <a:t>	   &lt;WebView id='web'&gt; </a:t>
            </a:r>
          </a:p>
          <a:p>
            <a:pPr eaLnBrk="1" hangingPunct="1"/>
            <a:r>
              <a:rPr lang="en-US" altLang="es-EC" sz="1400">
                <a:solidFill>
                  <a:schemeClr val="bg1"/>
                </a:solidFill>
                <a:latin typeface="Inconsolata" charset="0"/>
              </a:rPr>
              <a:t>     &lt;/Window&gt; </a:t>
            </a:r>
          </a:p>
          <a:p>
            <a:pPr eaLnBrk="1" hangingPunct="1"/>
            <a:r>
              <a:rPr lang="en-US" altLang="es-EC" sz="1400">
                <a:solidFill>
                  <a:schemeClr val="bg1"/>
                </a:solidFill>
                <a:latin typeface="Inconsolata" charset="0"/>
              </a:rPr>
              <a:t>&lt;/Alloy&gt; </a:t>
            </a:r>
          </a:p>
          <a:p>
            <a:pPr eaLnBrk="1" hangingPunct="1"/>
            <a:endParaRPr lang="en-US" altLang="es-EC" sz="1400">
              <a:solidFill>
                <a:schemeClr val="bg1"/>
              </a:solidFill>
              <a:latin typeface="Inconsolata" charset="0"/>
            </a:endParaRPr>
          </a:p>
          <a:p>
            <a:pPr eaLnBrk="1" hangingPunct="1"/>
            <a:r>
              <a:rPr lang="en-US" altLang="es-EC" sz="1400">
                <a:solidFill>
                  <a:schemeClr val="bg1"/>
                </a:solidFill>
                <a:latin typeface="Inconsolata" charset="0"/>
              </a:rPr>
              <a:t>// in the controller </a:t>
            </a:r>
          </a:p>
          <a:p>
            <a:pPr eaLnBrk="1" hangingPunct="1"/>
            <a:r>
              <a:rPr lang="en-US" altLang="es-EC" sz="1400">
                <a:solidFill>
                  <a:schemeClr val="bg1"/>
                </a:solidFill>
                <a:latin typeface="Inconsolata" charset="0"/>
              </a:rPr>
              <a:t>// typically, html is retrieved from web </a:t>
            </a:r>
          </a:p>
          <a:p>
            <a:pPr eaLnBrk="1" hangingPunct="1"/>
            <a:r>
              <a:rPr lang="en-US" altLang="es-EC" sz="1400">
                <a:solidFill>
                  <a:schemeClr val="bg1"/>
                </a:solidFill>
                <a:latin typeface="Inconsolata" charset="0"/>
              </a:rPr>
              <a:t>// and rendered as inline content </a:t>
            </a:r>
          </a:p>
          <a:p>
            <a:pPr eaLnBrk="1" hangingPunct="1"/>
            <a:r>
              <a:rPr lang="en-US" altLang="es-EC" sz="1400">
                <a:solidFill>
                  <a:schemeClr val="bg1"/>
                </a:solidFill>
                <a:latin typeface="Inconsolata" charset="0"/>
              </a:rPr>
              <a:t>$.web.html = '&lt;p&gt;This is &lt;b&gt;HTML&lt;/b&gt;.&lt;/p&gt;';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Viewport</a:t>
            </a:r>
            <a:r>
              <a:rPr lang="es-EC" cap="small" dirty="0">
                <a:ea typeface="ＭＳ Ｐゴシック" charset="0"/>
              </a:rPr>
              <a:t> Control</a:t>
            </a: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434179" name="Content Placeholder 2"/>
          <p:cNvSpPr txBox="1">
            <a:spLocks/>
          </p:cNvSpPr>
          <p:nvPr/>
        </p:nvSpPr>
        <p:spPr bwMode="auto">
          <a:xfrm>
            <a:off x="706438" y="1204913"/>
            <a:ext cx="66897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a:solidFill>
                  <a:schemeClr val="bg1"/>
                </a:solidFill>
              </a:rPr>
              <a:t>&lt;!-- In your HTML code --&gt;</a:t>
            </a:r>
            <a:r>
              <a:rPr lang="en-US" altLang="es-EC" b="1"/>
              <a:t/>
            </a:r>
            <a:br>
              <a:rPr lang="en-US" altLang="es-EC" b="1"/>
            </a:br>
            <a:r>
              <a:rPr lang="en-US" altLang="es-EC" sz="1800">
                <a:solidFill>
                  <a:schemeClr val="bg1"/>
                </a:solidFill>
                <a:latin typeface="Inconsolata" charset="0"/>
              </a:rPr>
              <a:t>&lt;meta name="viewport" </a:t>
            </a:r>
          </a:p>
          <a:p>
            <a:pPr eaLnBrk="1" hangingPunct="1"/>
            <a:r>
              <a:rPr lang="en-US" altLang="es-EC" sz="1800">
                <a:solidFill>
                  <a:schemeClr val="bg1"/>
                </a:solidFill>
                <a:latin typeface="Inconsolata" charset="0"/>
              </a:rPr>
              <a:t>	content="width=device-width, minimum-scale=1.0, </a:t>
            </a:r>
          </a:p>
          <a:p>
            <a:pPr eaLnBrk="1" hangingPunct="1"/>
            <a:r>
              <a:rPr lang="en-US" altLang="es-EC" sz="1800">
                <a:solidFill>
                  <a:schemeClr val="bg1"/>
                </a:solidFill>
                <a:latin typeface="Inconsolata" charset="0"/>
              </a:rPr>
              <a:t>	maximum-scale=1.0, user-scalable=no"&gt; </a:t>
            </a:r>
          </a:p>
        </p:txBody>
      </p:sp>
      <p:sp>
        <p:nvSpPr>
          <p:cNvPr id="434180" name="6 CuadroTexto"/>
          <p:cNvSpPr txBox="1">
            <a:spLocks noChangeArrowheads="1"/>
          </p:cNvSpPr>
          <p:nvPr/>
        </p:nvSpPr>
        <p:spPr bwMode="auto">
          <a:xfrm>
            <a:off x="706438" y="2927350"/>
            <a:ext cx="37480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fr-FR" altLang="es-EC" sz="1400" dirty="0">
                <a:solidFill>
                  <a:schemeClr val="bg1"/>
                </a:solidFill>
                <a:latin typeface="Inconsolata" charset="0"/>
              </a:rPr>
              <a:t>Apple docs: </a:t>
            </a:r>
            <a:r>
              <a:rPr lang="fr-FR" altLang="es-EC" sz="1400" dirty="0">
                <a:solidFill>
                  <a:schemeClr val="bg1"/>
                </a:solidFill>
                <a:latin typeface="Inconsolata" charset="0"/>
                <a:hlinkClick r:id="rId2"/>
              </a:rPr>
              <a:t>http://goo.gl/qnLSs</a:t>
            </a:r>
            <a:endParaRPr lang="fr-FR" altLang="es-EC" sz="1400" dirty="0">
              <a:solidFill>
                <a:schemeClr val="bg1"/>
              </a:solidFill>
              <a:latin typeface="Inconsolata" charset="0"/>
            </a:endParaRPr>
          </a:p>
          <a:p>
            <a:pPr eaLnBrk="1" hangingPunct="1"/>
            <a:r>
              <a:rPr lang="fr-FR" altLang="es-EC" sz="1400" dirty="0">
                <a:solidFill>
                  <a:schemeClr val="bg1"/>
                </a:solidFill>
                <a:latin typeface="Inconsolata" charset="0"/>
              </a:rPr>
              <a:t>Mozilla </a:t>
            </a:r>
            <a:r>
              <a:rPr lang="fr-FR" altLang="es-EC" sz="1400" dirty="0" err="1">
                <a:solidFill>
                  <a:schemeClr val="bg1"/>
                </a:solidFill>
                <a:latin typeface="Inconsolata" charset="0"/>
              </a:rPr>
              <a:t>Dev</a:t>
            </a:r>
            <a:r>
              <a:rPr lang="fr-FR" altLang="es-EC" sz="1400" dirty="0">
                <a:solidFill>
                  <a:schemeClr val="bg1"/>
                </a:solidFill>
                <a:latin typeface="Inconsolata" charset="0"/>
              </a:rPr>
              <a:t> Net: </a:t>
            </a:r>
            <a:r>
              <a:rPr lang="fr-FR" altLang="es-EC" sz="1400" dirty="0">
                <a:solidFill>
                  <a:schemeClr val="bg1"/>
                </a:solidFill>
                <a:latin typeface="Inconsolata" charset="0"/>
                <a:hlinkClick r:id="rId3"/>
              </a:rPr>
              <a:t>http://goo.gl/t5GUd</a:t>
            </a:r>
            <a:endParaRPr lang="fr-FR" altLang="es-EC" sz="1400" dirty="0">
              <a:solidFill>
                <a:schemeClr val="bg1"/>
              </a:solidFill>
              <a:latin typeface="Inconsolata" charset="0"/>
            </a:endParaRPr>
          </a:p>
          <a:p>
            <a:pPr eaLnBrk="1" hangingPunct="1"/>
            <a:r>
              <a:rPr lang="fr-FR" altLang="es-EC" sz="1400" dirty="0" err="1">
                <a:solidFill>
                  <a:schemeClr val="bg1"/>
                </a:solidFill>
                <a:latin typeface="Inconsolata" charset="0"/>
              </a:rPr>
              <a:t>Quirksmode</a:t>
            </a:r>
            <a:r>
              <a:rPr lang="fr-FR" altLang="es-EC" sz="1400" dirty="0">
                <a:solidFill>
                  <a:schemeClr val="bg1"/>
                </a:solidFill>
                <a:latin typeface="Inconsolata" charset="0"/>
              </a:rPr>
              <a:t>: </a:t>
            </a:r>
            <a:r>
              <a:rPr lang="fr-FR" altLang="es-EC" sz="1400" dirty="0">
                <a:solidFill>
                  <a:schemeClr val="bg1"/>
                </a:solidFill>
                <a:latin typeface="Inconsolata" charset="0"/>
                <a:hlinkClick r:id="rId4"/>
              </a:rPr>
              <a:t>http://goo.gl/ImVYk</a:t>
            </a:r>
            <a:endParaRPr lang="en-US" altLang="es-EC" sz="1400" dirty="0">
              <a:solidFill>
                <a:schemeClr val="bg1"/>
              </a:solidFill>
              <a:latin typeface="Inconsolata" charset="0"/>
            </a:endParaRPr>
          </a:p>
          <a:p>
            <a:pPr eaLnBrk="1" hangingPunct="1"/>
            <a:endParaRPr lang="fr-FR" altLang="es-EC" sz="1400" dirty="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Content Placeholder 5"/>
          <p:cNvSpPr>
            <a:spLocks noGrp="1"/>
          </p:cNvSpPr>
          <p:nvPr>
            <p:ph sz="quarter" idx="4"/>
          </p:nvPr>
        </p:nvSpPr>
        <p:spPr>
          <a:xfrm>
            <a:off x="4948238" y="1766888"/>
            <a:ext cx="4195762" cy="2382837"/>
          </a:xfrm>
        </p:spPr>
        <p:txBody>
          <a:bodyPr/>
          <a:lstStyle/>
          <a:p>
            <a:pPr marL="0" indent="0" eaLnBrk="1" hangingPunct="1">
              <a:buFontTx/>
              <a:buNone/>
            </a:pPr>
            <a:r>
              <a:rPr lang="es-EC" altLang="es-EC" sz="1700" smtClean="0">
                <a:latin typeface="Corbel" pitchFamily="34" charset="0"/>
              </a:rPr>
              <a:t/>
            </a:r>
            <a:br>
              <a:rPr lang="es-EC" altLang="es-EC" sz="1700" smtClean="0">
                <a:latin typeface="Corbel" pitchFamily="34" charset="0"/>
              </a:rPr>
            </a:br>
            <a:r>
              <a:rPr lang="es-EC" altLang="es-EC" sz="1700" smtClean="0">
                <a:latin typeface="Corbel" pitchFamily="34" charset="0"/>
              </a:rPr>
              <a:t>&lt;input type='text' placeholder="Full name"/&gt; </a:t>
            </a:r>
          </a:p>
          <a:p>
            <a:pPr marL="0" indent="0" eaLnBrk="1" hangingPunct="1">
              <a:buFontTx/>
              <a:buNone/>
            </a:pPr>
            <a:r>
              <a:rPr lang="es-EC" altLang="es-EC" sz="1700" smtClean="0">
                <a:latin typeface="Corbel" pitchFamily="34" charset="0"/>
              </a:rPr>
              <a:t>&lt;input type='url'/&gt; </a:t>
            </a:r>
          </a:p>
          <a:p>
            <a:pPr marL="0" indent="0" eaLnBrk="1" hangingPunct="1">
              <a:buFontTx/>
              <a:buNone/>
            </a:pPr>
            <a:r>
              <a:rPr lang="es-EC" altLang="es-EC" sz="1700" smtClean="0">
                <a:latin typeface="Corbel" pitchFamily="34" charset="0"/>
              </a:rPr>
              <a:t>&lt;input type='email'/&gt; </a:t>
            </a:r>
          </a:p>
          <a:p>
            <a:pPr marL="0" indent="0" eaLnBrk="1" hangingPunct="1">
              <a:buFontTx/>
              <a:buNone/>
            </a:pPr>
            <a:r>
              <a:rPr lang="es-EC" altLang="es-EC" sz="1700" smtClean="0">
                <a:latin typeface="Corbel" pitchFamily="34" charset="0"/>
              </a:rPr>
              <a:t>&lt;input type='number'/&gt; </a:t>
            </a:r>
          </a:p>
          <a:p>
            <a:pPr marL="0" indent="0" eaLnBrk="1" hangingPunct="1">
              <a:buFontTx/>
              <a:buNone/>
            </a:pPr>
            <a:r>
              <a:rPr lang="es-EC" altLang="es-EC" sz="1700" smtClean="0">
                <a:latin typeface="Corbel" pitchFamily="34" charset="0"/>
              </a:rPr>
              <a:t>&lt;input type='tel'/&gt; </a:t>
            </a:r>
          </a:p>
        </p:txBody>
      </p:sp>
      <p:sp>
        <p:nvSpPr>
          <p:cNvPr id="9" name="Title 1"/>
          <p:cNvSpPr>
            <a:spLocks noGrp="1"/>
          </p:cNvSpPr>
          <p:nvPr>
            <p:ph type="title"/>
          </p:nvPr>
        </p:nvSpPr>
        <p:spPr>
          <a:xfrm>
            <a:off x="457200" y="142875"/>
            <a:ext cx="8229600" cy="363538"/>
          </a:xfrm>
        </p:spPr>
        <p:txBody>
          <a:bodyPr/>
          <a:lstStyle/>
          <a:p>
            <a:pPr eaLnBrk="1" hangingPunct="1">
              <a:defRPr/>
            </a:pPr>
            <a:r>
              <a:rPr lang="es-EC" cap="small" dirty="0" smtClean="0">
                <a:ea typeface="ＭＳ Ｐゴシック" charset="0"/>
              </a:rPr>
              <a:t>HTML Input fields</a:t>
            </a:r>
            <a:endParaRPr lang="es-EC" cap="small" dirty="0">
              <a:ea typeface="ＭＳ Ｐゴシック" charset="0"/>
            </a:endParaRPr>
          </a:p>
        </p:txBody>
      </p:sp>
      <p:pic>
        <p:nvPicPr>
          <p:cNvPr id="435203" name="6 Marcador de contenido"/>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11400" y="1274763"/>
            <a:ext cx="2044700" cy="1663700"/>
          </a:xfrm>
        </p:spPr>
      </p:pic>
      <p:pic>
        <p:nvPicPr>
          <p:cNvPr id="435204" name="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663" y="2830513"/>
            <a:ext cx="2090737"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205" name="9 CuadroTexto"/>
          <p:cNvSpPr txBox="1">
            <a:spLocks noChangeArrowheads="1"/>
          </p:cNvSpPr>
          <p:nvPr/>
        </p:nvSpPr>
        <p:spPr bwMode="auto">
          <a:xfrm>
            <a:off x="2581275" y="4611688"/>
            <a:ext cx="23542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b="1"/>
              <a:t>(number &amp; email keyboards)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22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22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WEBVIEW CONSIDERATIONS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Communicating</a:t>
            </a:r>
            <a:r>
              <a:rPr lang="es-EC" cap="small" dirty="0">
                <a:ea typeface="ＭＳ Ｐゴシック" charset="0"/>
              </a:rPr>
              <a:t> </a:t>
            </a:r>
            <a:r>
              <a:rPr lang="es-EC" cap="small" dirty="0" err="1">
                <a:ea typeface="ＭＳ Ｐゴシック" charset="0"/>
              </a:rPr>
              <a:t>With</a:t>
            </a:r>
            <a:r>
              <a:rPr lang="es-EC" cap="small" dirty="0">
                <a:ea typeface="ＭＳ Ｐゴシック" charset="0"/>
              </a:rPr>
              <a:t> </a:t>
            </a:r>
            <a:r>
              <a:rPr lang="es-EC" cap="small" dirty="0" err="1">
                <a:ea typeface="ＭＳ Ｐゴシック" charset="0"/>
              </a:rPr>
              <a:t>The</a:t>
            </a:r>
            <a:r>
              <a:rPr lang="es-EC" cap="small" dirty="0">
                <a:ea typeface="ＭＳ Ｐゴシック" charset="0"/>
              </a:rPr>
              <a:t> </a:t>
            </a:r>
            <a:r>
              <a:rPr lang="es-EC" cap="small" dirty="0" err="1" smtClean="0">
                <a:ea typeface="ＭＳ Ｐゴシック" charset="0"/>
              </a:rPr>
              <a:t>Wrapper</a:t>
            </a:r>
            <a:endParaRPr lang="es-EC" dirty="0">
              <a:ea typeface="ＭＳ Ｐゴシック" charset="0"/>
            </a:endParaRPr>
          </a:p>
        </p:txBody>
      </p:sp>
      <p:sp>
        <p:nvSpPr>
          <p:cNvPr id="437250"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Remote web content has no access to Titanium APIs</a:t>
            </a:r>
          </a:p>
          <a:p>
            <a:pPr eaLnBrk="1" hangingPunct="1"/>
            <a:r>
              <a:rPr lang="es-EC" altLang="es-EC" smtClean="0">
                <a:latin typeface="Corbel" pitchFamily="34" charset="0"/>
              </a:rPr>
              <a:t>Limited Titanium API access within local web pages:</a:t>
            </a:r>
          </a:p>
          <a:p>
            <a:pPr lvl="1" eaLnBrk="1" hangingPunct="1"/>
            <a:r>
              <a:rPr lang="es-EC" altLang="es-EC" smtClean="0">
                <a:latin typeface="Corbel" pitchFamily="34" charset="0"/>
              </a:rPr>
              <a:t>Logging APIs (Ti.API.info and friends)</a:t>
            </a:r>
          </a:p>
          <a:p>
            <a:pPr lvl="1" eaLnBrk="1" hangingPunct="1"/>
            <a:r>
              <a:rPr lang="es-EC" altLang="es-EC" smtClean="0">
                <a:latin typeface="Corbel" pitchFamily="34" charset="0"/>
              </a:rPr>
              <a:t>App-level Events (Ti.App.fireEvent/addEventListener)</a:t>
            </a:r>
          </a:p>
          <a:p>
            <a:pPr eaLnBrk="1" hangingPunct="1"/>
            <a:r>
              <a:rPr lang="es-EC" altLang="es-EC" smtClean="0">
                <a:latin typeface="Corbel" pitchFamily="34" charset="0"/>
              </a:rPr>
              <a:t>Native APIs must be accessed indirectly via application level events</a:t>
            </a:r>
          </a:p>
          <a:p>
            <a:pPr eaLnBrk="1" hangingPunct="1"/>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WebView</a:t>
            </a:r>
            <a:r>
              <a:rPr lang="es-EC" cap="small" dirty="0">
                <a:ea typeface="ＭＳ Ｐゴシック" charset="0"/>
              </a:rPr>
              <a:t> </a:t>
            </a:r>
            <a:r>
              <a:rPr lang="es-EC" cap="small" dirty="0" err="1" smtClean="0">
                <a:ea typeface="ＭＳ Ｐゴシック" charset="0"/>
              </a:rPr>
              <a:t>Gotchas</a:t>
            </a:r>
            <a:endParaRPr lang="es-EC" dirty="0">
              <a:ea typeface="ＭＳ Ｐゴシック" charset="0"/>
            </a:endParaRPr>
          </a:p>
        </p:txBody>
      </p:sp>
      <p:sp>
        <p:nvSpPr>
          <p:cNvPr id="43827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Among the most expensive components to create</a:t>
            </a:r>
          </a:p>
          <a:p>
            <a:pPr eaLnBrk="1" hangingPunct="1"/>
            <a:r>
              <a:rPr lang="en-US" altLang="es-EC" smtClean="0">
                <a:latin typeface="Corbel" pitchFamily="34" charset="0"/>
              </a:rPr>
              <a:t>Should not be embedded in other scrollable views</a:t>
            </a:r>
          </a:p>
          <a:p>
            <a:pPr eaLnBrk="1" hangingPunct="1"/>
            <a:r>
              <a:rPr lang="en-US" altLang="es-EC" smtClean="0">
                <a:latin typeface="Corbel" pitchFamily="34" charset="0"/>
              </a:rPr>
              <a:t>Common misuse - inside TableViewRows (bad performance)</a:t>
            </a:r>
          </a:p>
          <a:p>
            <a:pPr eaLnBrk="1" hangingPunct="1"/>
            <a:r>
              <a:rPr lang="en-US" altLang="es-EC" smtClean="0">
                <a:latin typeface="Corbel" pitchFamily="34" charset="0"/>
              </a:rPr>
              <a:t>It is possible to implement your whole UI in HTML/CSS, but native UI is what your users expect</a:t>
            </a:r>
            <a:br>
              <a:rPr lang="en-US" altLang="es-EC" smtClean="0">
                <a:latin typeface="Corbel" pitchFamily="34" charset="0"/>
              </a:rPr>
            </a:b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8"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DOCS &amp; RESOURCES</a:t>
            </a:r>
            <a:endParaRPr lang="en-US" altLang="es-EC" sz="4400" dirty="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Android </a:t>
            </a:r>
            <a:r>
              <a:rPr lang="es-EC" cap="small" dirty="0" err="1">
                <a:ea typeface="ＭＳ Ｐゴシック" charset="0"/>
              </a:rPr>
              <a:t>Compilation</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439299" name="Content Placeholder 2"/>
          <p:cNvSpPr txBox="1">
            <a:spLocks/>
          </p:cNvSpPr>
          <p:nvPr/>
        </p:nvSpPr>
        <p:spPr bwMode="auto">
          <a:xfrm>
            <a:off x="407988" y="1930400"/>
            <a:ext cx="8328025"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2000">
                <a:solidFill>
                  <a:schemeClr val="bg1"/>
                </a:solidFill>
                <a:latin typeface="Inconsolata" charset="0"/>
              </a:rPr>
              <a:t/>
            </a:r>
            <a:br>
              <a:rPr lang="es-EC" altLang="es-EC" sz="2000">
                <a:solidFill>
                  <a:schemeClr val="bg1"/>
                </a:solidFill>
                <a:latin typeface="Inconsolata" charset="0"/>
              </a:rPr>
            </a:br>
            <a:r>
              <a:rPr lang="es-EC" altLang="es-EC" sz="2000">
                <a:solidFill>
                  <a:schemeClr val="bg1"/>
                </a:solidFill>
                <a:latin typeface="Inconsolata" charset="0"/>
              </a:rPr>
              <a:t>&lt;property name="ti.android.compilejs" type="bool"&gt;false&lt;/property&gt; </a:t>
            </a:r>
          </a:p>
        </p:txBody>
      </p:sp>
      <p:sp>
        <p:nvSpPr>
          <p:cNvPr id="439300" name="4 CuadroTexto"/>
          <p:cNvSpPr txBox="1">
            <a:spLocks noChangeArrowheads="1"/>
          </p:cNvSpPr>
          <p:nvPr/>
        </p:nvSpPr>
        <p:spPr bwMode="auto">
          <a:xfrm>
            <a:off x="407988" y="1165225"/>
            <a:ext cx="82057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a:solidFill>
                  <a:schemeClr val="bg1"/>
                </a:solidFill>
                <a:latin typeface="Inconsolata" charset="0"/>
              </a:rPr>
              <a:t>By default, Titanium processes all JavaScript in the resources directory on Android to optimize for native apps.</a:t>
            </a:r>
          </a:p>
          <a:p>
            <a:pPr eaLnBrk="1" hangingPunct="1"/>
            <a:r>
              <a:rPr lang="es-EC" altLang="es-EC" sz="1400">
                <a:solidFill>
                  <a:schemeClr val="bg1"/>
                </a:solidFill>
                <a:latin typeface="Inconsolata" charset="0"/>
              </a:rPr>
              <a:t>Must override for "hybrid apps" to preserve HTML paths</a:t>
            </a:r>
          </a:p>
          <a:p>
            <a:pPr eaLnBrk="1" hangingPunct="1"/>
            <a:r>
              <a:rPr lang="es-EC" altLang="es-EC" sz="1400">
                <a:solidFill>
                  <a:schemeClr val="bg1"/>
                </a:solidFill>
                <a:latin typeface="Inconsolata" charset="0"/>
              </a:rPr>
              <a:t>Entry in tiapp.xml</a:t>
            </a:r>
            <a:endParaRPr lang="en-US"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2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2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s-EC" dirty="0" smtClean="0">
                <a:latin typeface="Open Sans" charset="0"/>
              </a:rPr>
              <a:t>NOVEL USES OF THE WEBVIEW</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Integrating</a:t>
            </a:r>
            <a:r>
              <a:rPr lang="es-EC" cap="small" dirty="0">
                <a:ea typeface="ＭＳ Ｐゴシック" charset="0"/>
              </a:rPr>
              <a:t> Web Tools</a:t>
            </a:r>
          </a:p>
        </p:txBody>
      </p:sp>
      <p:pic>
        <p:nvPicPr>
          <p:cNvPr id="441346" name="2 Marcador de contenido"/>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88913" y="906463"/>
            <a:ext cx="1376362" cy="2289175"/>
          </a:xfrm>
        </p:spPr>
      </p:pic>
      <p:pic>
        <p:nvPicPr>
          <p:cNvPr id="441347" name="3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6588" y="1077913"/>
            <a:ext cx="1125537"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348" name="4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8200" y="1077913"/>
            <a:ext cx="1203325"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349"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5"/>
              </a:buBlip>
            </a:pPr>
            <a:r>
              <a:rPr lang="en-US" altLang="es-EC" sz="2000">
                <a:solidFill>
                  <a:srgbClr val="2D2D2B"/>
                </a:solidFill>
              </a:rPr>
              <a:t>CSS 3D, Canvas, PDF.js, etc.</a:t>
            </a:r>
          </a:p>
          <a:p>
            <a:pPr eaLnBrk="1" hangingPunct="1">
              <a:spcBef>
                <a:spcPct val="20000"/>
              </a:spcBef>
              <a:buSzPct val="75000"/>
              <a:buFontTx/>
              <a:buBlip>
                <a:blip r:embed="rId5"/>
              </a:buBlip>
            </a:pPr>
            <a:r>
              <a:rPr lang="en-US" altLang="es-EC" sz="2000">
                <a:solidFill>
                  <a:srgbClr val="2D2D2B"/>
                </a:solidFill>
              </a:rPr>
              <a:t>Canvas not supported on all Android &lt; ~4.0.3</a:t>
            </a:r>
          </a:p>
          <a:p>
            <a:pPr eaLnBrk="1" hangingPunct="1">
              <a:spcBef>
                <a:spcPct val="20000"/>
              </a:spcBef>
              <a:buSzPct val="75000"/>
              <a:buFontTx/>
              <a:buBlip>
                <a:blip r:embed="rId5"/>
              </a:buBlip>
            </a:pPr>
            <a:r>
              <a:rPr lang="en-US" altLang="es-EC" sz="2000">
                <a:solidFill>
                  <a:srgbClr val="2D2D2B"/>
                </a:solidFill>
              </a:rPr>
              <a:t>jQuery charting libraries, such as jqPlot, Sparklines, Flot, and others</a:t>
            </a:r>
            <a:endParaRPr lang="es-EC" altLang="es-EC" sz="2000">
              <a:solidFill>
                <a:srgbClr val="2D2D2B"/>
              </a:solidFill>
            </a:endParaRPr>
          </a:p>
        </p:txBody>
      </p:sp>
      <p:pic>
        <p:nvPicPr>
          <p:cNvPr id="441350" name="1 Imagen"/>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8150" y="3254375"/>
            <a:ext cx="154622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SVG </a:t>
            </a:r>
            <a:r>
              <a:rPr lang="es-EC" cap="small" dirty="0" err="1">
                <a:ea typeface="ＭＳ Ｐゴシック" charset="0"/>
              </a:rPr>
              <a:t>Transformations</a:t>
            </a:r>
            <a:endParaRPr lang="es-EC" cap="small" dirty="0">
              <a:ea typeface="ＭＳ Ｐゴシック" charset="0"/>
            </a:endParaRPr>
          </a:p>
        </p:txBody>
      </p:sp>
      <p:sp>
        <p:nvSpPr>
          <p:cNvPr id="442370"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2"/>
              </a:buBlip>
            </a:pPr>
            <a:r>
              <a:rPr lang="es-EC" altLang="es-EC" sz="2000">
                <a:solidFill>
                  <a:srgbClr val="2D2D2B"/>
                </a:solidFill>
              </a:rPr>
              <a:t>Transform images</a:t>
            </a:r>
          </a:p>
          <a:p>
            <a:pPr eaLnBrk="1" hangingPunct="1">
              <a:spcBef>
                <a:spcPct val="20000"/>
              </a:spcBef>
              <a:buSzPct val="75000"/>
              <a:buFontTx/>
              <a:buBlip>
                <a:blip r:embed="rId2"/>
              </a:buBlip>
            </a:pPr>
            <a:r>
              <a:rPr lang="es-EC" altLang="es-EC" sz="2000">
                <a:solidFill>
                  <a:srgbClr val="2D2D2B"/>
                </a:solidFill>
              </a:rPr>
              <a:t>2D/3D animations</a:t>
            </a:r>
          </a:p>
        </p:txBody>
      </p:sp>
      <p:pic>
        <p:nvPicPr>
          <p:cNvPr id="442371" name="5 Marcador de contenido"/>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61988" y="1631950"/>
            <a:ext cx="1668462" cy="2962275"/>
          </a:xfrm>
        </p:spPr>
      </p:pic>
      <p:pic>
        <p:nvPicPr>
          <p:cNvPr id="442372" name="6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4975" y="1644650"/>
            <a:ext cx="1663700"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Embedded</a:t>
            </a:r>
            <a:r>
              <a:rPr lang="es-EC" cap="small" dirty="0">
                <a:ea typeface="ＭＳ Ｐゴシック" charset="0"/>
              </a:rPr>
              <a:t> </a:t>
            </a:r>
            <a:r>
              <a:rPr lang="es-EC" cap="small" dirty="0" err="1">
                <a:ea typeface="ＭＳ Ｐゴシック" charset="0"/>
              </a:rPr>
              <a:t>Documents</a:t>
            </a:r>
            <a:r>
              <a:rPr lang="es-EC" cap="small" dirty="0">
                <a:ea typeface="ＭＳ Ｐゴシック" charset="0"/>
              </a:rPr>
              <a:t> </a:t>
            </a:r>
            <a:r>
              <a:rPr lang="es-EC" cap="small" dirty="0" err="1">
                <a:ea typeface="ＭＳ Ｐゴシック" charset="0"/>
              </a:rPr>
              <a:t>on</a:t>
            </a:r>
            <a:r>
              <a:rPr lang="es-EC" cap="small" dirty="0">
                <a:ea typeface="ＭＳ Ｐゴシック" charset="0"/>
              </a:rPr>
              <a:t> </a:t>
            </a:r>
            <a:r>
              <a:rPr lang="es-EC" cap="small" dirty="0" err="1" smtClean="0">
                <a:ea typeface="ＭＳ Ｐゴシック" charset="0"/>
              </a:rPr>
              <a:t>iOS</a:t>
            </a:r>
            <a:endParaRPr lang="es-EC" dirty="0">
              <a:ea typeface="ＭＳ Ｐゴシック" charset="0"/>
            </a:endParaRPr>
          </a:p>
        </p:txBody>
      </p:sp>
      <p:graphicFrame>
        <p:nvGraphicFramePr>
          <p:cNvPr id="5" name="4 Marcador de contenido"/>
          <p:cNvGraphicFramePr>
            <a:graphicFrameLocks noGrp="1"/>
          </p:cNvGraphicFramePr>
          <p:nvPr>
            <p:ph idx="1"/>
            <p:extLst>
              <p:ext uri="{D42A27DB-BD31-4B8C-83A1-F6EECF244321}">
                <p14:modId xmlns:p14="http://schemas.microsoft.com/office/powerpoint/2010/main" val="1595558585"/>
              </p:ext>
            </p:extLst>
          </p:nvPr>
        </p:nvGraphicFramePr>
        <p:xfrm>
          <a:off x="1735138" y="2001838"/>
          <a:ext cx="5486400" cy="2606040"/>
        </p:xfrm>
        <a:graphic>
          <a:graphicData uri="http://schemas.openxmlformats.org/drawingml/2006/table">
            <a:tbl>
              <a:tblPr firstRow="1" bandRow="1">
                <a:tableStyleId>{5C22544A-7EE6-4342-B048-85BDC9FD1C3A}</a:tableStyleId>
              </a:tblPr>
              <a:tblGrid>
                <a:gridCol w="2743200"/>
                <a:gridCol w="2743200"/>
              </a:tblGrid>
              <a:tr h="434340">
                <a:tc>
                  <a:txBody>
                    <a:bodyPr/>
                    <a:lstStyle/>
                    <a:p>
                      <a:pPr algn="l" fontAlgn="base"/>
                      <a:endParaRPr lang="es-EC" sz="1600" dirty="0">
                        <a:solidFill>
                          <a:srgbClr val="222222"/>
                        </a:solidFill>
                        <a:effectLst/>
                        <a:latin typeface="Museo"/>
                      </a:endParaRPr>
                    </a:p>
                  </a:txBody>
                  <a:tcPr marL="95250" marR="95250" marT="95250" marB="95250" anchor="ctr"/>
                </a:tc>
                <a:tc>
                  <a:txBody>
                    <a:bodyPr/>
                    <a:lstStyle/>
                    <a:p>
                      <a:pPr algn="l" fontAlgn="base"/>
                      <a:endParaRPr lang="es-EC" sz="1600" dirty="0">
                        <a:solidFill>
                          <a:srgbClr val="222222"/>
                        </a:solidFill>
                        <a:effectLst/>
                        <a:latin typeface="Museo"/>
                      </a:endParaRPr>
                    </a:p>
                  </a:txBody>
                  <a:tcPr marL="95250" marR="95250" marT="95250" marB="95250" anchor="ctr"/>
                </a:tc>
              </a:tr>
              <a:tr h="434340">
                <a:tc>
                  <a:txBody>
                    <a:bodyPr/>
                    <a:lstStyle/>
                    <a:p>
                      <a:pPr algn="l" fontAlgn="base"/>
                      <a:r>
                        <a:rPr lang="es-EC" sz="1600" dirty="0" smtClean="0">
                          <a:solidFill>
                            <a:srgbClr val="222222"/>
                          </a:solidFill>
                          <a:effectLst/>
                          <a:latin typeface="Museo"/>
                        </a:rPr>
                        <a:t>PowerPoint</a:t>
                      </a:r>
                      <a:endParaRPr lang="es-EC" sz="1600" dirty="0">
                        <a:solidFill>
                          <a:srgbClr val="222222"/>
                        </a:solidFill>
                        <a:effectLst/>
                        <a:latin typeface="Museo"/>
                      </a:endParaRPr>
                    </a:p>
                  </a:txBody>
                  <a:tcPr marL="95250" marR="95250" marT="95250" marB="95250" anchor="ctr"/>
                </a:tc>
                <a:tc>
                  <a:txBody>
                    <a:bodyPr/>
                    <a:lstStyle/>
                    <a:p>
                      <a:pPr algn="l" fontAlgn="base"/>
                      <a:r>
                        <a:rPr lang="es-EC" sz="1600" dirty="0" smtClean="0">
                          <a:solidFill>
                            <a:srgbClr val="222222"/>
                          </a:solidFill>
                          <a:effectLst/>
                          <a:latin typeface="Museo"/>
                        </a:rPr>
                        <a:t>Word</a:t>
                      </a:r>
                      <a:endParaRPr lang="es-EC" sz="1600" dirty="0">
                        <a:solidFill>
                          <a:srgbClr val="222222"/>
                        </a:solidFill>
                        <a:effectLst/>
                        <a:latin typeface="Museo"/>
                      </a:endParaRPr>
                    </a:p>
                  </a:txBody>
                  <a:tcPr marL="95250" marR="95250" marT="95250" marB="95250" anchor="ctr"/>
                </a:tc>
              </a:tr>
              <a:tr h="434340">
                <a:tc>
                  <a:txBody>
                    <a:bodyPr/>
                    <a:lstStyle/>
                    <a:p>
                      <a:pPr algn="l" fontAlgn="base"/>
                      <a:r>
                        <a:rPr lang="es-EC" sz="1600" dirty="0" err="1">
                          <a:solidFill>
                            <a:srgbClr val="222222"/>
                          </a:solidFill>
                          <a:effectLst/>
                          <a:latin typeface="Museo"/>
                        </a:rPr>
                        <a:t>Keynote</a:t>
                      </a:r>
                      <a:endParaRPr lang="es-EC" sz="1600" dirty="0">
                        <a:solidFill>
                          <a:srgbClr val="222222"/>
                        </a:solidFill>
                        <a:effectLst/>
                        <a:latin typeface="Museo"/>
                      </a:endParaRPr>
                    </a:p>
                  </a:txBody>
                  <a:tcPr marL="95250" marR="95250" marT="95250" marB="95250" anchor="ctr"/>
                </a:tc>
                <a:tc>
                  <a:txBody>
                    <a:bodyPr/>
                    <a:lstStyle/>
                    <a:p>
                      <a:pPr algn="l" fontAlgn="base"/>
                      <a:r>
                        <a:rPr lang="es-EC" sz="1600" dirty="0" smtClean="0">
                          <a:solidFill>
                            <a:srgbClr val="222222"/>
                          </a:solidFill>
                          <a:effectLst/>
                          <a:latin typeface="Museo"/>
                        </a:rPr>
                        <a:t>RTF</a:t>
                      </a:r>
                      <a:endParaRPr lang="es-EC" sz="1600" dirty="0">
                        <a:solidFill>
                          <a:srgbClr val="222222"/>
                        </a:solidFill>
                        <a:effectLst/>
                        <a:latin typeface="Museo"/>
                      </a:endParaRPr>
                    </a:p>
                  </a:txBody>
                  <a:tcPr marL="95250" marR="95250" marT="95250" marB="95250" anchor="ctr"/>
                </a:tc>
              </a:tr>
              <a:tr h="434340">
                <a:tc>
                  <a:txBody>
                    <a:bodyPr/>
                    <a:lstStyle/>
                    <a:p>
                      <a:pPr algn="l" fontAlgn="base"/>
                      <a:r>
                        <a:rPr lang="es-EC" sz="1600" dirty="0" err="1">
                          <a:solidFill>
                            <a:srgbClr val="222222"/>
                          </a:solidFill>
                          <a:effectLst/>
                          <a:latin typeface="Museo"/>
                        </a:rPr>
                        <a:t>Numbers</a:t>
                      </a:r>
                      <a:endParaRPr lang="es-EC" sz="1600" dirty="0">
                        <a:solidFill>
                          <a:srgbClr val="222222"/>
                        </a:solidFill>
                        <a:effectLst/>
                        <a:latin typeface="Museo"/>
                      </a:endParaRPr>
                    </a:p>
                  </a:txBody>
                  <a:tcPr marL="95250" marR="95250" marT="95250" marB="95250" anchor="ctr"/>
                </a:tc>
                <a:tc>
                  <a:txBody>
                    <a:bodyPr/>
                    <a:lstStyle/>
                    <a:p>
                      <a:pPr marL="0" marR="0" indent="0" algn="l" defTabSz="408099" rtl="0" eaLnBrk="1" fontAlgn="base" latinLnBrk="0" hangingPunct="1">
                        <a:lnSpc>
                          <a:spcPct val="100000"/>
                        </a:lnSpc>
                        <a:spcBef>
                          <a:spcPts val="0"/>
                        </a:spcBef>
                        <a:spcAft>
                          <a:spcPts val="0"/>
                        </a:spcAft>
                        <a:buClrTx/>
                        <a:buSzTx/>
                        <a:buFontTx/>
                        <a:buNone/>
                        <a:tabLst/>
                        <a:defRPr/>
                      </a:pPr>
                      <a:r>
                        <a:rPr lang="es-EC" sz="1600" dirty="0" smtClean="0">
                          <a:solidFill>
                            <a:srgbClr val="222222"/>
                          </a:solidFill>
                          <a:effectLst/>
                          <a:latin typeface="Museo"/>
                        </a:rPr>
                        <a:t>RTF Directory</a:t>
                      </a:r>
                    </a:p>
                  </a:txBody>
                  <a:tcPr marL="95250" marR="95250" marT="95250" marB="95250" anchor="ctr"/>
                </a:tc>
              </a:tr>
              <a:tr h="434340">
                <a:tc>
                  <a:txBody>
                    <a:bodyPr/>
                    <a:lstStyle/>
                    <a:p>
                      <a:pPr algn="l" fontAlgn="base"/>
                      <a:r>
                        <a:rPr lang="es-EC" sz="1600">
                          <a:solidFill>
                            <a:srgbClr val="222222"/>
                          </a:solidFill>
                          <a:effectLst/>
                          <a:latin typeface="Museo"/>
                        </a:rPr>
                        <a:t>Pages</a:t>
                      </a:r>
                    </a:p>
                  </a:txBody>
                  <a:tcPr marL="95250" marR="95250" marT="95250" marB="95250" anchor="ctr"/>
                </a:tc>
                <a:tc>
                  <a:txBody>
                    <a:bodyPr/>
                    <a:lstStyle/>
                    <a:p>
                      <a:pPr algn="l" fontAlgn="base"/>
                      <a:r>
                        <a:rPr lang="es-EC" sz="1600" dirty="0" smtClean="0">
                          <a:solidFill>
                            <a:srgbClr val="222222"/>
                          </a:solidFill>
                          <a:effectLst/>
                          <a:latin typeface="Museo"/>
                        </a:rPr>
                        <a:t>Excel</a:t>
                      </a:r>
                      <a:endParaRPr lang="es-EC" sz="1600" dirty="0">
                        <a:solidFill>
                          <a:srgbClr val="222222"/>
                        </a:solidFill>
                        <a:effectLst/>
                        <a:latin typeface="Museo"/>
                      </a:endParaRPr>
                    </a:p>
                  </a:txBody>
                  <a:tcPr marL="95250" marR="95250" marT="95250" marB="95250" anchor="ctr"/>
                </a:tc>
              </a:tr>
              <a:tr h="434340">
                <a:tc>
                  <a:txBody>
                    <a:bodyPr/>
                    <a:lstStyle/>
                    <a:p>
                      <a:pPr algn="l" fontAlgn="base"/>
                      <a:r>
                        <a:rPr lang="es-EC" sz="1600" dirty="0" smtClean="0">
                          <a:solidFill>
                            <a:srgbClr val="222222"/>
                          </a:solidFill>
                          <a:effectLst/>
                          <a:latin typeface="Museo"/>
                        </a:rPr>
                        <a:t>PDF</a:t>
                      </a:r>
                      <a:endParaRPr lang="es-EC" sz="1600" dirty="0">
                        <a:solidFill>
                          <a:srgbClr val="222222"/>
                        </a:solidFill>
                        <a:effectLst/>
                        <a:latin typeface="Museo"/>
                      </a:endParaRPr>
                    </a:p>
                  </a:txBody>
                  <a:tcPr marL="95250" marR="95250" marT="95250" marB="95250" anchor="ctr"/>
                </a:tc>
                <a:tc>
                  <a:txBody>
                    <a:bodyPr/>
                    <a:lstStyle/>
                    <a:p>
                      <a:pPr algn="l" fontAlgn="base"/>
                      <a:endParaRPr lang="es-EC" sz="1600" dirty="0">
                        <a:solidFill>
                          <a:srgbClr val="222222"/>
                        </a:solidFill>
                        <a:effectLst/>
                        <a:latin typeface="Museo"/>
                      </a:endParaRPr>
                    </a:p>
                  </a:txBody>
                  <a:tcPr marL="95250" marR="95250" marT="95250" marB="95250" anchor="ctr"/>
                </a:tc>
              </a:tr>
            </a:tbl>
          </a:graphicData>
        </a:graphic>
      </p:graphicFrame>
      <p:sp>
        <p:nvSpPr>
          <p:cNvPr id="6" name="Subtitle 2"/>
          <p:cNvSpPr txBox="1">
            <a:spLocks/>
          </p:cNvSpPr>
          <p:nvPr/>
        </p:nvSpPr>
        <p:spPr>
          <a:xfrm>
            <a:off x="2386504" y="2049384"/>
            <a:ext cx="4465734"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2"/>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2"/>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2"/>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2"/>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2"/>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n-US" sz="1400" cap="all" dirty="0" err="1">
                <a:solidFill>
                  <a:srgbClr val="FFFFFF"/>
                </a:solidFill>
              </a:rPr>
              <a:t>WebView</a:t>
            </a:r>
            <a:r>
              <a:rPr lang="en-US" sz="1400" cap="all" dirty="0">
                <a:solidFill>
                  <a:srgbClr val="FFFFFF"/>
                </a:solidFill>
              </a:rPr>
              <a:t> on iOS can display embedded:</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buFontTx/>
              <a:buNone/>
              <a:defRPr/>
            </a:pPr>
            <a:r>
              <a:rPr lang="en-US" b="1" dirty="0">
                <a:ea typeface="ＭＳ Ｐゴシック" charset="0"/>
              </a:rPr>
              <a:t>In this lesson, you</a:t>
            </a:r>
            <a:r>
              <a:rPr lang="en-US" b="1"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Integrated the </a:t>
            </a:r>
            <a:r>
              <a:rPr lang="en-US" dirty="0" err="1">
                <a:ea typeface="ＭＳ Ｐゴシック" charset="0"/>
              </a:rPr>
              <a:t>WebView</a:t>
            </a:r>
            <a:r>
              <a:rPr lang="en-US" dirty="0">
                <a:ea typeface="ＭＳ Ｐゴシック" charset="0"/>
              </a:rPr>
              <a:t> component into your </a:t>
            </a:r>
            <a:r>
              <a:rPr lang="en-US" dirty="0" smtClean="0">
                <a:ea typeface="ＭＳ Ｐゴシック" charset="0"/>
              </a:rPr>
              <a:t>application</a:t>
            </a:r>
          </a:p>
          <a:p>
            <a:pPr eaLnBrk="1" hangingPunct="1">
              <a:defRPr/>
            </a:pPr>
            <a:r>
              <a:rPr lang="en-US" dirty="0" smtClean="0">
                <a:ea typeface="ＭＳ Ｐゴシック" charset="0"/>
              </a:rPr>
              <a:t>Explored </a:t>
            </a:r>
            <a:r>
              <a:rPr lang="en-US" dirty="0" err="1">
                <a:ea typeface="ＭＳ Ｐゴシック" charset="0"/>
              </a:rPr>
              <a:t>WebView</a:t>
            </a:r>
            <a:r>
              <a:rPr lang="en-US" dirty="0">
                <a:ea typeface="ＭＳ Ｐゴシック" charset="0"/>
              </a:rPr>
              <a:t> gotchas that you must watch out for in your </a:t>
            </a:r>
            <a:r>
              <a:rPr lang="en-US" dirty="0" smtClean="0">
                <a:ea typeface="ＭＳ Ｐゴシック" charset="0"/>
              </a:rPr>
              <a:t>apps</a:t>
            </a:r>
          </a:p>
          <a:p>
            <a:pPr eaLnBrk="1" hangingPunct="1">
              <a:defRPr/>
            </a:pPr>
            <a:r>
              <a:rPr lang="en-US" dirty="0" smtClean="0">
                <a:ea typeface="ＭＳ Ｐゴシック" charset="0"/>
              </a:rPr>
              <a:t>Identified </a:t>
            </a:r>
            <a:r>
              <a:rPr lang="en-US" dirty="0">
                <a:ea typeface="ＭＳ Ｐゴシック" charset="0"/>
              </a:rPr>
              <a:t>novel uses of the </a:t>
            </a:r>
            <a:r>
              <a:rPr lang="en-US" dirty="0" err="1">
                <a:ea typeface="ＭＳ Ｐゴシック" charset="0"/>
              </a:rPr>
              <a:t>WebView</a:t>
            </a:r>
            <a:endParaRPr lang="en-US"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br>
              <a:rPr lang="es-EC" cap="small" dirty="0">
                <a:ea typeface="ＭＳ Ｐゴシック" charset="0"/>
              </a:rPr>
            </a:b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Lab</a:t>
            </a:r>
            <a:r>
              <a:rPr lang="es-EC" cap="small" dirty="0">
                <a:ea typeface="ＭＳ Ｐゴシック" charset="0"/>
              </a:rPr>
              <a:t> </a:t>
            </a:r>
            <a:r>
              <a:rPr lang="es-EC" cap="small" dirty="0" err="1">
                <a:ea typeface="ＭＳ Ｐゴシック" charset="0"/>
              </a:rPr>
              <a:t>Objectives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buFontTx/>
              <a:buNone/>
            </a:pPr>
            <a:r>
              <a:rPr lang="en-US" altLang="es-EC" sz="2600" b="1" smtClean="0">
                <a:latin typeface="Corbel" pitchFamily="34" charset="0"/>
              </a:rPr>
              <a:t>In this lab, you will:</a:t>
            </a:r>
          </a:p>
          <a:p>
            <a:pPr marL="0" indent="0" algn="ctr" eaLnBrk="1" hangingPunct="1">
              <a:buFontTx/>
              <a:buNone/>
            </a:pPr>
            <a:endParaRPr lang="en-US" altLang="es-EC" sz="2600" smtClean="0">
              <a:latin typeface="Corbel" pitchFamily="34" charset="0"/>
            </a:endParaRPr>
          </a:p>
          <a:p>
            <a:pPr marL="0" indent="0" eaLnBrk="1" hangingPunct="1"/>
            <a:r>
              <a:rPr lang="es-EC" altLang="es-EC" sz="2600" smtClean="0">
                <a:latin typeface="Corbel" pitchFamily="34" charset="0"/>
              </a:rPr>
              <a:t>Implement a jQuery-powered graph in a WebView</a:t>
            </a:r>
          </a:p>
          <a:p>
            <a:pPr marL="0" indent="0" eaLnBrk="1" hangingPunct="1"/>
            <a:r>
              <a:rPr lang="es-EC" altLang="es-EC" sz="2600" smtClean="0">
                <a:latin typeface="Corbel" pitchFamily="34" charset="0"/>
              </a:rPr>
              <a:t>Enable user updates to the graph via native → WebView communication</a:t>
            </a:r>
          </a:p>
          <a:p>
            <a:pPr marL="0" indent="0" eaLnBrk="1" hangingPunct="1">
              <a:buFontTx/>
              <a:buNone/>
            </a:pPr>
            <a:endParaRPr lang="es-EC" altLang="es-EC" sz="2600" smtClean="0">
              <a:latin typeface="Corbel" pitchFamily="34" charset="0"/>
            </a:endParaRPr>
          </a:p>
          <a:p>
            <a:pPr marL="0" indent="0" algn="ctr" eaLnBrk="1" hangingPunct="1">
              <a:buFontTx/>
              <a:buNone/>
            </a:pPr>
            <a:r>
              <a:rPr lang="es-EC" altLang="es-EC" sz="2600" smtClean="0">
                <a:latin typeface="Corbel" pitchFamily="34" charset="0"/>
              </a:rPr>
              <a:t>Lab: </a:t>
            </a:r>
            <a:r>
              <a:rPr lang="es-EC" altLang="es-EC" sz="2600" smtClean="0">
                <a:latin typeface="Corbel" pitchFamily="34" charset="0"/>
                <a:hlinkClick r:id="rId2"/>
              </a:rPr>
              <a:t>wiki.appcelerator.org/display/td/12.+Web+Content</a:t>
            </a:r>
            <a:endParaRPr lang="es-EC" altLang="es-EC" sz="26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3" name="Group 2"/>
          <p:cNvGrpSpPr>
            <a:grpSpLocks/>
          </p:cNvGrpSpPr>
          <p:nvPr/>
        </p:nvGrpSpPr>
        <p:grpSpPr bwMode="auto">
          <a:xfrm>
            <a:off x="-6350" y="0"/>
            <a:ext cx="9312275" cy="5143500"/>
            <a:chOff x="-6934" y="0"/>
            <a:chExt cx="9313440" cy="5143500"/>
          </a:xfrm>
        </p:grpSpPr>
        <p:pic>
          <p:nvPicPr>
            <p:cNvPr id="100358" name="Picture 1" descr="background-cover-muted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6" descr="background-cover-muted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5553" y="0"/>
              <a:ext cx="4660953" cy="514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960438" y="1609725"/>
            <a:ext cx="2847975" cy="1570038"/>
          </a:xfrm>
          <a:prstGeom prst="rect">
            <a:avLst/>
          </a:prstGeom>
        </p:spPr>
        <p:txBody>
          <a:bodyPr>
            <a:spAutoFit/>
          </a:bodyPr>
          <a:lstStyle/>
          <a:p>
            <a:pPr>
              <a:defRPr/>
            </a:pPr>
            <a:r>
              <a:rPr lang="en-US" sz="9600" cap="small" dirty="0">
                <a:solidFill>
                  <a:srgbClr val="FFFFFF"/>
                </a:solidFill>
                <a:latin typeface="Corbel" charset="0"/>
                <a:ea typeface="ＭＳ Ｐゴシック" charset="0"/>
                <a:cs typeface="ＭＳ Ｐゴシック" charset="0"/>
              </a:rPr>
              <a:t>LAB</a:t>
            </a:r>
            <a:endParaRPr lang="en-US" sz="9600" dirty="0">
              <a:solidFill>
                <a:srgbClr val="FFFFFF"/>
              </a:solidFill>
              <a:latin typeface="Corbel" charset="0"/>
              <a:ea typeface="ＭＳ Ｐゴシック" charset="0"/>
              <a:cs typeface="ＭＳ Ｐゴシック" charset="0"/>
            </a:endParaRPr>
          </a:p>
        </p:txBody>
      </p:sp>
      <p:sp>
        <p:nvSpPr>
          <p:cNvPr id="3" name="Rectangle 2"/>
          <p:cNvSpPr/>
          <p:nvPr/>
        </p:nvSpPr>
        <p:spPr>
          <a:xfrm>
            <a:off x="4919663" y="149225"/>
            <a:ext cx="4051300" cy="4154488"/>
          </a:xfrm>
          <a:prstGeom prst="rect">
            <a:avLst/>
          </a:prstGeom>
        </p:spPr>
        <p:txBody>
          <a:bodyPr>
            <a:spAutoFit/>
          </a:bodyPr>
          <a:lstStyle>
            <a:lvl1pPr marL="342900" indent="-3429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2400"/>
              <a:t>Create a default project</a:t>
            </a:r>
          </a:p>
          <a:p>
            <a:pPr eaLnBrk="1" hangingPunct="1">
              <a:buFont typeface="Arial" pitchFamily="34" charset="0"/>
              <a:buChar char="•"/>
            </a:pPr>
            <a:r>
              <a:rPr lang="en-US" altLang="es-EC" sz="2400"/>
              <a:t>Run it in the simulator/emulator using both Studio and the CLI</a:t>
            </a:r>
          </a:p>
          <a:p>
            <a:pPr eaLnBrk="1" hangingPunct="1">
              <a:buFont typeface="Arial" pitchFamily="34" charset="0"/>
              <a:buChar char="•"/>
            </a:pPr>
            <a:r>
              <a:rPr lang="en-US" altLang="es-EC" sz="2400"/>
              <a:t>Configure app and run-time options</a:t>
            </a:r>
          </a:p>
          <a:p>
            <a:pPr algn="ctr" eaLnBrk="1" hangingPunct="1"/>
            <a:endParaRPr lang="en-US" altLang="es-EC" sz="2400"/>
          </a:p>
          <a:p>
            <a:pPr eaLnBrk="1" hangingPunct="1"/>
            <a:r>
              <a:rPr lang="en-US" altLang="es-EC" sz="2400"/>
              <a:t>Lab: Appecelerator Wiki &gt; TCD &gt; 03 – Titanium Basics </a:t>
            </a:r>
          </a:p>
          <a:p>
            <a:pPr eaLnBrk="1" hangingPunct="1"/>
            <a:r>
              <a:rPr lang="en-US" altLang="es-EC" sz="2400">
                <a:hlinkClick r:id="rId4"/>
              </a:rPr>
              <a:t>wiki.appcelerator.org/display/td/03.+Titanium+Basics</a:t>
            </a:r>
            <a:endParaRPr lang="en-US" altLang="es-EC" sz="2400"/>
          </a:p>
        </p:txBody>
      </p:sp>
      <p:pic>
        <p:nvPicPr>
          <p:cNvPr id="100356" name="Picture 3" descr="Cover_titanium blu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 y="-4763"/>
            <a:ext cx="930592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Box 3"/>
          <p:cNvSpPr txBox="1">
            <a:spLocks noChangeArrowheads="1"/>
          </p:cNvSpPr>
          <p:nvPr/>
        </p:nvSpPr>
        <p:spPr bwMode="auto">
          <a:xfrm>
            <a:off x="2655888" y="2235200"/>
            <a:ext cx="3798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800">
                <a:solidFill>
                  <a:schemeClr val="bg1"/>
                </a:solidFill>
              </a:rPr>
              <a:t>SOLUTION WALK THRU</a:t>
            </a:r>
          </a:p>
        </p:txBody>
      </p:sp>
    </p:spTree>
    <p:extLst>
      <p:ext uri="{BB962C8B-B14F-4D97-AF65-F5344CB8AC3E}">
        <p14:creationId xmlns:p14="http://schemas.microsoft.com/office/powerpoint/2010/main" val="423020373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Debugging</a:t>
            </a:r>
            <a:endParaRPr lang="es-EC" cap="small" dirty="0">
              <a:ea typeface="ＭＳ Ｐゴシック"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5" descr="Screen Shot 2014-05-10 at 4.45.31 PM.p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84238" y="895350"/>
            <a:ext cx="7018337" cy="4248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err="1">
                <a:ea typeface="ＭＳ Ｐゴシック" charset="0"/>
              </a:rPr>
              <a:t>Documentation</a:t>
            </a:r>
            <a:r>
              <a:rPr lang="es-EC" cap="small" dirty="0">
                <a:ea typeface="ＭＳ Ｐゴシック" charset="0"/>
              </a:rPr>
              <a:t> </a:t>
            </a:r>
            <a:r>
              <a:rPr lang="es-EC" cap="small" dirty="0" err="1">
                <a:ea typeface="ＭＳ Ｐゴシック" charset="0"/>
              </a:rPr>
              <a:t>is</a:t>
            </a:r>
            <a:r>
              <a:rPr lang="es-EC" cap="small" dirty="0">
                <a:ea typeface="ＭＳ Ｐゴシック" charset="0"/>
              </a:rPr>
              <a:t> </a:t>
            </a:r>
            <a:r>
              <a:rPr lang="es-EC" cap="small" dirty="0" err="1">
                <a:ea typeface="ＭＳ Ｐゴシック" charset="0"/>
              </a:rPr>
              <a:t>Your</a:t>
            </a:r>
            <a:r>
              <a:rPr lang="es-EC" cap="small" dirty="0">
                <a:ea typeface="ＭＳ Ｐゴシック" charset="0"/>
              </a:rPr>
              <a:t> </a:t>
            </a:r>
            <a:r>
              <a:rPr lang="es-EC" cap="small" dirty="0" err="1">
                <a:ea typeface="ＭＳ Ｐゴシック" charset="0"/>
              </a:rPr>
              <a:t>Friend</a:t>
            </a:r>
            <a:endParaRPr lang="en-US" dirty="0">
              <a:ea typeface="+mj-ea"/>
            </a:endParaRPr>
          </a:p>
        </p:txBody>
      </p:sp>
      <p:sp>
        <p:nvSpPr>
          <p:cNvPr id="8" name="Subtitle 2"/>
          <p:cNvSpPr txBox="1">
            <a:spLocks/>
          </p:cNvSpPr>
          <p:nvPr/>
        </p:nvSpPr>
        <p:spPr>
          <a:xfrm>
            <a:off x="495300" y="638175"/>
            <a:ext cx="3867150"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4"/>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4"/>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4"/>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4"/>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4"/>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endParaRPr lang="es-EC" sz="1200" dirty="0">
              <a:solidFill>
                <a:schemeClr val="bg1"/>
              </a:solidFill>
            </a:endParaRPr>
          </a:p>
          <a:p>
            <a:pPr marL="0" indent="0" fontAlgn="auto">
              <a:spcAft>
                <a:spcPts val="0"/>
              </a:spcAft>
              <a:buFontTx/>
              <a:buNone/>
              <a:defRPr/>
            </a:pPr>
            <a:endParaRPr lang="en-US" sz="1000" cap="all" dirty="0">
              <a:solidFill>
                <a:srgbClr val="EFEEED"/>
              </a:solidFil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r>
              <a:rPr lang="en-US" cap="small" dirty="0" smtClean="0">
                <a:ea typeface="ＭＳ Ｐゴシック" charset="0"/>
              </a:rPr>
              <a:t>:</a:t>
            </a:r>
            <a:endParaRPr lang="es-EC" dirty="0">
              <a:ea typeface="ＭＳ Ｐゴシック" charset="0"/>
            </a:endParaRPr>
          </a:p>
        </p:txBody>
      </p:sp>
      <p:sp>
        <p:nvSpPr>
          <p:cNvPr id="449538"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Debug the JavaScript of a Titanium app using Studio tools</a:t>
            </a:r>
          </a:p>
          <a:p>
            <a:pPr eaLnBrk="1" hangingPunct="1"/>
            <a:r>
              <a:rPr lang="es-EC" altLang="es-EC" smtClean="0">
                <a:latin typeface="Corbel" pitchFamily="34" charset="0"/>
              </a:rPr>
              <a:t>Debug Android apps using API tools</a:t>
            </a:r>
          </a:p>
          <a:p>
            <a:pPr eaLnBrk="1" hangingPunct="1"/>
            <a:r>
              <a:rPr lang="es-EC" altLang="es-EC" smtClean="0">
                <a:latin typeface="Corbel" pitchFamily="34" charset="0"/>
              </a:rPr>
              <a:t>Debug iOS apps using API and operating system tools</a:t>
            </a:r>
          </a:p>
          <a:p>
            <a:pPr eaLnBrk="1" hangingPunct="1"/>
            <a:r>
              <a:rPr lang="es-EC" altLang="es-EC" smtClean="0">
                <a:latin typeface="Corbel" pitchFamily="34" charset="0"/>
              </a:rPr>
              <a:t>Debug Mobile Web apps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6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6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STUDIO TOOLS &amp; TECHNIQUES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Debugging</a:t>
            </a:r>
            <a:endParaRPr lang="es-EC" cap="small" dirty="0">
              <a:ea typeface="ＭＳ Ｐゴシック" charset="0"/>
            </a:endParaRPr>
          </a:p>
        </p:txBody>
      </p:sp>
      <p:sp>
        <p:nvSpPr>
          <p:cNvPr id="451586"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2"/>
              </a:buBlip>
            </a:pPr>
            <a:r>
              <a:rPr lang="en-US" altLang="es-EC" sz="2000">
                <a:solidFill>
                  <a:srgbClr val="2D2D2B"/>
                </a:solidFill>
              </a:rPr>
              <a:t>Breakpoints, stepping through code, conditional breakpoints</a:t>
            </a:r>
          </a:p>
          <a:p>
            <a:pPr eaLnBrk="1" hangingPunct="1">
              <a:spcBef>
                <a:spcPct val="20000"/>
              </a:spcBef>
              <a:buSzPct val="75000"/>
              <a:buFontTx/>
              <a:buBlip>
                <a:blip r:embed="rId2"/>
              </a:buBlip>
            </a:pPr>
            <a:r>
              <a:rPr lang="en-US" altLang="es-EC" sz="2000">
                <a:solidFill>
                  <a:srgbClr val="2D2D2B"/>
                </a:solidFill>
              </a:rPr>
              <a:t>Variables - examining variable state and affecting run-time variable values</a:t>
            </a:r>
          </a:p>
        </p:txBody>
      </p:sp>
      <p:pic>
        <p:nvPicPr>
          <p:cNvPr id="451587" name="2 Marcador de contenido"/>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81025" y="1631950"/>
            <a:ext cx="3792538" cy="296227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Setting</a:t>
            </a:r>
            <a:r>
              <a:rPr lang="es-EC" cap="small" dirty="0">
                <a:ea typeface="ＭＳ Ｐゴシック" charset="0"/>
              </a:rPr>
              <a:t> </a:t>
            </a:r>
            <a:r>
              <a:rPr lang="es-EC" cap="small" dirty="0" err="1">
                <a:ea typeface="ＭＳ Ｐゴシック" charset="0"/>
              </a:rPr>
              <a:t>Breakpoints</a:t>
            </a:r>
            <a:endParaRPr lang="es-EC" cap="small" dirty="0">
              <a:ea typeface="ＭＳ Ｐゴシック" charset="0"/>
            </a:endParaRPr>
          </a:p>
        </p:txBody>
      </p:sp>
      <p:sp>
        <p:nvSpPr>
          <p:cNvPr id="452610"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569913" indent="-25400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2"/>
              </a:buBlip>
            </a:pPr>
            <a:r>
              <a:rPr lang="en-US" altLang="es-EC" sz="2000">
                <a:solidFill>
                  <a:srgbClr val="2D2D2B"/>
                </a:solidFill>
              </a:rPr>
              <a:t>Margin-click method:</a:t>
            </a:r>
          </a:p>
          <a:p>
            <a:pPr lvl="1" eaLnBrk="1" hangingPunct="1">
              <a:spcBef>
                <a:spcPct val="20000"/>
              </a:spcBef>
              <a:buSzPct val="75000"/>
              <a:buFontTx/>
              <a:buBlip>
                <a:blip r:embed="rId2"/>
              </a:buBlip>
            </a:pPr>
            <a:r>
              <a:rPr lang="en-US" altLang="es-EC" sz="2000">
                <a:solidFill>
                  <a:srgbClr val="2D2D2B"/>
                </a:solidFill>
              </a:rPr>
              <a:t>Double-click margin</a:t>
            </a:r>
          </a:p>
          <a:p>
            <a:pPr lvl="1" eaLnBrk="1" hangingPunct="1">
              <a:spcBef>
                <a:spcPct val="20000"/>
              </a:spcBef>
              <a:buSzPct val="75000"/>
              <a:buFontTx/>
              <a:buBlip>
                <a:blip r:embed="rId2"/>
              </a:buBlip>
            </a:pPr>
            <a:r>
              <a:rPr lang="en-US" altLang="es-EC" sz="2000">
                <a:solidFill>
                  <a:srgbClr val="2D2D2B"/>
                </a:solidFill>
              </a:rPr>
              <a:t>Do debug build</a:t>
            </a:r>
          </a:p>
          <a:p>
            <a:pPr eaLnBrk="1" hangingPunct="1">
              <a:spcBef>
                <a:spcPct val="20000"/>
              </a:spcBef>
              <a:buSzPct val="75000"/>
              <a:buFontTx/>
              <a:buBlip>
                <a:blip r:embed="rId2"/>
              </a:buBlip>
            </a:pPr>
            <a:r>
              <a:rPr lang="en-US" altLang="es-EC" sz="2000">
                <a:solidFill>
                  <a:srgbClr val="2D2D2B"/>
                </a:solidFill>
              </a:rPr>
              <a:t>Debugger statement</a:t>
            </a:r>
          </a:p>
          <a:p>
            <a:pPr lvl="1" eaLnBrk="1" hangingPunct="1">
              <a:spcBef>
                <a:spcPct val="20000"/>
              </a:spcBef>
              <a:buSzPct val="75000"/>
              <a:buFontTx/>
              <a:buBlip>
                <a:blip r:embed="rId2"/>
              </a:buBlip>
            </a:pPr>
            <a:r>
              <a:rPr lang="en-US" altLang="es-EC" sz="2000">
                <a:solidFill>
                  <a:srgbClr val="2D2D2B"/>
                </a:solidFill>
              </a:rPr>
              <a:t>Add debugger statement</a:t>
            </a:r>
          </a:p>
          <a:p>
            <a:pPr lvl="1" eaLnBrk="1" hangingPunct="1">
              <a:spcBef>
                <a:spcPct val="20000"/>
              </a:spcBef>
              <a:buSzPct val="75000"/>
              <a:buFontTx/>
              <a:buBlip>
                <a:blip r:embed="rId2"/>
              </a:buBlip>
            </a:pPr>
            <a:r>
              <a:rPr lang="en-US" altLang="es-EC" sz="2000">
                <a:solidFill>
                  <a:srgbClr val="2D2D2B"/>
                </a:solidFill>
              </a:rPr>
              <a:t>Do debug build</a:t>
            </a:r>
          </a:p>
        </p:txBody>
      </p:sp>
      <p:pic>
        <p:nvPicPr>
          <p:cNvPr id="452611" name="3 Marcador de contenido"/>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443038" y="1238250"/>
            <a:ext cx="3440112" cy="2082800"/>
          </a:xfrm>
        </p:spPr>
      </p:pic>
      <p:pic>
        <p:nvPicPr>
          <p:cNvPr id="452612" name="4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763" y="3624263"/>
            <a:ext cx="3441700"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Step-through</a:t>
            </a:r>
            <a:r>
              <a:rPr lang="es-EC" cap="small" dirty="0">
                <a:ea typeface="ＭＳ Ｐゴシック" charset="0"/>
              </a:rPr>
              <a:t> </a:t>
            </a:r>
            <a:r>
              <a:rPr lang="es-EC" cap="small" dirty="0" err="1">
                <a:ea typeface="ＭＳ Ｐゴシック" charset="0"/>
              </a:rPr>
              <a:t>Debugging</a:t>
            </a:r>
            <a:endParaRPr lang="es-EC" cap="small" dirty="0">
              <a:ea typeface="ＭＳ Ｐゴシック" charset="0"/>
            </a:endParaRPr>
          </a:p>
        </p:txBody>
      </p:sp>
      <p:sp>
        <p:nvSpPr>
          <p:cNvPr id="453634"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2"/>
              </a:buBlip>
            </a:pPr>
            <a:r>
              <a:rPr lang="en-US" altLang="es-EC" sz="2000">
                <a:solidFill>
                  <a:srgbClr val="2D2D2B"/>
                </a:solidFill>
              </a:rPr>
              <a:t>Step Into, Over, &amp; Return buttons</a:t>
            </a:r>
          </a:p>
          <a:p>
            <a:pPr eaLnBrk="1" hangingPunct="1">
              <a:spcBef>
                <a:spcPct val="20000"/>
              </a:spcBef>
              <a:buSzPct val="75000"/>
              <a:buFontTx/>
              <a:buBlip>
                <a:blip r:embed="rId2"/>
              </a:buBlip>
            </a:pPr>
            <a:r>
              <a:rPr lang="en-US" altLang="es-EC" sz="2000">
                <a:solidFill>
                  <a:srgbClr val="2D2D2B"/>
                </a:solidFill>
              </a:rPr>
              <a:t>Resume &amp; Terminate buttons</a:t>
            </a:r>
          </a:p>
        </p:txBody>
      </p:sp>
      <p:pic>
        <p:nvPicPr>
          <p:cNvPr id="453635" name="3 Marcador de contenido"/>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 y="1766888"/>
            <a:ext cx="4040188" cy="1314450"/>
          </a:xfrm>
        </p:spPr>
      </p:pic>
      <p:sp>
        <p:nvSpPr>
          <p:cNvPr id="453636" name="4 CuadroTexto"/>
          <p:cNvSpPr txBox="1">
            <a:spLocks noChangeArrowheads="1"/>
          </p:cNvSpPr>
          <p:nvPr/>
        </p:nvSpPr>
        <p:spPr bwMode="auto">
          <a:xfrm>
            <a:off x="927100" y="3895725"/>
            <a:ext cx="7543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a:t>http://docs.appcelerator.com/titanium/latest/#!/guide/Debugging_in_Titanium_Studio</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2"/>
          <p:cNvGrpSpPr>
            <a:grpSpLocks/>
          </p:cNvGrpSpPr>
          <p:nvPr/>
        </p:nvGrpSpPr>
        <p:grpSpPr bwMode="auto">
          <a:xfrm>
            <a:off x="-50800" y="0"/>
            <a:ext cx="9309100" cy="5143500"/>
            <a:chOff x="0" y="0"/>
            <a:chExt cx="9309154" cy="5143500"/>
          </a:xfrm>
        </p:grpSpPr>
        <p:pic>
          <p:nvPicPr>
            <p:cNvPr id="92165" name="Picture 1" descr="icons-background-image-titanium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icons-background-image-titanium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820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2" name="Title 1"/>
          <p:cNvSpPr txBox="1">
            <a:spLocks/>
          </p:cNvSpPr>
          <p:nvPr/>
        </p:nvSpPr>
        <p:spPr bwMode="auto">
          <a:xfrm>
            <a:off x="5781675" y="477838"/>
            <a:ext cx="19812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6600" b="1">
                <a:latin typeface="Open Sans" charset="0"/>
              </a:rPr>
              <a:t>TRY</a:t>
            </a:r>
            <a:endParaRPr lang="en-US" altLang="es-EC" sz="6600" b="1">
              <a:latin typeface="Open Sans" charset="0"/>
            </a:endParaRPr>
          </a:p>
        </p:txBody>
      </p:sp>
      <p:pic>
        <p:nvPicPr>
          <p:cNvPr id="92163" name="Picture 6" descr="Slide designs images_Building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36688"/>
            <a:ext cx="21732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4987925" y="1792288"/>
            <a:ext cx="3790950" cy="3074987"/>
          </a:xfrm>
          <a:prstGeom prst="rect">
            <a:avLst/>
          </a:prstGeom>
        </p:spPr>
        <p:txBody>
          <a:bodyPr>
            <a:normAutofit fontScale="70000" lnSpcReduction="20000"/>
          </a:bodyPr>
          <a:lstStyle>
            <a:lvl1pPr marL="304800" indent="-3048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n-US" dirty="0"/>
              <a:t>Add a breakpoint to the Fugitives.js controller as the first statement in the table event listener.</a:t>
            </a:r>
          </a:p>
          <a:p>
            <a:pPr eaLnBrk="1" hangingPunct="1">
              <a:defRPr/>
            </a:pPr>
            <a:r>
              <a:rPr lang="en-US" dirty="0"/>
              <a:t>Do a debug build of the app to the simulator/emulator.</a:t>
            </a:r>
          </a:p>
          <a:p>
            <a:pPr eaLnBrk="1" hangingPunct="1">
              <a:defRPr/>
            </a:pPr>
            <a:r>
              <a:rPr lang="en-US" dirty="0"/>
              <a:t>Click a row in the fugitives table.</a:t>
            </a:r>
          </a:p>
          <a:p>
            <a:pPr eaLnBrk="1" hangingPunct="1">
              <a:defRPr/>
            </a:pPr>
            <a:r>
              <a:rPr lang="en-US" dirty="0"/>
              <a:t>Examine the variables in memory, then step through a few lines of code</a:t>
            </a:r>
            <a:r>
              <a:rPr lang="en-US" dirty="0" smtClean="0"/>
              <a:t>.</a:t>
            </a:r>
            <a:endParaRPr lang="en-US" dirty="0"/>
          </a:p>
        </p:txBody>
      </p:sp>
    </p:spTree>
    <p:extLst>
      <p:ext uri="{BB962C8B-B14F-4D97-AF65-F5344CB8AC3E}">
        <p14:creationId xmlns:p14="http://schemas.microsoft.com/office/powerpoint/2010/main" val="79169444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Debugging</a:t>
            </a:r>
            <a:r>
              <a:rPr lang="es-EC" cap="small" dirty="0">
                <a:ea typeface="ＭＳ Ｐゴシック" charset="0"/>
              </a:rPr>
              <a:t> </a:t>
            </a:r>
            <a:r>
              <a:rPr lang="es-EC" cap="small" dirty="0" err="1">
                <a:ea typeface="ＭＳ Ｐゴシック" charset="0"/>
              </a:rPr>
              <a:t>on</a:t>
            </a:r>
            <a:r>
              <a:rPr lang="es-EC" cap="small" dirty="0">
                <a:ea typeface="ＭＳ Ｐゴシック" charset="0"/>
              </a:rPr>
              <a:t> </a:t>
            </a:r>
            <a:r>
              <a:rPr lang="es-EC" cap="small" dirty="0" err="1" smtClean="0">
                <a:ea typeface="ＭＳ Ｐゴシック" charset="0"/>
              </a:rPr>
              <a:t>Device</a:t>
            </a:r>
            <a:endParaRPr lang="es-EC" dirty="0">
              <a:ea typeface="ＭＳ Ｐゴシック" charset="0"/>
            </a:endParaRPr>
          </a:p>
        </p:txBody>
      </p:sp>
      <p:sp>
        <p:nvSpPr>
          <p:cNvPr id="455682"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iOS: must have proper provisioning profiles set up</a:t>
            </a:r>
          </a:p>
          <a:p>
            <a:pPr eaLnBrk="1" hangingPunct="1"/>
            <a:r>
              <a:rPr lang="en-US" altLang="es-EC" smtClean="0">
                <a:latin typeface="Corbel" pitchFamily="34" charset="0"/>
              </a:rPr>
              <a:t>iOS: must be on same WiFi network</a:t>
            </a:r>
          </a:p>
          <a:p>
            <a:pPr eaLnBrk="1" hangingPunct="1"/>
            <a:r>
              <a:rPr lang="en-US" altLang="es-EC" smtClean="0">
                <a:latin typeface="Corbel" pitchFamily="34" charset="0"/>
              </a:rPr>
              <a:t>Android: must be USB tethered</a:t>
            </a:r>
          </a:p>
          <a:p>
            <a:pPr eaLnBrk="1" hangingPunct="1"/>
            <a:r>
              <a:rPr lang="en-US" altLang="es-EC" smtClean="0">
                <a:latin typeface="Corbel" pitchFamily="34" charset="0"/>
              </a:rPr>
              <a:t>See Titanium Studio docs for additional details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70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670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APPCELERATOR PLATFORM TOOLS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Appcelerator</a:t>
            </a:r>
            <a:r>
              <a:rPr lang="es-EC" cap="small" dirty="0">
                <a:ea typeface="ＭＳ Ｐゴシック" charset="0"/>
              </a:rPr>
              <a:t> Performance </a:t>
            </a:r>
            <a:r>
              <a:rPr lang="es-EC" cap="small" dirty="0" smtClean="0">
                <a:ea typeface="ＭＳ Ｐゴシック" charset="0"/>
              </a:rPr>
              <a:t>Management</a:t>
            </a:r>
            <a:endParaRPr lang="es-EC" dirty="0">
              <a:ea typeface="ＭＳ Ｐゴシック" charset="0"/>
            </a:endParaRPr>
          </a:p>
        </p:txBody>
      </p:sp>
      <p:pic>
        <p:nvPicPr>
          <p:cNvPr id="457730"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879475" y="1154113"/>
            <a:ext cx="738505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Appcelerator</a:t>
            </a:r>
            <a:r>
              <a:rPr lang="es-EC" cap="small" dirty="0">
                <a:ea typeface="ＭＳ Ｐゴシック" charset="0"/>
              </a:rPr>
              <a:t> </a:t>
            </a:r>
            <a:r>
              <a:rPr lang="es-EC" cap="small" dirty="0" smtClean="0">
                <a:ea typeface="ＭＳ Ｐゴシック" charset="0"/>
              </a:rPr>
              <a:t>Test</a:t>
            </a:r>
            <a:endParaRPr lang="es-EC" dirty="0">
              <a:ea typeface="ＭＳ Ｐゴシック" charset="0"/>
            </a:endParaRPr>
          </a:p>
        </p:txBody>
      </p:sp>
      <p:pic>
        <p:nvPicPr>
          <p:cNvPr id="458754"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1728788" y="1154113"/>
            <a:ext cx="5686425"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INTRODUCTION</a:t>
            </a:r>
            <a:endParaRPr lang="en-US" altLang="es-EC" smtClean="0">
              <a:latin typeface="Corbel" pitchFamily="34"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3" descr="Titanium_UI_TextArea_-_Titanium_3_X_-_Appcelerator_Docs.png"/>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71513" y="960438"/>
            <a:ext cx="7835900" cy="418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Documentation</a:t>
            </a:r>
            <a:r>
              <a:rPr lang="es-EC" cap="small" dirty="0">
                <a:ea typeface="ＭＳ Ｐゴシック" charset="0"/>
              </a:rPr>
              <a:t> - More </a:t>
            </a:r>
            <a:r>
              <a:rPr lang="es-EC" cap="small" dirty="0" err="1">
                <a:ea typeface="ＭＳ Ｐゴシック" charset="0"/>
              </a:rPr>
              <a:t>Details</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0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ANDROID TOOLS &amp; TECHNIQUES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Android SDK Files</a:t>
            </a:r>
          </a:p>
        </p:txBody>
      </p:sp>
      <p:sp>
        <p:nvSpPr>
          <p:cNvPr id="461826"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569913" indent="-25400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2"/>
              </a:buBlip>
            </a:pPr>
            <a:r>
              <a:rPr lang="en-US" altLang="es-EC" sz="2000">
                <a:solidFill>
                  <a:srgbClr val="2D2D2B"/>
                </a:solidFill>
              </a:rPr>
              <a:t>Install by unzipping</a:t>
            </a:r>
          </a:p>
          <a:p>
            <a:pPr eaLnBrk="1" hangingPunct="1">
              <a:spcBef>
                <a:spcPct val="20000"/>
              </a:spcBef>
              <a:buSzPct val="75000"/>
              <a:buFontTx/>
              <a:buBlip>
                <a:blip r:embed="rId2"/>
              </a:buBlip>
            </a:pPr>
            <a:r>
              <a:rPr lang="en-US" altLang="es-EC" sz="2000">
                <a:solidFill>
                  <a:srgbClr val="2D2D2B"/>
                </a:solidFill>
              </a:rPr>
              <a:t>Directories:</a:t>
            </a:r>
          </a:p>
          <a:p>
            <a:pPr lvl="1" eaLnBrk="1" hangingPunct="1">
              <a:spcBef>
                <a:spcPct val="20000"/>
              </a:spcBef>
              <a:buSzPct val="75000"/>
              <a:buFontTx/>
              <a:buBlip>
                <a:blip r:embed="rId2"/>
              </a:buBlip>
            </a:pPr>
            <a:r>
              <a:rPr lang="en-US" altLang="es-EC" sz="2000">
                <a:solidFill>
                  <a:srgbClr val="2D2D2B"/>
                </a:solidFill>
              </a:rPr>
              <a:t>platforms</a:t>
            </a:r>
          </a:p>
          <a:p>
            <a:pPr lvl="1" eaLnBrk="1" hangingPunct="1">
              <a:spcBef>
                <a:spcPct val="20000"/>
              </a:spcBef>
              <a:buSzPct val="75000"/>
              <a:buFontTx/>
              <a:buBlip>
                <a:blip r:embed="rId2"/>
              </a:buBlip>
            </a:pPr>
            <a:r>
              <a:rPr lang="en-US" altLang="es-EC" sz="2000">
                <a:solidFill>
                  <a:srgbClr val="2D2D2B"/>
                </a:solidFill>
              </a:rPr>
              <a:t>add-ons</a:t>
            </a:r>
          </a:p>
          <a:p>
            <a:pPr lvl="1" eaLnBrk="1" hangingPunct="1">
              <a:spcBef>
                <a:spcPct val="20000"/>
              </a:spcBef>
              <a:buSzPct val="75000"/>
              <a:buFontTx/>
              <a:buBlip>
                <a:blip r:embed="rId2"/>
              </a:buBlip>
            </a:pPr>
            <a:r>
              <a:rPr lang="en-US" altLang="es-EC" sz="2000">
                <a:solidFill>
                  <a:srgbClr val="2D2D2B"/>
                </a:solidFill>
              </a:rPr>
              <a:t>platform-tools</a:t>
            </a:r>
          </a:p>
          <a:p>
            <a:pPr lvl="1" eaLnBrk="1" hangingPunct="1">
              <a:spcBef>
                <a:spcPct val="20000"/>
              </a:spcBef>
              <a:buSzPct val="75000"/>
              <a:buFontTx/>
              <a:buBlip>
                <a:blip r:embed="rId2"/>
              </a:buBlip>
            </a:pPr>
            <a:r>
              <a:rPr lang="en-US" altLang="es-EC" sz="2000">
                <a:solidFill>
                  <a:srgbClr val="2D2D2B"/>
                </a:solidFill>
              </a:rPr>
              <a:t>tools</a:t>
            </a:r>
          </a:p>
        </p:txBody>
      </p:sp>
      <p:pic>
        <p:nvPicPr>
          <p:cNvPr id="461827" name="2 Marcador de contenido"/>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549275" y="1755775"/>
            <a:ext cx="4040188" cy="2393950"/>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Android </a:t>
            </a:r>
            <a:r>
              <a:rPr lang="es-EC" cap="small" dirty="0" err="1">
                <a:ea typeface="ＭＳ Ｐゴシック" charset="0"/>
              </a:rPr>
              <a:t>Platforms</a:t>
            </a:r>
            <a:endParaRPr lang="es-EC" cap="small" dirty="0">
              <a:ea typeface="ＭＳ Ｐゴシック" charset="0"/>
            </a:endParaRPr>
          </a:p>
        </p:txBody>
      </p:sp>
      <p:sp>
        <p:nvSpPr>
          <p:cNvPr id="462850"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2"/>
              </a:buBlip>
            </a:pPr>
            <a:r>
              <a:rPr lang="en-US" altLang="es-EC" sz="2000">
                <a:solidFill>
                  <a:srgbClr val="2D2D2B"/>
                </a:solidFill>
              </a:rPr>
              <a:t>android script</a:t>
            </a:r>
          </a:p>
          <a:p>
            <a:pPr eaLnBrk="1" hangingPunct="1">
              <a:spcBef>
                <a:spcPct val="20000"/>
              </a:spcBef>
              <a:buSzPct val="75000"/>
              <a:buFontTx/>
              <a:buBlip>
                <a:blip r:embed="rId2"/>
              </a:buBlip>
            </a:pPr>
            <a:r>
              <a:rPr lang="en-US" altLang="es-EC" sz="2000">
                <a:solidFill>
                  <a:srgbClr val="2D2D2B"/>
                </a:solidFill>
              </a:rPr>
              <a:t>SDK v8 required</a:t>
            </a:r>
          </a:p>
          <a:p>
            <a:pPr eaLnBrk="1" hangingPunct="1">
              <a:spcBef>
                <a:spcPct val="20000"/>
              </a:spcBef>
              <a:buSzPct val="75000"/>
              <a:buFontTx/>
              <a:buBlip>
                <a:blip r:embed="rId2"/>
              </a:buBlip>
            </a:pPr>
            <a:r>
              <a:rPr lang="en-US" altLang="es-EC" sz="2000" i="1">
                <a:solidFill>
                  <a:srgbClr val="2D2D2B"/>
                </a:solidFill>
              </a:rPr>
              <a:t>Must</a:t>
            </a:r>
            <a:r>
              <a:rPr lang="en-US" altLang="es-EC" sz="2000">
                <a:solidFill>
                  <a:srgbClr val="2D2D2B"/>
                </a:solidFill>
              </a:rPr>
              <a:t> use Google APIs version</a:t>
            </a:r>
          </a:p>
          <a:p>
            <a:pPr eaLnBrk="1" hangingPunct="1">
              <a:spcBef>
                <a:spcPct val="20000"/>
              </a:spcBef>
              <a:buSzPct val="75000"/>
              <a:buFontTx/>
              <a:buBlip>
                <a:blip r:embed="rId2"/>
              </a:buBlip>
            </a:pPr>
            <a:r>
              <a:rPr lang="en-US" altLang="es-EC" sz="2000">
                <a:solidFill>
                  <a:srgbClr val="2D2D2B"/>
                </a:solidFill>
              </a:rPr>
              <a:t>Current mix at:</a:t>
            </a:r>
            <a:br>
              <a:rPr lang="en-US" altLang="es-EC" sz="2000">
                <a:solidFill>
                  <a:srgbClr val="2D2D2B"/>
                </a:solidFill>
              </a:rPr>
            </a:br>
            <a:r>
              <a:rPr lang="en-US" altLang="es-EC" sz="2000">
                <a:solidFill>
                  <a:srgbClr val="2D2D2B"/>
                </a:solidFill>
              </a:rPr>
              <a:t>http://developer.android.com/</a:t>
            </a:r>
            <a:br>
              <a:rPr lang="en-US" altLang="es-EC" sz="2000">
                <a:solidFill>
                  <a:srgbClr val="2D2D2B"/>
                </a:solidFill>
              </a:rPr>
            </a:br>
            <a:r>
              <a:rPr lang="en-US" altLang="es-EC" sz="2000">
                <a:solidFill>
                  <a:srgbClr val="2D2D2B"/>
                </a:solidFill>
              </a:rPr>
              <a:t>   about/dashboards</a:t>
            </a:r>
          </a:p>
        </p:txBody>
      </p:sp>
      <p:pic>
        <p:nvPicPr>
          <p:cNvPr id="462851" name="3 Marcador de contenido"/>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608013" y="1631950"/>
            <a:ext cx="3738562" cy="296227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Android </a:t>
            </a:r>
            <a:r>
              <a:rPr lang="es-EC" cap="small" dirty="0" err="1" smtClean="0">
                <a:ea typeface="ＭＳ Ｐゴシック" charset="0"/>
              </a:rPr>
              <a:t>logging</a:t>
            </a:r>
            <a:endParaRPr lang="es-EC" dirty="0">
              <a:ea typeface="ＭＳ Ｐゴシック" charset="0"/>
            </a:endParaRPr>
          </a:p>
        </p:txBody>
      </p:sp>
      <p:pic>
        <p:nvPicPr>
          <p:cNvPr id="463874"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1808163" y="1154113"/>
            <a:ext cx="5527675"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Android </a:t>
            </a:r>
            <a:r>
              <a:rPr lang="es-EC" cap="small" dirty="0" smtClean="0">
                <a:ea typeface="ＭＳ Ｐゴシック" charset="0"/>
              </a:rPr>
              <a:t>Monitor</a:t>
            </a:r>
            <a:endParaRPr lang="es-EC" dirty="0">
              <a:ea typeface="ＭＳ Ｐゴシック" charset="0"/>
            </a:endParaRPr>
          </a:p>
        </p:txBody>
      </p:sp>
      <p:pic>
        <p:nvPicPr>
          <p:cNvPr id="464898" name="3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2352675" y="1154113"/>
            <a:ext cx="443865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94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694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iOS TOOLS &amp; TECHNIQUES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What's</a:t>
            </a:r>
            <a:r>
              <a:rPr lang="es-EC" cap="small" dirty="0">
                <a:ea typeface="ＭＳ Ｐゴシック" charset="0"/>
              </a:rPr>
              <a:t> in </a:t>
            </a:r>
            <a:r>
              <a:rPr lang="es-EC" cap="small" dirty="0" err="1">
                <a:ea typeface="ＭＳ Ｐゴシック" charset="0"/>
              </a:rPr>
              <a:t>the</a:t>
            </a:r>
            <a:r>
              <a:rPr lang="es-EC" cap="small" dirty="0">
                <a:ea typeface="ＭＳ Ｐゴシック" charset="0"/>
              </a:rPr>
              <a:t> box</a:t>
            </a:r>
            <a:r>
              <a:rPr lang="es-EC" cap="small" dirty="0" smtClean="0">
                <a:ea typeface="ＭＳ Ｐゴシック" charset="0"/>
              </a:rPr>
              <a:t>?</a:t>
            </a:r>
            <a:endParaRPr lang="es-EC" dirty="0">
              <a:ea typeface="ＭＳ Ｐゴシック" charset="0"/>
            </a:endParaRPr>
          </a:p>
        </p:txBody>
      </p:sp>
      <p:pic>
        <p:nvPicPr>
          <p:cNvPr id="467970"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28750" y="1154113"/>
            <a:ext cx="628650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Xcode</a:t>
            </a:r>
            <a:r>
              <a:rPr lang="es-EC" cap="small" dirty="0">
                <a:ea typeface="ＭＳ Ｐゴシック" charset="0"/>
              </a:rPr>
              <a:t> </a:t>
            </a:r>
            <a:r>
              <a:rPr lang="es-EC" cap="small" dirty="0" err="1">
                <a:ea typeface="ＭＳ Ｐゴシック" charset="0"/>
              </a:rPr>
              <a:t>Device</a:t>
            </a:r>
            <a:r>
              <a:rPr lang="es-EC" cap="small" dirty="0">
                <a:ea typeface="ＭＳ Ｐゴシック" charset="0"/>
              </a:rPr>
              <a:t> </a:t>
            </a:r>
            <a:r>
              <a:rPr lang="es-EC" cap="small" dirty="0" err="1" smtClean="0">
                <a:ea typeface="ＭＳ Ｐゴシック" charset="0"/>
              </a:rPr>
              <a:t>Logs</a:t>
            </a:r>
            <a:endParaRPr lang="es-EC" dirty="0">
              <a:ea typeface="ＭＳ Ｐゴシック" charset="0"/>
            </a:endParaRPr>
          </a:p>
        </p:txBody>
      </p:sp>
      <p:pic>
        <p:nvPicPr>
          <p:cNvPr id="46899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90763" y="1154113"/>
            <a:ext cx="4562475"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OS X </a:t>
            </a:r>
            <a:r>
              <a:rPr lang="es-EC" cap="small" dirty="0" err="1" smtClean="0">
                <a:ea typeface="ＭＳ Ｐゴシック" charset="0"/>
              </a:rPr>
              <a:t>Console</a:t>
            </a:r>
            <a:endParaRPr lang="es-EC" dirty="0">
              <a:ea typeface="ＭＳ Ｐゴシック" charset="0"/>
            </a:endParaRPr>
          </a:p>
        </p:txBody>
      </p:sp>
      <p:pic>
        <p:nvPicPr>
          <p:cNvPr id="470018"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44625" y="1154113"/>
            <a:ext cx="625475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smtClean="0">
                <a:ea typeface="ＭＳ Ｐゴシック" charset="0"/>
              </a:rPr>
              <a:t>Instruments</a:t>
            </a:r>
            <a:endParaRPr lang="es-EC" dirty="0">
              <a:ea typeface="ＭＳ Ｐゴシック" charset="0"/>
            </a:endParaRPr>
          </a:p>
        </p:txBody>
      </p:sp>
      <p:pic>
        <p:nvPicPr>
          <p:cNvPr id="471042"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41538" y="1154113"/>
            <a:ext cx="4860925"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1 Marcador de texto"/>
          <p:cNvSpPr>
            <a:spLocks noGrp="1"/>
          </p:cNvSpPr>
          <p:nvPr>
            <p:ph type="body" idx="1"/>
          </p:nvPr>
        </p:nvSpPr>
        <p:spPr>
          <a:xfrm>
            <a:off x="457200" y="1150938"/>
            <a:ext cx="4040188" cy="481012"/>
          </a:xfrm>
        </p:spPr>
        <p:txBody>
          <a:bodyPr/>
          <a:lstStyle/>
          <a:p>
            <a:pPr algn="ctr" eaLnBrk="1" hangingPunct="1"/>
            <a:r>
              <a:rPr lang="es-EC" altLang="es-EC" cap="none" smtClean="0">
                <a:latin typeface="Corbel" pitchFamily="34" charset="0"/>
              </a:rPr>
              <a:t>https://github.com/appcelerator</a:t>
            </a:r>
          </a:p>
        </p:txBody>
      </p:sp>
      <p:pic>
        <p:nvPicPr>
          <p:cNvPr id="69634" name="6 Marcador de contenido"/>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595313" y="1631950"/>
            <a:ext cx="3763962" cy="2962275"/>
          </a:xfrm>
        </p:spPr>
      </p:pic>
      <p:sp>
        <p:nvSpPr>
          <p:cNvPr id="4" name="3 Marcador de texto"/>
          <p:cNvSpPr>
            <a:spLocks noGrp="1"/>
          </p:cNvSpPr>
          <p:nvPr>
            <p:ph type="body" sz="quarter" idx="3"/>
          </p:nvPr>
        </p:nvSpPr>
        <p:spPr>
          <a:xfrm>
            <a:off x="4645025" y="1150938"/>
            <a:ext cx="4041775" cy="481012"/>
          </a:xfrm>
        </p:spPr>
        <p:txBody>
          <a:bodyPr>
            <a:normAutofit fontScale="92500" lnSpcReduction="20000"/>
          </a:bodyPr>
          <a:lstStyle/>
          <a:p>
            <a:pPr algn="ctr" eaLnBrk="1" hangingPunct="1">
              <a:defRPr/>
            </a:pPr>
            <a:r>
              <a:rPr lang="es-EC" cap="none" dirty="0" smtClean="0">
                <a:ea typeface="ＭＳ Ｐゴシック" charset="0"/>
              </a:rPr>
              <a:t>https://github.com/appcelerator-developer-relations</a:t>
            </a:r>
            <a:endParaRPr lang="es-EC" cap="none" dirty="0">
              <a:ea typeface="ＭＳ Ｐゴシック" charset="0"/>
            </a:endParaRPr>
          </a:p>
        </p:txBody>
      </p:sp>
      <p:pic>
        <p:nvPicPr>
          <p:cNvPr id="69636" name="7 Marcador de contenido"/>
          <p:cNvPicPr>
            <a:picLocks noGrp="1" noChangeAspect="1"/>
          </p:cNvPicPr>
          <p:nvPr>
            <p:ph sz="quarter" idx="4"/>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4784725" y="1631950"/>
            <a:ext cx="3762375" cy="2962275"/>
          </a:xfrm>
        </p:spPr>
      </p:pic>
      <p:sp>
        <p:nvSpPr>
          <p:cNvPr id="6" name="5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Example</a:t>
            </a:r>
            <a:r>
              <a:rPr lang="es-EC" cap="small" dirty="0">
                <a:ea typeface="ＭＳ Ｐゴシック" charset="0"/>
              </a:rPr>
              <a:t> </a:t>
            </a:r>
            <a:r>
              <a:rPr lang="es-EC" cap="small" dirty="0" err="1">
                <a:ea typeface="ＭＳ Ｐゴシック" charset="0"/>
              </a:rPr>
              <a:t>Code</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Network Link </a:t>
            </a:r>
            <a:r>
              <a:rPr lang="es-EC" cap="small" dirty="0" err="1">
                <a:ea typeface="ＭＳ Ｐゴシック" charset="0"/>
              </a:rPr>
              <a:t>Conditioner</a:t>
            </a:r>
            <a:endParaRPr lang="es-EC" cap="small" dirty="0">
              <a:ea typeface="ＭＳ Ｐゴシック" charset="0"/>
            </a:endParaRPr>
          </a:p>
        </p:txBody>
      </p:sp>
      <p:sp>
        <p:nvSpPr>
          <p:cNvPr id="12"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1620" tIns="40810" rIns="81620" bIns="40810">
            <a:normAutofit fontScale="92500" lnSpcReduction="20000"/>
          </a:bodyPr>
          <a:lstStyle>
            <a:lvl1pPr marL="304800" indent="-304800" algn="l" defTabSz="407988" rtl="0" eaLnBrk="1" fontAlgn="base" hangingPunct="1">
              <a:spcBef>
                <a:spcPct val="20000"/>
              </a:spcBef>
              <a:spcAft>
                <a:spcPct val="0"/>
              </a:spcAft>
              <a:buSzPct val="75000"/>
              <a:buBlip>
                <a:blip r:embed="rId2"/>
              </a:buBlip>
              <a:defRPr sz="2000" kern="1200">
                <a:solidFill>
                  <a:srgbClr val="2D2D2B"/>
                </a:solidFill>
                <a:latin typeface="Corbel"/>
                <a:ea typeface="ＭＳ Ｐゴシック" charset="0"/>
                <a:cs typeface="Corbel"/>
              </a:defRPr>
            </a:lvl1pPr>
            <a:lvl2pPr marL="569913" indent="-254000" algn="l" defTabSz="407988" rtl="0" eaLnBrk="1" fontAlgn="base" hangingPunct="1">
              <a:spcBef>
                <a:spcPct val="20000"/>
              </a:spcBef>
              <a:spcAft>
                <a:spcPct val="0"/>
              </a:spcAft>
              <a:buSzPct val="75000"/>
              <a:buBlip>
                <a:blip r:embed="rId2"/>
              </a:buBlip>
              <a:defRPr sz="2000" kern="1200">
                <a:solidFill>
                  <a:srgbClr val="2D2D2B"/>
                </a:solidFill>
                <a:latin typeface="Corbel"/>
                <a:ea typeface="ＭＳ Ｐゴシック" charset="0"/>
                <a:cs typeface="Corbel"/>
              </a:defRPr>
            </a:lvl2pPr>
            <a:lvl3pPr marL="776288" indent="-203200" algn="l" defTabSz="407988" rtl="0" eaLnBrk="1" fontAlgn="base" hangingPunct="1">
              <a:spcBef>
                <a:spcPct val="20000"/>
              </a:spcBef>
              <a:spcAft>
                <a:spcPct val="0"/>
              </a:spcAft>
              <a:buSzPct val="75000"/>
              <a:buBlip>
                <a:blip r:embed="rId2"/>
              </a:buBlip>
              <a:defRPr sz="1800" kern="1200">
                <a:solidFill>
                  <a:srgbClr val="2D2D2B"/>
                </a:solidFill>
                <a:latin typeface="Corbel"/>
                <a:ea typeface="ＭＳ Ｐゴシック" charset="0"/>
                <a:cs typeface="Corbel"/>
              </a:defRPr>
            </a:lvl3pPr>
            <a:lvl4pPr marL="987425" indent="-203200" algn="l" defTabSz="407988" rtl="0" eaLnBrk="1" fontAlgn="base" hangingPunct="1">
              <a:spcBef>
                <a:spcPct val="20000"/>
              </a:spcBef>
              <a:spcAft>
                <a:spcPct val="0"/>
              </a:spcAft>
              <a:buSzPct val="75000"/>
              <a:buBlip>
                <a:blip r:embed="rId2"/>
              </a:buBlip>
              <a:defRPr sz="1800" kern="1200">
                <a:solidFill>
                  <a:srgbClr val="2D2D2B"/>
                </a:solidFill>
                <a:latin typeface="Corbel"/>
                <a:ea typeface="ＭＳ Ｐゴシック" charset="0"/>
                <a:cs typeface="Corbel"/>
              </a:defRPr>
            </a:lvl4pPr>
            <a:lvl5pPr marL="1208088" indent="-203200" algn="l" defTabSz="407988" rtl="0" eaLnBrk="1" fontAlgn="base" hangingPunct="1">
              <a:spcBef>
                <a:spcPct val="20000"/>
              </a:spcBef>
              <a:spcAft>
                <a:spcPct val="0"/>
              </a:spcAft>
              <a:buSzPct val="75000"/>
              <a:buBlip>
                <a:blip r:embed="rId2"/>
              </a:buBlip>
              <a:defRPr sz="18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4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4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4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400" kern="1200">
                <a:solidFill>
                  <a:schemeClr val="tx1"/>
                </a:solidFill>
                <a:latin typeface="+mn-lt"/>
                <a:ea typeface="+mn-ea"/>
                <a:cs typeface="+mn-cs"/>
              </a:defRPr>
            </a:lvl9pPr>
          </a:lstStyle>
          <a:p>
            <a:pPr>
              <a:defRPr/>
            </a:pPr>
            <a:r>
              <a:rPr lang="es-EC" dirty="0"/>
              <a:t>In </a:t>
            </a:r>
            <a:r>
              <a:rPr lang="es-EC" dirty="0" err="1"/>
              <a:t>Xcode</a:t>
            </a:r>
            <a:r>
              <a:rPr lang="es-EC" dirty="0"/>
              <a:t>, </a:t>
            </a:r>
            <a:r>
              <a:rPr lang="es-EC" dirty="0" err="1"/>
              <a:t>choose</a:t>
            </a:r>
            <a:r>
              <a:rPr lang="es-EC" dirty="0"/>
              <a:t> </a:t>
            </a:r>
            <a:r>
              <a:rPr lang="es-EC" dirty="0" err="1"/>
              <a:t>Xcode</a:t>
            </a:r>
            <a:r>
              <a:rPr lang="es-EC" dirty="0"/>
              <a:t> &gt; Open </a:t>
            </a:r>
            <a:r>
              <a:rPr lang="es-EC" dirty="0" err="1"/>
              <a:t>Developer</a:t>
            </a:r>
            <a:r>
              <a:rPr lang="es-EC" dirty="0"/>
              <a:t> </a:t>
            </a:r>
            <a:r>
              <a:rPr lang="es-EC" dirty="0" err="1"/>
              <a:t>Tool</a:t>
            </a:r>
            <a:r>
              <a:rPr lang="es-EC" dirty="0"/>
              <a:t> &gt; More </a:t>
            </a:r>
            <a:r>
              <a:rPr lang="es-EC" dirty="0" err="1"/>
              <a:t>Developer</a:t>
            </a:r>
            <a:r>
              <a:rPr lang="es-EC" dirty="0"/>
              <a:t> </a:t>
            </a:r>
            <a:r>
              <a:rPr lang="es-EC" dirty="0" smtClean="0"/>
              <a:t>Tools</a:t>
            </a:r>
          </a:p>
          <a:p>
            <a:pPr>
              <a:defRPr/>
            </a:pPr>
            <a:r>
              <a:rPr lang="es-EC" dirty="0" smtClean="0"/>
              <a:t>Log </a:t>
            </a:r>
            <a:r>
              <a:rPr lang="es-EC" dirty="0" err="1"/>
              <a:t>into</a:t>
            </a:r>
            <a:r>
              <a:rPr lang="es-EC" dirty="0"/>
              <a:t> </a:t>
            </a:r>
            <a:r>
              <a:rPr lang="es-EC" dirty="0" err="1"/>
              <a:t>the</a:t>
            </a:r>
            <a:r>
              <a:rPr lang="es-EC" dirty="0"/>
              <a:t> Apple </a:t>
            </a:r>
            <a:r>
              <a:rPr lang="es-EC" dirty="0" err="1"/>
              <a:t>Developer</a:t>
            </a:r>
            <a:r>
              <a:rPr lang="es-EC" dirty="0"/>
              <a:t> </a:t>
            </a:r>
            <a:r>
              <a:rPr lang="es-EC" dirty="0" smtClean="0"/>
              <a:t>Center</a:t>
            </a:r>
          </a:p>
          <a:p>
            <a:pPr>
              <a:defRPr/>
            </a:pPr>
            <a:r>
              <a:rPr lang="es-EC" dirty="0" err="1" smtClean="0"/>
              <a:t>Download</a:t>
            </a:r>
            <a:r>
              <a:rPr lang="es-EC" dirty="0" smtClean="0"/>
              <a:t> </a:t>
            </a:r>
            <a:r>
              <a:rPr lang="es-EC" dirty="0" err="1"/>
              <a:t>the</a:t>
            </a:r>
            <a:r>
              <a:rPr lang="es-EC" dirty="0"/>
              <a:t> Hardware IO Tools </a:t>
            </a:r>
            <a:r>
              <a:rPr lang="es-EC" dirty="0" err="1"/>
              <a:t>for</a:t>
            </a:r>
            <a:r>
              <a:rPr lang="es-EC" dirty="0"/>
              <a:t> </a:t>
            </a:r>
            <a:r>
              <a:rPr lang="es-EC" dirty="0" err="1" smtClean="0"/>
              <a:t>Xcode</a:t>
            </a:r>
            <a:endParaRPr lang="es-EC" dirty="0" smtClean="0"/>
          </a:p>
          <a:p>
            <a:pPr>
              <a:defRPr/>
            </a:pPr>
            <a:r>
              <a:rPr lang="es-EC" dirty="0" err="1" smtClean="0"/>
              <a:t>Double-click</a:t>
            </a:r>
            <a:r>
              <a:rPr lang="es-EC" dirty="0" smtClean="0"/>
              <a:t> </a:t>
            </a:r>
            <a:r>
              <a:rPr lang="es-EC" dirty="0"/>
              <a:t>Network Link </a:t>
            </a:r>
            <a:r>
              <a:rPr lang="es-EC" dirty="0" err="1"/>
              <a:t>Conditioner.prefpane</a:t>
            </a:r>
            <a:endParaRPr lang="en-US" dirty="0"/>
          </a:p>
        </p:txBody>
      </p:sp>
      <p:pic>
        <p:nvPicPr>
          <p:cNvPr id="472067" name="3 Marcador de contenido"/>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 y="1893888"/>
            <a:ext cx="4040188" cy="2438400"/>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089"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090"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MOBILE WEB TOOLS &amp; TECHNIQUES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1 Título"/>
          <p:cNvSpPr>
            <a:spLocks noGrp="1"/>
          </p:cNvSpPr>
          <p:nvPr>
            <p:ph type="title"/>
          </p:nvPr>
        </p:nvSpPr>
        <p:spPr bwMode="auto">
          <a:xfrm>
            <a:off x="457200" y="142875"/>
            <a:ext cx="8229600" cy="363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Corbel" pitchFamily="34" charset="0"/>
              </a:rPr>
              <a:t>Mobile Web Tools &amp; Techniques</a:t>
            </a:r>
          </a:p>
        </p:txBody>
      </p:sp>
      <p:pic>
        <p:nvPicPr>
          <p:cNvPr id="47411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278188" y="1154113"/>
            <a:ext cx="2587625"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137"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5138"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TIPS AND NOTES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Android </a:t>
            </a:r>
            <a:r>
              <a:rPr lang="es-EC" cap="small" dirty="0" err="1" smtClean="0">
                <a:ea typeface="ＭＳ Ｐゴシック" charset="0"/>
              </a:rPr>
              <a:t>Tips</a:t>
            </a:r>
            <a:endParaRPr lang="es-EC" dirty="0">
              <a:ea typeface="ＭＳ Ｐゴシック" charset="0"/>
            </a:endParaRPr>
          </a:p>
        </p:txBody>
      </p:sp>
      <p:sp>
        <p:nvSpPr>
          <p:cNvPr id="476162"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Much more sensitive to data types (text.value=var will throw error if var != 'string')</a:t>
            </a:r>
          </a:p>
          <a:p>
            <a:pPr eaLnBrk="1" hangingPunct="1"/>
            <a:r>
              <a:rPr lang="es-EC" altLang="es-EC" smtClean="0">
                <a:latin typeface="Corbel" pitchFamily="34" charset="0"/>
              </a:rPr>
              <a:t>Less than forgiving than iOS with syntax errors</a:t>
            </a:r>
          </a:p>
          <a:p>
            <a:pPr eaLnBrk="1" hangingPunct="1"/>
            <a:r>
              <a:rPr lang="es-EC" altLang="es-EC" smtClean="0">
                <a:latin typeface="Corbel" pitchFamily="34" charset="0"/>
              </a:rPr>
              <a:t>Use Monitor/ddms to view logs. Studio sometimes doesn't show all</a:t>
            </a:r>
          </a:p>
          <a:p>
            <a:pPr eaLnBrk="1" hangingPunct="1"/>
            <a:r>
              <a:rPr lang="es-EC" altLang="es-EC" smtClean="0">
                <a:latin typeface="Corbel" pitchFamily="34" charset="0"/>
              </a:rPr>
              <a:t>Check out adb features: remote shell, push/pull files, launch sqlite to access an app's database</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Simulator vs. </a:t>
            </a:r>
            <a:r>
              <a:rPr lang="es-EC" cap="small" dirty="0" err="1" smtClean="0">
                <a:ea typeface="ＭＳ Ｐゴシック" charset="0"/>
              </a:rPr>
              <a:t>Emulator</a:t>
            </a:r>
            <a:endParaRPr lang="es-EC" dirty="0">
              <a:ea typeface="ＭＳ Ｐゴシック" charset="0"/>
            </a:endParaRPr>
          </a:p>
        </p:txBody>
      </p:sp>
      <p:graphicFrame>
        <p:nvGraphicFramePr>
          <p:cNvPr id="4" name="3 Marcador de contenido"/>
          <p:cNvGraphicFramePr>
            <a:graphicFrameLocks noGrp="1"/>
          </p:cNvGraphicFramePr>
          <p:nvPr>
            <p:ph idx="1"/>
          </p:nvPr>
        </p:nvGraphicFramePr>
        <p:xfrm>
          <a:off x="457200" y="1046163"/>
          <a:ext cx="8229600" cy="3714846"/>
        </p:xfrm>
        <a:graphic>
          <a:graphicData uri="http://schemas.openxmlformats.org/drawingml/2006/table">
            <a:tbl>
              <a:tblPr/>
              <a:tblGrid>
                <a:gridCol w="2743200"/>
                <a:gridCol w="2743200"/>
                <a:gridCol w="2743200"/>
              </a:tblGrid>
              <a:tr h="647700">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ctr" defTabSz="407988" rtl="0" eaLnBrk="1" fontAlgn="base" latinLnBrk="0" hangingPunct="1">
                        <a:lnSpc>
                          <a:spcPct val="100000"/>
                        </a:lnSpc>
                        <a:spcBef>
                          <a:spcPct val="0"/>
                        </a:spcBef>
                        <a:spcAft>
                          <a:spcPct val="0"/>
                        </a:spcAft>
                        <a:buClrTx/>
                        <a:buSzTx/>
                        <a:buFontTx/>
                        <a:buNone/>
                        <a:tabLst/>
                      </a:pPr>
                      <a:r>
                        <a:rPr kumimoji="0" lang="es-EC" altLang="es-EC" sz="1500" b="1" i="0" u="none" strike="noStrike" cap="none" normalizeH="0" baseline="0" smtClean="0">
                          <a:ln>
                            <a:noFill/>
                          </a:ln>
                          <a:solidFill>
                            <a:srgbClr val="FFFFFF"/>
                          </a:solidFill>
                          <a:effectLst/>
                          <a:latin typeface="inherit" charset="0"/>
                          <a:ea typeface="MS PGothic" pitchFamily="34" charset="-128"/>
                        </a:rPr>
                        <a:t/>
                      </a:r>
                      <a:br>
                        <a:rPr kumimoji="0" lang="es-EC" altLang="es-EC" sz="1500" b="1" i="0" u="none" strike="noStrike" cap="none" normalizeH="0" baseline="0" smtClean="0">
                          <a:ln>
                            <a:noFill/>
                          </a:ln>
                          <a:solidFill>
                            <a:srgbClr val="FFFFFF"/>
                          </a:solidFill>
                          <a:effectLst/>
                          <a:latin typeface="inherit" charset="0"/>
                          <a:ea typeface="MS PGothic" pitchFamily="34" charset="-128"/>
                        </a:rPr>
                      </a:br>
                      <a:endParaRPr kumimoji="0" lang="es-EC" altLang="es-EC" sz="1500" b="1" i="0" u="none" strike="noStrike" cap="none" normalizeH="0" baseline="0" smtClean="0">
                        <a:ln>
                          <a:noFill/>
                        </a:ln>
                        <a:solidFill>
                          <a:srgbClr val="FFFFFF"/>
                        </a:solidFill>
                        <a:effectLst/>
                        <a:latin typeface="inherit" charset="0"/>
                        <a:ea typeface="MS PGothic" pitchFamily="34" charset="-128"/>
                      </a:endParaRPr>
                    </a:p>
                  </a:txBody>
                  <a:tcPr marL="95250" marR="95250" marT="95266" marB="952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ctr" defTabSz="407988" rtl="0" eaLnBrk="1" fontAlgn="base" latinLnBrk="0" hangingPunct="1">
                        <a:lnSpc>
                          <a:spcPct val="100000"/>
                        </a:lnSpc>
                        <a:spcBef>
                          <a:spcPct val="0"/>
                        </a:spcBef>
                        <a:spcAft>
                          <a:spcPct val="0"/>
                        </a:spcAft>
                        <a:buClrTx/>
                        <a:buSzTx/>
                        <a:buFontTx/>
                        <a:buNone/>
                        <a:tabLst/>
                      </a:pPr>
                      <a:r>
                        <a:rPr kumimoji="0" lang="es-EC" altLang="es-EC" sz="1500" b="1" i="0" u="none" strike="noStrike" cap="none" normalizeH="0" baseline="0" smtClean="0">
                          <a:ln>
                            <a:noFill/>
                          </a:ln>
                          <a:solidFill>
                            <a:srgbClr val="FFFFFF"/>
                          </a:solidFill>
                          <a:effectLst/>
                          <a:latin typeface="inherit" charset="0"/>
                          <a:ea typeface="MS PGothic" pitchFamily="34" charset="-128"/>
                        </a:rPr>
                        <a:t>iOS Simulator</a:t>
                      </a:r>
                    </a:p>
                  </a:txBody>
                  <a:tcPr marL="95250" marR="95250" marT="95266" marB="952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ctr" defTabSz="407988" rtl="0" eaLnBrk="1" fontAlgn="base" latinLnBrk="0" hangingPunct="1">
                        <a:lnSpc>
                          <a:spcPct val="100000"/>
                        </a:lnSpc>
                        <a:spcBef>
                          <a:spcPct val="0"/>
                        </a:spcBef>
                        <a:spcAft>
                          <a:spcPct val="0"/>
                        </a:spcAft>
                        <a:buClrTx/>
                        <a:buSzTx/>
                        <a:buFontTx/>
                        <a:buNone/>
                        <a:tabLst/>
                      </a:pPr>
                      <a:r>
                        <a:rPr kumimoji="0" lang="es-EC" altLang="es-EC" sz="1500" b="1" i="0" u="none" strike="noStrike" cap="none" normalizeH="0" baseline="0" smtClean="0">
                          <a:ln>
                            <a:noFill/>
                          </a:ln>
                          <a:solidFill>
                            <a:srgbClr val="FFFFFF"/>
                          </a:solidFill>
                          <a:effectLst/>
                          <a:latin typeface="inherit" charset="0"/>
                          <a:ea typeface="MS PGothic" pitchFamily="34" charset="-128"/>
                        </a:rPr>
                        <a:t>Android Emulator</a:t>
                      </a:r>
                    </a:p>
                  </a:txBody>
                  <a:tcPr marT="45728" marB="4572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47700">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500" b="1" i="0" u="none" strike="noStrike" cap="none" normalizeH="0" baseline="0" smtClean="0">
                          <a:ln>
                            <a:noFill/>
                          </a:ln>
                          <a:solidFill>
                            <a:srgbClr val="222222"/>
                          </a:solidFill>
                          <a:effectLst/>
                          <a:latin typeface="Museo" charset="0"/>
                          <a:ea typeface="MS PGothic" pitchFamily="34" charset="-128"/>
                        </a:rPr>
                        <a:t>Description:</a:t>
                      </a:r>
                    </a:p>
                  </a:txBody>
                  <a:tcPr marL="95250" marR="95250" marT="95266" marB="952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pt-BR" altLang="es-EC" sz="1500" b="0" i="0" u="none" strike="noStrike" cap="none" normalizeH="0" baseline="0" smtClean="0">
                          <a:ln>
                            <a:noFill/>
                          </a:ln>
                          <a:solidFill>
                            <a:srgbClr val="222222"/>
                          </a:solidFill>
                          <a:effectLst/>
                          <a:latin typeface="Museo" charset="0"/>
                          <a:ea typeface="MS PGothic" pitchFamily="34" charset="-128"/>
                        </a:rPr>
                        <a:t>App runs as OS X process</a:t>
                      </a:r>
                    </a:p>
                  </a:txBody>
                  <a:tcPr marL="95250" marR="95250" marT="95266" marB="952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pt-BR" altLang="es-EC" sz="1500" b="0" i="0" u="none" strike="noStrike" cap="none" normalizeH="0" baseline="0" smtClean="0">
                          <a:ln>
                            <a:noFill/>
                          </a:ln>
                          <a:solidFill>
                            <a:srgbClr val="222222"/>
                          </a:solidFill>
                          <a:effectLst/>
                          <a:latin typeface="Museo" charset="0"/>
                          <a:ea typeface="MS PGothic" pitchFamily="34" charset="-128"/>
                        </a:rPr>
                        <a:t>App runs in real OS inside virtual computer</a:t>
                      </a:r>
                    </a:p>
                  </a:txBody>
                  <a:tcPr marL="95250" marR="95250" marT="95266" marB="952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r>
              <a:tr h="1333500">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500" b="1" i="0" u="none" strike="noStrike" cap="none" normalizeH="0" baseline="0" smtClean="0">
                          <a:ln>
                            <a:noFill/>
                          </a:ln>
                          <a:solidFill>
                            <a:srgbClr val="222222"/>
                          </a:solidFill>
                          <a:effectLst/>
                          <a:latin typeface="Museo" charset="0"/>
                          <a:ea typeface="MS PGothic" pitchFamily="34" charset="-128"/>
                        </a:rPr>
                        <a:t>Good:</a:t>
                      </a:r>
                    </a:p>
                  </a:txBody>
                  <a:tcPr marL="95250" marR="95250" marT="95266" marB="952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500" b="0" i="0" u="none" strike="noStrike" cap="none" normalizeH="0" baseline="0" smtClean="0">
                          <a:ln>
                            <a:noFill/>
                          </a:ln>
                          <a:solidFill>
                            <a:srgbClr val="222222"/>
                          </a:solidFill>
                          <a:effectLst/>
                          <a:latin typeface="Museo" charset="0"/>
                          <a:ea typeface="MS PGothic" pitchFamily="34" charset="-128"/>
                        </a:rPr>
                        <a:t>Fast, no code signing steps, use native tools (Console, Instruments) for debugging</a:t>
                      </a:r>
                    </a:p>
                  </a:txBody>
                  <a:tcPr marL="95250" marR="95250" marT="95266" marB="952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n-US" altLang="es-EC" sz="1500" b="0" i="0" u="none" strike="noStrike" cap="none" normalizeH="0" baseline="0" smtClean="0">
                          <a:ln>
                            <a:noFill/>
                          </a:ln>
                          <a:solidFill>
                            <a:srgbClr val="222222"/>
                          </a:solidFill>
                          <a:effectLst/>
                          <a:latin typeface="Museo" charset="0"/>
                          <a:ea typeface="MS PGothic" pitchFamily="34" charset="-128"/>
                        </a:rPr>
                        <a:t>Emulate many types of hardware, screen sizes and densities, higher-fidelity representation of device environment</a:t>
                      </a:r>
                    </a:p>
                  </a:txBody>
                  <a:tcPr marL="95250" marR="95250" marT="95266" marB="952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r>
              <a:tr h="1085850">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500" b="1" i="0" u="none" strike="noStrike" cap="none" normalizeH="0" baseline="0" smtClean="0">
                          <a:ln>
                            <a:noFill/>
                          </a:ln>
                          <a:solidFill>
                            <a:srgbClr val="222222"/>
                          </a:solidFill>
                          <a:effectLst/>
                          <a:latin typeface="Museo" charset="0"/>
                          <a:ea typeface="MS PGothic" pitchFamily="34" charset="-128"/>
                        </a:rPr>
                        <a:t>Bad:</a:t>
                      </a:r>
                    </a:p>
                  </a:txBody>
                  <a:tcPr marL="95250" marR="95250" marT="95266" marB="952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n-US" altLang="es-EC" sz="1500" b="0" i="0" u="none" strike="noStrike" cap="none" normalizeH="0" baseline="0" smtClean="0">
                          <a:ln>
                            <a:noFill/>
                          </a:ln>
                          <a:solidFill>
                            <a:srgbClr val="222222"/>
                          </a:solidFill>
                          <a:effectLst/>
                          <a:latin typeface="Museo" charset="0"/>
                          <a:ea typeface="MS PGothic" pitchFamily="34" charset="-128"/>
                        </a:rPr>
                        <a:t>Unrealistically fast, fewer memory constraints, not case sensitive (unlike device)</a:t>
                      </a:r>
                    </a:p>
                  </a:txBody>
                  <a:tcPr marL="95250" marR="95250" marT="95266" marB="952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n-US" altLang="es-EC" sz="1500" b="0" i="0" u="none" strike="noStrike" cap="none" normalizeH="0" baseline="0" smtClean="0">
                          <a:ln>
                            <a:noFill/>
                          </a:ln>
                          <a:solidFill>
                            <a:srgbClr val="222222"/>
                          </a:solidFill>
                          <a:effectLst/>
                          <a:latin typeface="Museo" charset="0"/>
                          <a:ea typeface="MS PGothic" pitchFamily="34" charset="-128"/>
                        </a:rPr>
                        <a:t>Slow, slow, did we say slow? Debugging tools have limited view of Ti objects</a:t>
                      </a:r>
                    </a:p>
                  </a:txBody>
                  <a:tcPr marL="95250" marR="95250" marT="95266" marB="9526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r>
            </a:tbl>
          </a:graphicData>
        </a:graphic>
      </p:graphicFrame>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lnSpcReduction="10000"/>
          </a:bodyPr>
          <a:lstStyle/>
          <a:p>
            <a:pPr marL="0" indent="0" algn="ctr" eaLnBrk="1" hangingPunct="1">
              <a:buFontTx/>
              <a:buNone/>
              <a:defRPr/>
            </a:pPr>
            <a:r>
              <a:rPr lang="en-US" b="1" dirty="0">
                <a:ea typeface="ＭＳ Ｐゴシック" charset="0"/>
              </a:rPr>
              <a:t>In this lesson, you</a:t>
            </a:r>
            <a:r>
              <a:rPr lang="en-US" b="1"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s-EC" dirty="0" err="1">
                <a:ea typeface="ＭＳ Ｐゴシック" charset="0"/>
              </a:rPr>
              <a:t>Debugged</a:t>
            </a:r>
            <a:r>
              <a:rPr lang="es-EC" dirty="0">
                <a:ea typeface="ＭＳ Ｐゴシック" charset="0"/>
              </a:rPr>
              <a:t> </a:t>
            </a:r>
            <a:r>
              <a:rPr lang="es-EC" dirty="0" err="1">
                <a:ea typeface="ＭＳ Ｐゴシック" charset="0"/>
              </a:rPr>
              <a:t>the</a:t>
            </a:r>
            <a:r>
              <a:rPr lang="es-EC" dirty="0">
                <a:ea typeface="ＭＳ Ｐゴシック" charset="0"/>
              </a:rPr>
              <a:t> JavaScript of a </a:t>
            </a:r>
            <a:r>
              <a:rPr lang="es-EC" dirty="0" err="1">
                <a:ea typeface="ＭＳ Ｐゴシック" charset="0"/>
              </a:rPr>
              <a:t>Titanium</a:t>
            </a:r>
            <a:r>
              <a:rPr lang="es-EC" dirty="0">
                <a:ea typeface="ＭＳ Ｐゴシック" charset="0"/>
              </a:rPr>
              <a:t> app </a:t>
            </a:r>
            <a:r>
              <a:rPr lang="es-EC" dirty="0" err="1">
                <a:ea typeface="ＭＳ Ｐゴシック" charset="0"/>
              </a:rPr>
              <a:t>using</a:t>
            </a:r>
            <a:r>
              <a:rPr lang="es-EC" dirty="0">
                <a:ea typeface="ＭＳ Ｐゴシック" charset="0"/>
              </a:rPr>
              <a:t> Studio </a:t>
            </a:r>
            <a:r>
              <a:rPr lang="es-EC" dirty="0" err="1" smtClean="0">
                <a:ea typeface="ＭＳ Ｐゴシック" charset="0"/>
              </a:rPr>
              <a:t>tools</a:t>
            </a:r>
            <a:endParaRPr lang="es-EC" dirty="0" smtClean="0">
              <a:ea typeface="ＭＳ Ｐゴシック" charset="0"/>
            </a:endParaRPr>
          </a:p>
          <a:p>
            <a:pPr eaLnBrk="1" hangingPunct="1">
              <a:defRPr/>
            </a:pPr>
            <a:r>
              <a:rPr lang="es-EC" dirty="0" err="1" smtClean="0">
                <a:ea typeface="ＭＳ Ｐゴシック" charset="0"/>
              </a:rPr>
              <a:t>Debugged</a:t>
            </a:r>
            <a:r>
              <a:rPr lang="es-EC" dirty="0" smtClean="0">
                <a:ea typeface="ＭＳ Ｐゴシック" charset="0"/>
              </a:rPr>
              <a:t> </a:t>
            </a:r>
            <a:r>
              <a:rPr lang="es-EC" dirty="0">
                <a:ea typeface="ＭＳ Ｐゴシック" charset="0"/>
              </a:rPr>
              <a:t>Android apps </a:t>
            </a:r>
            <a:r>
              <a:rPr lang="es-EC" dirty="0" err="1">
                <a:ea typeface="ＭＳ Ｐゴシック" charset="0"/>
              </a:rPr>
              <a:t>using</a:t>
            </a:r>
            <a:r>
              <a:rPr lang="es-EC" dirty="0">
                <a:ea typeface="ＭＳ Ｐゴシック" charset="0"/>
              </a:rPr>
              <a:t> API </a:t>
            </a:r>
            <a:r>
              <a:rPr lang="es-EC" dirty="0" err="1" smtClean="0">
                <a:ea typeface="ＭＳ Ｐゴシック" charset="0"/>
              </a:rPr>
              <a:t>tools</a:t>
            </a:r>
            <a:endParaRPr lang="es-EC" dirty="0" smtClean="0">
              <a:ea typeface="ＭＳ Ｐゴシック" charset="0"/>
            </a:endParaRPr>
          </a:p>
          <a:p>
            <a:pPr eaLnBrk="1" hangingPunct="1">
              <a:defRPr/>
            </a:pPr>
            <a:r>
              <a:rPr lang="es-EC" dirty="0" err="1" smtClean="0">
                <a:ea typeface="ＭＳ Ｐゴシック" charset="0"/>
              </a:rPr>
              <a:t>Debugged</a:t>
            </a:r>
            <a:r>
              <a:rPr lang="es-EC" dirty="0" smtClean="0">
                <a:ea typeface="ＭＳ Ｐゴシック" charset="0"/>
              </a:rPr>
              <a:t> </a:t>
            </a:r>
            <a:r>
              <a:rPr lang="es-EC" dirty="0" err="1">
                <a:ea typeface="ＭＳ Ｐゴシック" charset="0"/>
              </a:rPr>
              <a:t>iOS</a:t>
            </a:r>
            <a:r>
              <a:rPr lang="es-EC" dirty="0">
                <a:ea typeface="ＭＳ Ｐゴシック" charset="0"/>
              </a:rPr>
              <a:t> apps </a:t>
            </a:r>
            <a:r>
              <a:rPr lang="es-EC" dirty="0" err="1">
                <a:ea typeface="ＭＳ Ｐゴシック" charset="0"/>
              </a:rPr>
              <a:t>using</a:t>
            </a:r>
            <a:r>
              <a:rPr lang="es-EC" dirty="0">
                <a:ea typeface="ＭＳ Ｐゴシック" charset="0"/>
              </a:rPr>
              <a:t> API and </a:t>
            </a:r>
            <a:r>
              <a:rPr lang="es-EC" dirty="0" err="1">
                <a:ea typeface="ＭＳ Ｐゴシック" charset="0"/>
              </a:rPr>
              <a:t>operating</a:t>
            </a:r>
            <a:r>
              <a:rPr lang="es-EC" dirty="0">
                <a:ea typeface="ＭＳ Ｐゴシック" charset="0"/>
              </a:rPr>
              <a:t> </a:t>
            </a:r>
            <a:r>
              <a:rPr lang="es-EC" dirty="0" err="1">
                <a:ea typeface="ＭＳ Ｐゴシック" charset="0"/>
              </a:rPr>
              <a:t>system</a:t>
            </a:r>
            <a:r>
              <a:rPr lang="es-EC" dirty="0">
                <a:ea typeface="ＭＳ Ｐゴシック" charset="0"/>
              </a:rPr>
              <a:t> </a:t>
            </a:r>
            <a:r>
              <a:rPr lang="es-EC" dirty="0" err="1" smtClean="0">
                <a:ea typeface="ＭＳ Ｐゴシック" charset="0"/>
              </a:rPr>
              <a:t>tools</a:t>
            </a:r>
            <a:endParaRPr lang="es-EC" dirty="0" smtClean="0">
              <a:ea typeface="ＭＳ Ｐゴシック" charset="0"/>
            </a:endParaRPr>
          </a:p>
          <a:p>
            <a:pPr eaLnBrk="1" hangingPunct="1">
              <a:defRPr/>
            </a:pPr>
            <a:r>
              <a:rPr lang="es-EC" dirty="0" err="1" smtClean="0">
                <a:ea typeface="ＭＳ Ｐゴシック" charset="0"/>
              </a:rPr>
              <a:t>Debugged</a:t>
            </a:r>
            <a:r>
              <a:rPr lang="es-EC" dirty="0" smtClean="0">
                <a:ea typeface="ＭＳ Ｐゴシック" charset="0"/>
              </a:rPr>
              <a:t> </a:t>
            </a:r>
            <a:r>
              <a:rPr lang="es-EC" dirty="0">
                <a:ea typeface="ＭＳ Ｐゴシック" charset="0"/>
              </a:rPr>
              <a:t>Mobile Web apps</a:t>
            </a:r>
            <a:endParaRPr lang="en-US"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br>
              <a:rPr lang="es-EC" cap="small" dirty="0">
                <a:ea typeface="ＭＳ Ｐゴシック" charset="0"/>
              </a:rPr>
            </a:b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Deploying</a:t>
            </a:r>
            <a:r>
              <a:rPr lang="es-EC" cap="small" dirty="0">
                <a:ea typeface="ＭＳ Ｐゴシック" charset="0"/>
              </a:rPr>
              <a:t> </a:t>
            </a:r>
            <a:r>
              <a:rPr lang="es-EC" cap="small" dirty="0" err="1">
                <a:ea typeface="ＭＳ Ｐゴシック" charset="0"/>
              </a:rPr>
              <a:t>for</a:t>
            </a:r>
            <a:r>
              <a:rPr lang="es-EC" cap="small" dirty="0">
                <a:ea typeface="ＭＳ Ｐゴシック" charset="0"/>
              </a:rPr>
              <a:t> </a:t>
            </a:r>
            <a:r>
              <a:rPr lang="es-EC" cap="small" dirty="0" err="1">
                <a:ea typeface="ＭＳ Ｐゴシック" charset="0"/>
              </a:rPr>
              <a:t>Testing</a:t>
            </a:r>
            <a:endParaRPr lang="es-EC" cap="small" dirty="0">
              <a:ea typeface="ＭＳ Ｐゴシック"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r>
              <a:rPr lang="en-US" cap="small" dirty="0" smtClean="0">
                <a:ea typeface="ＭＳ Ｐゴシック" charset="0"/>
              </a:rPr>
              <a:t>:</a:t>
            </a:r>
            <a:endParaRPr lang="es-EC" dirty="0">
              <a:ea typeface="ＭＳ Ｐゴシック" charset="0"/>
            </a:endParaRPr>
          </a:p>
        </p:txBody>
      </p:sp>
      <p:sp>
        <p:nvSpPr>
          <p:cNvPr id="481282"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Deploy an Android app to a device for testing</a:t>
            </a:r>
          </a:p>
          <a:p>
            <a:pPr eaLnBrk="1" hangingPunct="1"/>
            <a:r>
              <a:rPr lang="en-US" altLang="es-EC" smtClean="0">
                <a:latin typeface="Corbel" pitchFamily="34" charset="0"/>
              </a:rPr>
              <a:t>Deploy an iOS app to a device for testing</a:t>
            </a:r>
          </a:p>
          <a:p>
            <a:pPr eaLnBrk="1" hangingPunct="1"/>
            <a:r>
              <a:rPr lang="en-US" altLang="es-EC" smtClean="0">
                <a:latin typeface="Corbel" pitchFamily="34" charset="0"/>
              </a:rPr>
              <a:t>Determine your options for deploying to remote testers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1 Marcador de texto"/>
          <p:cNvSpPr>
            <a:spLocks noGrp="1"/>
          </p:cNvSpPr>
          <p:nvPr>
            <p:ph type="body" idx="1"/>
          </p:nvPr>
        </p:nvSpPr>
        <p:spPr>
          <a:xfrm>
            <a:off x="457200" y="1150938"/>
            <a:ext cx="4040188" cy="481012"/>
          </a:xfrm>
        </p:spPr>
        <p:txBody>
          <a:bodyPr/>
          <a:lstStyle/>
          <a:p>
            <a:pPr algn="ctr" eaLnBrk="1" hangingPunct="1"/>
            <a:r>
              <a:rPr lang="es-EC" altLang="es-EC" cap="none" smtClean="0">
                <a:latin typeface="Corbel" pitchFamily="34" charset="0"/>
              </a:rPr>
              <a:t>support.appcelerator.com</a:t>
            </a:r>
          </a:p>
        </p:txBody>
      </p:sp>
      <p:pic>
        <p:nvPicPr>
          <p:cNvPr id="70658" name="6 Marcador de contenido"/>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593725" y="1631950"/>
            <a:ext cx="3767138" cy="2962275"/>
          </a:xfrm>
        </p:spPr>
      </p:pic>
      <p:sp>
        <p:nvSpPr>
          <p:cNvPr id="70659" name="3 Marcador de texto"/>
          <p:cNvSpPr>
            <a:spLocks noGrp="1"/>
          </p:cNvSpPr>
          <p:nvPr>
            <p:ph type="body" sz="quarter" idx="3"/>
          </p:nvPr>
        </p:nvSpPr>
        <p:spPr>
          <a:xfrm>
            <a:off x="4645025" y="1150938"/>
            <a:ext cx="4041775" cy="481012"/>
          </a:xfrm>
        </p:spPr>
        <p:txBody>
          <a:bodyPr>
            <a:normAutofit/>
          </a:bodyPr>
          <a:lstStyle/>
          <a:p>
            <a:pPr algn="ctr" eaLnBrk="1" hangingPunct="1"/>
            <a:r>
              <a:rPr lang="es-EC" altLang="es-EC" cap="none" smtClean="0">
                <a:latin typeface="Corbel" pitchFamily="34" charset="0"/>
              </a:rPr>
              <a:t>developer.appcelerator.com/questions/newest</a:t>
            </a:r>
          </a:p>
        </p:txBody>
      </p:sp>
      <p:pic>
        <p:nvPicPr>
          <p:cNvPr id="70660" name="7 Marcador de contenido"/>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a:fillRect/>
          </a:stretch>
        </p:blipFill>
        <p:spPr>
          <a:xfrm>
            <a:off x="4660900" y="1631950"/>
            <a:ext cx="4010025" cy="2962275"/>
          </a:xfrm>
        </p:spPr>
      </p:pic>
      <p:sp>
        <p:nvSpPr>
          <p:cNvPr id="6" name="5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Getting</a:t>
            </a:r>
            <a:r>
              <a:rPr lang="es-EC" cap="small" dirty="0">
                <a:ea typeface="ＭＳ Ｐゴシック" charset="0"/>
              </a:rPr>
              <a:t> </a:t>
            </a:r>
            <a:r>
              <a:rPr lang="es-EC" cap="small" dirty="0" err="1">
                <a:ea typeface="ＭＳ Ｐゴシック" charset="0"/>
              </a:rPr>
              <a:t>Help</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30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230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ANDROID DEPLOYMENT</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Android </a:t>
            </a:r>
            <a:r>
              <a:rPr lang="es-EC" cap="small" dirty="0" err="1">
                <a:ea typeface="ＭＳ Ｐゴシック" charset="0"/>
              </a:rPr>
              <a:t>Deployment</a:t>
            </a:r>
            <a:r>
              <a:rPr lang="es-EC" cap="small" dirty="0">
                <a:ea typeface="ＭＳ Ｐゴシック" charset="0"/>
              </a:rPr>
              <a:t> </a:t>
            </a:r>
            <a:r>
              <a:rPr lang="es-EC" cap="small" dirty="0" err="1">
                <a:ea typeface="ＭＳ Ｐゴシック" charset="0"/>
              </a:rPr>
              <a:t>Steps</a:t>
            </a:r>
            <a:r>
              <a:rPr lang="es-EC" cap="small" dirty="0" smtClean="0">
                <a:ea typeface="ＭＳ Ｐゴシック" charset="0"/>
              </a:rPr>
              <a:t>:</a:t>
            </a:r>
            <a:endParaRPr lang="es-EC" dirty="0">
              <a:ea typeface="ＭＳ Ｐゴシック" charset="0"/>
            </a:endParaRPr>
          </a:p>
        </p:txBody>
      </p:sp>
      <p:sp>
        <p:nvSpPr>
          <p:cNvPr id="483330" name="2 Marcador de contenido"/>
          <p:cNvSpPr>
            <a:spLocks noGrp="1"/>
          </p:cNvSpPr>
          <p:nvPr>
            <p:ph idx="1"/>
          </p:nvPr>
        </p:nvSpPr>
        <p:spPr>
          <a:xfrm>
            <a:off x="457200" y="1154113"/>
            <a:ext cx="8229600" cy="3440112"/>
          </a:xfrm>
        </p:spPr>
        <p:txBody>
          <a:bodyPr/>
          <a:lstStyle/>
          <a:p>
            <a:pPr marL="514350" indent="-514350" eaLnBrk="1" hangingPunct="1">
              <a:buFont typeface="Corbel" pitchFamily="34" charset="0"/>
              <a:buAutoNum type="arabicPeriod"/>
            </a:pPr>
            <a:r>
              <a:rPr lang="en-US" altLang="es-EC" smtClean="0">
                <a:latin typeface="Corbel" pitchFamily="34" charset="0"/>
              </a:rPr>
              <a:t>Configure your device for testing</a:t>
            </a:r>
          </a:p>
          <a:p>
            <a:pPr marL="514350" indent="-514350" eaLnBrk="1" hangingPunct="1">
              <a:buFont typeface="Corbel" pitchFamily="34" charset="0"/>
              <a:buAutoNum type="arabicPeriod"/>
            </a:pPr>
            <a:r>
              <a:rPr lang="en-US" altLang="es-EC" smtClean="0">
                <a:latin typeface="Corbel" pitchFamily="34" charset="0"/>
              </a:rPr>
              <a:t>Build &amp; deploy</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1. Configure </a:t>
            </a:r>
            <a:r>
              <a:rPr lang="es-EC" cap="small" dirty="0" err="1" smtClean="0">
                <a:ea typeface="ＭＳ Ｐゴシック" charset="0"/>
              </a:rPr>
              <a:t>Device</a:t>
            </a:r>
            <a:endParaRPr lang="es-EC" dirty="0">
              <a:ea typeface="ＭＳ Ｐゴシック" charset="0"/>
            </a:endParaRPr>
          </a:p>
        </p:txBody>
      </p:sp>
      <p:sp>
        <p:nvSpPr>
          <p:cNvPr id="48435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Windows/Linux: Install or configure drivers</a:t>
            </a:r>
          </a:p>
          <a:p>
            <a:pPr eaLnBrk="1" hangingPunct="1"/>
            <a:r>
              <a:rPr lang="en-US" altLang="es-EC" smtClean="0">
                <a:latin typeface="Corbel" pitchFamily="34" charset="0"/>
              </a:rPr>
              <a:t>Use the proper USB cable (not a charge-only cable)</a:t>
            </a:r>
          </a:p>
          <a:p>
            <a:pPr eaLnBrk="1" hangingPunct="1"/>
            <a:r>
              <a:rPr lang="en-US" altLang="es-EC" smtClean="0">
                <a:latin typeface="Corbel" pitchFamily="34" charset="0"/>
              </a:rPr>
              <a:t>Enable the connection on the device</a:t>
            </a:r>
          </a:p>
          <a:p>
            <a:pPr eaLnBrk="1" hangingPunct="1"/>
            <a:r>
              <a:rPr lang="en-US" altLang="es-EC" smtClean="0">
                <a:latin typeface="Corbel" pitchFamily="34" charset="0"/>
              </a:rPr>
              <a:t>Jelly Bean: Accept the connection</a:t>
            </a:r>
          </a:p>
          <a:p>
            <a:pPr eaLnBrk="1" hangingPunct="1"/>
            <a:r>
              <a:rPr lang="en-US" altLang="es-EC" smtClean="0">
                <a:latin typeface="Corbel" pitchFamily="34" charset="0"/>
              </a:rPr>
              <a:t>Use the right connection mode</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1a. Enable Connection on the Device</a:t>
            </a:r>
          </a:p>
        </p:txBody>
      </p:sp>
      <p:sp>
        <p:nvSpPr>
          <p:cNvPr id="485378"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2"/>
              </a:buBlip>
            </a:pPr>
            <a:r>
              <a:rPr lang="en-US" altLang="es-EC" sz="2000">
                <a:solidFill>
                  <a:srgbClr val="2D2D2B"/>
                </a:solidFill>
              </a:rPr>
              <a:t>Android 4.2+: Settings → About Phone/Tablet, tap on </a:t>
            </a:r>
            <a:r>
              <a:rPr lang="en-US" altLang="es-EC" sz="2000" i="1">
                <a:solidFill>
                  <a:srgbClr val="2D2D2B"/>
                </a:solidFill>
              </a:rPr>
              <a:t>build number</a:t>
            </a:r>
            <a:r>
              <a:rPr lang="en-US" altLang="es-EC" sz="2000">
                <a:solidFill>
                  <a:srgbClr val="2D2D2B"/>
                </a:solidFill>
              </a:rPr>
              <a:t>seven times. Return to Settings screen, go to Developer Options, turn on USB Debugging.</a:t>
            </a:r>
          </a:p>
        </p:txBody>
      </p:sp>
      <p:pic>
        <p:nvPicPr>
          <p:cNvPr id="485379" name="2 Marcador de contenido"/>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28600" y="1566863"/>
            <a:ext cx="2366963" cy="2784475"/>
          </a:xfrm>
        </p:spPr>
      </p:pic>
      <p:pic>
        <p:nvPicPr>
          <p:cNvPr id="485380" name="4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6538" y="1566863"/>
            <a:ext cx="2163762"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2. Local Android </a:t>
            </a:r>
            <a:r>
              <a:rPr lang="es-EC" cap="small" dirty="0" err="1" smtClean="0">
                <a:ea typeface="ＭＳ Ｐゴシック" charset="0"/>
              </a:rPr>
              <a:t>deployment</a:t>
            </a:r>
            <a:endParaRPr lang="en-US" cap="small" dirty="0">
              <a:ea typeface="ＭＳ Ｐゴシック" charset="0"/>
            </a:endParaRPr>
          </a:p>
        </p:txBody>
      </p:sp>
      <p:sp>
        <p:nvSpPr>
          <p:cNvPr id="486402"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2"/>
              </a:buBlip>
            </a:pPr>
            <a:r>
              <a:rPr lang="en-US" altLang="es-EC" sz="2000">
                <a:solidFill>
                  <a:srgbClr val="2D2D2B"/>
                </a:solidFill>
              </a:rPr>
              <a:t>Connect device to USB port</a:t>
            </a:r>
          </a:p>
          <a:p>
            <a:pPr eaLnBrk="1" hangingPunct="1">
              <a:spcBef>
                <a:spcPct val="20000"/>
              </a:spcBef>
              <a:buSzPct val="75000"/>
              <a:buFontTx/>
              <a:buBlip>
                <a:blip r:embed="rId2"/>
              </a:buBlip>
            </a:pPr>
            <a:r>
              <a:rPr lang="en-US" altLang="es-EC" sz="2000">
                <a:solidFill>
                  <a:srgbClr val="2D2D2B"/>
                </a:solidFill>
              </a:rPr>
              <a:t>From Run menu, choose Android Device</a:t>
            </a:r>
          </a:p>
        </p:txBody>
      </p:sp>
      <p:pic>
        <p:nvPicPr>
          <p:cNvPr id="486403" name="3 Marcador de contenido"/>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30250" y="1631950"/>
            <a:ext cx="3494088" cy="296227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2. </a:t>
            </a:r>
            <a:r>
              <a:rPr lang="es-EC" cap="small" dirty="0" err="1">
                <a:ea typeface="ＭＳ Ｐゴシック" charset="0"/>
              </a:rPr>
              <a:t>Remote</a:t>
            </a:r>
            <a:r>
              <a:rPr lang="es-EC" cap="small" dirty="0">
                <a:ea typeface="ＭＳ Ｐゴシック" charset="0"/>
              </a:rPr>
              <a:t> Android </a:t>
            </a:r>
            <a:r>
              <a:rPr lang="es-EC" cap="small" dirty="0" err="1" smtClean="0">
                <a:ea typeface="ＭＳ Ｐゴシック" charset="0"/>
              </a:rPr>
              <a:t>deployment</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eaLnBrk="1" hangingPunct="1">
              <a:buFontTx/>
              <a:buNone/>
              <a:defRPr/>
            </a:pPr>
            <a:r>
              <a:rPr lang="en-US" dirty="0">
                <a:ea typeface="ＭＳ Ｐゴシック" charset="0"/>
              </a:rPr>
              <a:t>Simple: Get the APK to the user's </a:t>
            </a:r>
            <a:r>
              <a:rPr lang="en-US" dirty="0" smtClean="0">
                <a:ea typeface="ＭＳ Ｐゴシック" charset="0"/>
              </a:rPr>
              <a:t>device</a:t>
            </a:r>
          </a:p>
          <a:p>
            <a:pPr marL="0" indent="0" eaLnBrk="1" hangingPunct="1">
              <a:buFontTx/>
              <a:buNone/>
              <a:defRPr/>
            </a:pPr>
            <a:endParaRPr lang="en-US" dirty="0">
              <a:ea typeface="ＭＳ Ｐゴシック" charset="0"/>
            </a:endParaRPr>
          </a:p>
          <a:p>
            <a:pPr eaLnBrk="1" hangingPunct="1">
              <a:defRPr/>
            </a:pPr>
            <a:r>
              <a:rPr lang="en-US" dirty="0" smtClean="0">
                <a:ea typeface="ＭＳ Ｐゴシック" charset="0"/>
              </a:rPr>
              <a:t>Email</a:t>
            </a:r>
            <a:endParaRPr lang="en-US" dirty="0">
              <a:ea typeface="ＭＳ Ｐゴシック" charset="0"/>
            </a:endParaRPr>
          </a:p>
          <a:p>
            <a:pPr eaLnBrk="1" hangingPunct="1">
              <a:defRPr/>
            </a:pPr>
            <a:r>
              <a:rPr lang="en-US" dirty="0">
                <a:ea typeface="ＭＳ Ｐゴシック" charset="0"/>
              </a:rPr>
              <a:t>Post on a web site (e.g. Dropbox)</a:t>
            </a:r>
          </a:p>
          <a:p>
            <a:pPr eaLnBrk="1" hangingPunct="1">
              <a:defRPr/>
            </a:pPr>
            <a:r>
              <a:rPr lang="en-US" dirty="0">
                <a:ea typeface="ＭＳ Ｐゴシック" charset="0"/>
              </a:rPr>
              <a:t>Distribution framework</a:t>
            </a:r>
          </a:p>
          <a:p>
            <a:pPr eaLnBrk="1" hangingPunct="1">
              <a:defRPr/>
            </a:pP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473"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474"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iOS DEPLOYMENT FOR TESTING</a:t>
            </a:r>
            <a:br>
              <a:rPr lang="es-EC" altLang="es-EC" dirty="0" smtClean="0">
                <a:latin typeface="Open Sans" charset="0"/>
              </a:rPr>
            </a:br>
            <a:endParaRPr lang="en-US" altLang="es-EC" dirty="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iOS</a:t>
            </a:r>
            <a:r>
              <a:rPr lang="es-EC" cap="small" dirty="0">
                <a:ea typeface="ＭＳ Ｐゴシック" charset="0"/>
              </a:rPr>
              <a:t> </a:t>
            </a:r>
            <a:r>
              <a:rPr lang="es-EC" cap="small" dirty="0" err="1">
                <a:ea typeface="ＭＳ Ｐゴシック" charset="0"/>
              </a:rPr>
              <a:t>deployment</a:t>
            </a:r>
            <a:r>
              <a:rPr lang="es-EC" cap="small" dirty="0">
                <a:ea typeface="ＭＳ Ｐゴシック" charset="0"/>
              </a:rPr>
              <a:t> </a:t>
            </a:r>
            <a:r>
              <a:rPr lang="es-EC" cap="small" dirty="0" err="1">
                <a:ea typeface="ＭＳ Ｐゴシック" charset="0"/>
              </a:rPr>
              <a:t>steps</a:t>
            </a:r>
            <a:r>
              <a:rPr lang="es-EC" cap="small" dirty="0" smtClean="0">
                <a:ea typeface="ＭＳ Ｐゴシック" charset="0"/>
              </a:rPr>
              <a:t>:</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lnSpcReduction="10000"/>
          </a:bodyPr>
          <a:lstStyle/>
          <a:p>
            <a:pPr marL="514350" indent="-514350" eaLnBrk="1" hangingPunct="1">
              <a:buFont typeface="+mj-lt"/>
              <a:buAutoNum type="arabicPeriod"/>
              <a:defRPr/>
            </a:pPr>
            <a:r>
              <a:rPr lang="en-US" dirty="0">
                <a:ea typeface="ＭＳ Ｐゴシック" charset="0"/>
              </a:rPr>
              <a:t>Register for Apple's Developer </a:t>
            </a:r>
            <a:r>
              <a:rPr lang="en-US" dirty="0" smtClean="0">
                <a:ea typeface="ＭＳ Ｐゴシック" charset="0"/>
              </a:rPr>
              <a:t>program</a:t>
            </a:r>
          </a:p>
          <a:p>
            <a:pPr marL="514350" indent="-514350" eaLnBrk="1" hangingPunct="1">
              <a:buFont typeface="+mj-lt"/>
              <a:buAutoNum type="arabicPeriod"/>
              <a:defRPr/>
            </a:pPr>
            <a:r>
              <a:rPr lang="en-US" dirty="0" smtClean="0">
                <a:ea typeface="ＭＳ Ｐゴシック" charset="0"/>
              </a:rPr>
              <a:t>Create </a:t>
            </a:r>
            <a:r>
              <a:rPr lang="en-US" dirty="0">
                <a:ea typeface="ＭＳ Ｐゴシック" charset="0"/>
              </a:rPr>
              <a:t>a developer </a:t>
            </a:r>
            <a:r>
              <a:rPr lang="en-US" dirty="0" smtClean="0">
                <a:ea typeface="ＭＳ Ｐゴシック" charset="0"/>
              </a:rPr>
              <a:t>certificate</a:t>
            </a:r>
          </a:p>
          <a:p>
            <a:pPr marL="514350" indent="-514350" eaLnBrk="1" hangingPunct="1">
              <a:buFont typeface="+mj-lt"/>
              <a:buAutoNum type="arabicPeriod"/>
              <a:defRPr/>
            </a:pPr>
            <a:r>
              <a:rPr lang="en-US" dirty="0" smtClean="0">
                <a:ea typeface="ＭＳ Ｐゴシック" charset="0"/>
              </a:rPr>
              <a:t>Register </a:t>
            </a:r>
            <a:r>
              <a:rPr lang="en-US" dirty="0">
                <a:ea typeface="ＭＳ Ｐゴシック" charset="0"/>
              </a:rPr>
              <a:t>your </a:t>
            </a:r>
            <a:r>
              <a:rPr lang="en-US" dirty="0" smtClean="0">
                <a:ea typeface="ＭＳ Ｐゴシック" charset="0"/>
              </a:rPr>
              <a:t>devices</a:t>
            </a:r>
          </a:p>
          <a:p>
            <a:pPr marL="514350" indent="-514350" eaLnBrk="1" hangingPunct="1">
              <a:buFont typeface="+mj-lt"/>
              <a:buAutoNum type="arabicPeriod"/>
              <a:defRPr/>
            </a:pPr>
            <a:r>
              <a:rPr lang="en-US" dirty="0" smtClean="0">
                <a:ea typeface="ＭＳ Ｐゴシック" charset="0"/>
              </a:rPr>
              <a:t>Create </a:t>
            </a:r>
            <a:r>
              <a:rPr lang="en-US" dirty="0">
                <a:ea typeface="ＭＳ Ｐゴシック" charset="0"/>
              </a:rPr>
              <a:t>an app </a:t>
            </a:r>
            <a:r>
              <a:rPr lang="en-US" dirty="0" smtClean="0">
                <a:ea typeface="ＭＳ Ｐゴシック" charset="0"/>
              </a:rPr>
              <a:t>ID</a:t>
            </a:r>
          </a:p>
          <a:p>
            <a:pPr marL="514350" indent="-514350" eaLnBrk="1" hangingPunct="1">
              <a:buFont typeface="+mj-lt"/>
              <a:buAutoNum type="arabicPeriod"/>
              <a:defRPr/>
            </a:pPr>
            <a:r>
              <a:rPr lang="en-US" dirty="0" smtClean="0">
                <a:ea typeface="ＭＳ Ｐゴシック" charset="0"/>
              </a:rPr>
              <a:t>Create </a:t>
            </a:r>
            <a:r>
              <a:rPr lang="en-US" dirty="0">
                <a:ea typeface="ＭＳ Ｐゴシック" charset="0"/>
              </a:rPr>
              <a:t>a provisioning </a:t>
            </a:r>
            <a:r>
              <a:rPr lang="en-US" dirty="0" smtClean="0">
                <a:ea typeface="ＭＳ Ｐゴシック" charset="0"/>
              </a:rPr>
              <a:t>profile</a:t>
            </a:r>
          </a:p>
          <a:p>
            <a:pPr marL="514350" indent="-514350" eaLnBrk="1" hangingPunct="1">
              <a:buFont typeface="+mj-lt"/>
              <a:buAutoNum type="arabicPeriod"/>
              <a:defRPr/>
            </a:pPr>
            <a:r>
              <a:rPr lang="en-US" dirty="0" smtClean="0">
                <a:ea typeface="ＭＳ Ｐゴシック" charset="0"/>
              </a:rPr>
              <a:t>Install </a:t>
            </a:r>
            <a:r>
              <a:rPr lang="en-US" dirty="0">
                <a:ea typeface="ＭＳ Ｐゴシック" charset="0"/>
              </a:rPr>
              <a:t>the provisioning </a:t>
            </a:r>
            <a:r>
              <a:rPr lang="en-US" dirty="0" smtClean="0">
                <a:ea typeface="ＭＳ Ｐゴシック" charset="0"/>
              </a:rPr>
              <a:t>profile</a:t>
            </a:r>
          </a:p>
          <a:p>
            <a:pPr marL="514350" indent="-514350" eaLnBrk="1" hangingPunct="1">
              <a:buFont typeface="+mj-lt"/>
              <a:buAutoNum type="arabicPeriod"/>
              <a:defRPr/>
            </a:pPr>
            <a:r>
              <a:rPr lang="en-US" dirty="0" smtClean="0">
                <a:ea typeface="ＭＳ Ｐゴシック" charset="0"/>
              </a:rPr>
              <a:t>Build </a:t>
            </a:r>
            <a:r>
              <a:rPr lang="en-US" dirty="0">
                <a:ea typeface="ＭＳ Ｐゴシック" charset="0"/>
              </a:rPr>
              <a:t>&amp; install</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1. Apple </a:t>
            </a:r>
            <a:r>
              <a:rPr lang="es-EC" cap="small" dirty="0" err="1">
                <a:ea typeface="ＭＳ Ｐゴシック" charset="0"/>
              </a:rPr>
              <a:t>Developer</a:t>
            </a:r>
            <a:r>
              <a:rPr lang="es-EC" cap="small" dirty="0">
                <a:ea typeface="ＭＳ Ｐゴシック" charset="0"/>
              </a:rPr>
              <a:t> </a:t>
            </a:r>
            <a:r>
              <a:rPr lang="es-EC" cap="small" dirty="0" err="1" smtClean="0">
                <a:ea typeface="ＭＳ Ｐゴシック" charset="0"/>
              </a:rPr>
              <a:t>Program</a:t>
            </a:r>
            <a:endParaRPr lang="es-EC" dirty="0">
              <a:ea typeface="ＭＳ Ｐゴシック" charset="0"/>
            </a:endParaRPr>
          </a:p>
        </p:txBody>
      </p:sp>
      <p:sp>
        <p:nvSpPr>
          <p:cNvPr id="491522"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Download &amp; install Xcode from the App Store</a:t>
            </a:r>
          </a:p>
          <a:p>
            <a:pPr eaLnBrk="1" hangingPunct="1"/>
            <a:r>
              <a:rPr lang="en-US" altLang="es-EC" smtClean="0">
                <a:latin typeface="Corbel" pitchFamily="34" charset="0"/>
              </a:rPr>
              <a:t>Register for Apple Developer program</a:t>
            </a:r>
          </a:p>
          <a:p>
            <a:pPr eaLnBrk="1" hangingPunct="1"/>
            <a:r>
              <a:rPr lang="en-US" altLang="es-EC" smtClean="0">
                <a:latin typeface="Corbel" pitchFamily="34" charset="0"/>
              </a:rPr>
              <a:t>Pay Apple's annual fee</a:t>
            </a:r>
          </a:p>
          <a:p>
            <a:pPr eaLnBrk="1" hangingPunct="1"/>
            <a:r>
              <a:rPr lang="en-US" altLang="es-EC" smtClean="0">
                <a:latin typeface="Corbel" pitchFamily="34" charset="0"/>
              </a:rPr>
              <a:t>Apple offers Individual, Company, Enterprise, &amp; University programs</a:t>
            </a:r>
            <a:br>
              <a:rPr lang="en-US" altLang="es-EC" smtClean="0">
                <a:latin typeface="Corbel" pitchFamily="34" charset="0"/>
              </a:rPr>
            </a:b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2. </a:t>
            </a:r>
            <a:r>
              <a:rPr lang="es-EC" cap="small" dirty="0" err="1">
                <a:ea typeface="ＭＳ Ｐゴシック" charset="0"/>
              </a:rPr>
              <a:t>Developer's</a:t>
            </a:r>
            <a:r>
              <a:rPr lang="es-EC" cap="small" dirty="0">
                <a:ea typeface="ＭＳ Ｐゴシック" charset="0"/>
              </a:rPr>
              <a:t> </a:t>
            </a:r>
            <a:r>
              <a:rPr lang="es-EC" cap="small" dirty="0" err="1" smtClean="0">
                <a:ea typeface="ＭＳ Ｐゴシック" charset="0"/>
              </a:rPr>
              <a:t>certificate</a:t>
            </a:r>
            <a:endParaRPr lang="es-EC" dirty="0">
              <a:ea typeface="ＭＳ Ｐゴシック" charset="0"/>
            </a:endParaRPr>
          </a:p>
        </p:txBody>
      </p:sp>
      <p:pic>
        <p:nvPicPr>
          <p:cNvPr id="4" name="Picture 3" descr="dev-ce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412" y="902220"/>
            <a:ext cx="4241279" cy="4241279"/>
          </a:xfrm>
          <a:prstGeom prst="rect">
            <a:avLst/>
          </a:prstGeo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71682"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Explored the market, features, and typical use-cases for Titanium</a:t>
            </a:r>
          </a:p>
          <a:p>
            <a:pPr eaLnBrk="1" hangingPunct="1"/>
            <a:r>
              <a:rPr lang="en-US" altLang="es-EC" smtClean="0">
                <a:latin typeface="Corbel" pitchFamily="34" charset="0"/>
              </a:rPr>
              <a:t>Examined the basic Titanium architecture</a:t>
            </a:r>
          </a:p>
          <a:p>
            <a:pPr eaLnBrk="1" hangingPunct="1"/>
            <a:r>
              <a:rPr lang="en-US" altLang="es-EC" smtClean="0">
                <a:latin typeface="Corbel" pitchFamily="34" charset="0"/>
              </a:rPr>
              <a:t>Examined the steps in the app development process</a:t>
            </a:r>
          </a:p>
          <a:p>
            <a:pPr eaLnBrk="1" hangingPunct="1"/>
            <a:r>
              <a:rPr lang="en-US" altLang="es-EC" smtClean="0">
                <a:latin typeface="Corbel" pitchFamily="34" charset="0"/>
              </a:rPr>
              <a:t>Discovered the resources available to help developers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3. </a:t>
            </a:r>
            <a:r>
              <a:rPr lang="es-EC" cap="small" dirty="0" err="1">
                <a:ea typeface="ＭＳ Ｐゴシック" charset="0"/>
              </a:rPr>
              <a:t>Register</a:t>
            </a:r>
            <a:r>
              <a:rPr lang="es-EC" cap="small" dirty="0">
                <a:ea typeface="ＭＳ Ｐゴシック" charset="0"/>
              </a:rPr>
              <a:t> </a:t>
            </a:r>
            <a:r>
              <a:rPr lang="es-EC" cap="small" dirty="0" err="1" smtClean="0">
                <a:ea typeface="ＭＳ Ｐゴシック" charset="0"/>
              </a:rPr>
              <a:t>devices</a:t>
            </a:r>
            <a:endParaRPr lang="es-EC" dirty="0">
              <a:ea typeface="ＭＳ Ｐゴシック" charset="0"/>
            </a:endParaRPr>
          </a:p>
        </p:txBody>
      </p:sp>
      <p:pic>
        <p:nvPicPr>
          <p:cNvPr id="4" name="Picture 3" descr="device.png"/>
          <p:cNvPicPr>
            <a:picLocks noChangeAspect="1"/>
          </p:cNvPicPr>
          <p:nvPr/>
        </p:nvPicPr>
        <p:blipFill rotWithShape="1">
          <a:blip r:embed="rId2">
            <a:extLst>
              <a:ext uri="{28A0092B-C50C-407E-A947-70E740481C1C}">
                <a14:useLocalDpi xmlns:a14="http://schemas.microsoft.com/office/drawing/2010/main" val="0"/>
              </a:ext>
            </a:extLst>
          </a:blip>
          <a:srcRect l="8753" t="4906" r="5497" b="8520"/>
          <a:stretch/>
        </p:blipFill>
        <p:spPr>
          <a:xfrm>
            <a:off x="1836616" y="866269"/>
            <a:ext cx="4236496" cy="4277231"/>
          </a:xfrm>
          <a:prstGeom prst="rect">
            <a:avLst/>
          </a:prstGeo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4. </a:t>
            </a:r>
            <a:r>
              <a:rPr lang="es-EC" cap="small" dirty="0" err="1">
                <a:ea typeface="ＭＳ Ｐゴシック" charset="0"/>
              </a:rPr>
              <a:t>Create</a:t>
            </a:r>
            <a:r>
              <a:rPr lang="es-EC" cap="small" dirty="0">
                <a:ea typeface="ＭＳ Ｐゴシック" charset="0"/>
              </a:rPr>
              <a:t> </a:t>
            </a:r>
            <a:r>
              <a:rPr lang="es-EC" cap="small" dirty="0" err="1">
                <a:ea typeface="ＭＳ Ｐゴシック" charset="0"/>
              </a:rPr>
              <a:t>an</a:t>
            </a:r>
            <a:r>
              <a:rPr lang="es-EC" cap="small" dirty="0">
                <a:ea typeface="ＭＳ Ｐゴシック" charset="0"/>
              </a:rPr>
              <a:t> </a:t>
            </a:r>
            <a:r>
              <a:rPr lang="es-EC" cap="small" dirty="0" err="1" smtClean="0">
                <a:ea typeface="ＭＳ Ｐゴシック" charset="0"/>
              </a:rPr>
              <a:t>AppID</a:t>
            </a:r>
            <a:endParaRPr lang="es-EC" dirty="0">
              <a:ea typeface="ＭＳ Ｐゴシック" charset="0"/>
            </a:endParaRPr>
          </a:p>
        </p:txBody>
      </p:sp>
      <p:sp>
        <p:nvSpPr>
          <p:cNvPr id="49459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Unique identifier for your app</a:t>
            </a:r>
          </a:p>
          <a:p>
            <a:pPr eaLnBrk="1" hangingPunct="1"/>
            <a:r>
              <a:rPr lang="en-US" altLang="es-EC" smtClean="0">
                <a:latin typeface="Corbel" pitchFamily="34" charset="0"/>
              </a:rPr>
              <a:t>Bundle Seed ID - 10 character universally unique</a:t>
            </a:r>
          </a:p>
          <a:p>
            <a:pPr eaLnBrk="1" hangingPunct="1"/>
            <a:r>
              <a:rPr lang="en-US" altLang="es-EC" smtClean="0">
                <a:latin typeface="Corbel" pitchFamily="34" charset="0"/>
              </a:rPr>
              <a:t>CF Bundle Identifier - app name or wildcard</a:t>
            </a:r>
          </a:p>
          <a:p>
            <a:pPr eaLnBrk="1" hangingPunct="1"/>
            <a:r>
              <a:rPr lang="en-US" altLang="es-EC" smtClean="0">
                <a:latin typeface="Corbel" pitchFamily="34" charset="0"/>
              </a:rPr>
              <a:t>Bundle Identifier must be unique for Push, In-App purchases, Game Center</a:t>
            </a:r>
            <a:br>
              <a:rPr lang="en-US" altLang="es-EC" smtClean="0">
                <a:latin typeface="Corbel" pitchFamily="34" charset="0"/>
              </a:rPr>
            </a:b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5. </a:t>
            </a:r>
            <a:r>
              <a:rPr lang="es-EC" cap="small" dirty="0" err="1">
                <a:ea typeface="ＭＳ Ｐゴシック" charset="0"/>
              </a:rPr>
              <a:t>Provisioning</a:t>
            </a:r>
            <a:r>
              <a:rPr lang="es-EC" cap="small" dirty="0">
                <a:ea typeface="ＭＳ Ｐゴシック" charset="0"/>
              </a:rPr>
              <a:t> </a:t>
            </a:r>
            <a:r>
              <a:rPr lang="es-EC" cap="small" dirty="0" err="1" smtClean="0">
                <a:ea typeface="ＭＳ Ｐゴシック" charset="0"/>
              </a:rPr>
              <a:t>profile</a:t>
            </a:r>
            <a:endParaRPr lang="es-EC" dirty="0">
              <a:ea typeface="ＭＳ Ｐゴシック" charset="0"/>
            </a:endParaRPr>
          </a:p>
        </p:txBody>
      </p:sp>
      <p:pic>
        <p:nvPicPr>
          <p:cNvPr id="4" name="Content Placeholder 3" descr="Screen Shot 2014-07-17 at 8.20.02 PM.png"/>
          <p:cNvPicPr>
            <a:picLocks noGrp="1" noChangeAspect="1"/>
          </p:cNvPicPr>
          <p:nvPr>
            <p:ph idx="1"/>
          </p:nvPr>
        </p:nvPicPr>
        <p:blipFill>
          <a:blip r:embed="rId2">
            <a:extLst>
              <a:ext uri="{28A0092B-C50C-407E-A947-70E740481C1C}">
                <a14:useLocalDpi xmlns:a14="http://schemas.microsoft.com/office/drawing/2010/main" val="0"/>
              </a:ext>
            </a:extLst>
          </a:blip>
          <a:srcRect l="-31853" r="-31853"/>
          <a:stretch>
            <a:fillRect/>
          </a:stretch>
        </p:blipFill>
        <p:spPr>
          <a:xfrm>
            <a:off x="457200" y="1154113"/>
            <a:ext cx="822960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b="0" cap="small" dirty="0">
                <a:ea typeface="ＭＳ Ｐゴシック" charset="0"/>
              </a:rPr>
              <a:t>6. Install the provisioning </a:t>
            </a:r>
            <a:r>
              <a:rPr lang="en-US" b="0" cap="small" dirty="0" smtClean="0">
                <a:ea typeface="ＭＳ Ｐゴシック" charset="0"/>
              </a:rPr>
              <a:t>profile</a:t>
            </a:r>
            <a:endParaRPr lang="es-EC" dirty="0">
              <a:ea typeface="ＭＳ Ｐゴシック" charset="0"/>
            </a:endParaRPr>
          </a:p>
        </p:txBody>
      </p:sp>
      <p:pic>
        <p:nvPicPr>
          <p:cNvPr id="496642"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927350" y="1763713"/>
            <a:ext cx="3289300" cy="2220912"/>
          </a:xfrm>
        </p:spPr>
      </p:pic>
      <p:sp>
        <p:nvSpPr>
          <p:cNvPr id="5" name="Subtitle 2"/>
          <p:cNvSpPr txBox="1">
            <a:spLocks/>
          </p:cNvSpPr>
          <p:nvPr/>
        </p:nvSpPr>
        <p:spPr>
          <a:xfrm>
            <a:off x="2954338" y="1216025"/>
            <a:ext cx="2887662"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3"/>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3"/>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3"/>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3"/>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3"/>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s-EC" sz="1000" cap="all" dirty="0" err="1">
                <a:solidFill>
                  <a:srgbClr val="3C3C3B"/>
                </a:solidFill>
              </a:rPr>
              <a:t>Option</a:t>
            </a:r>
            <a:r>
              <a:rPr lang="es-EC" sz="1000" cap="all" dirty="0">
                <a:solidFill>
                  <a:srgbClr val="3C3C3B"/>
                </a:solidFill>
              </a:rPr>
              <a:t> 1: </a:t>
            </a:r>
            <a:r>
              <a:rPr lang="es-EC" sz="1000" cap="all" dirty="0" err="1">
                <a:solidFill>
                  <a:srgbClr val="3C3C3B"/>
                </a:solidFill>
              </a:rPr>
              <a:t>Drag</a:t>
            </a:r>
            <a:r>
              <a:rPr lang="es-EC" sz="1000" cap="all" dirty="0">
                <a:solidFill>
                  <a:srgbClr val="3C3C3B"/>
                </a:solidFill>
              </a:rPr>
              <a:t> &amp; </a:t>
            </a:r>
            <a:r>
              <a:rPr lang="es-EC" sz="1000" cap="all" dirty="0" err="1">
                <a:solidFill>
                  <a:srgbClr val="3C3C3B"/>
                </a:solidFill>
              </a:rPr>
              <a:t>Drop</a:t>
            </a:r>
            <a:r>
              <a:rPr lang="es-EC" sz="1000" cap="all" dirty="0">
                <a:solidFill>
                  <a:srgbClr val="3C3C3B"/>
                </a:solidFill>
              </a:rPr>
              <a:t> to </a:t>
            </a:r>
            <a:r>
              <a:rPr lang="es-EC" sz="1000" cap="all" dirty="0" err="1">
                <a:solidFill>
                  <a:srgbClr val="3C3C3B"/>
                </a:solidFill>
              </a:rPr>
              <a:t>Xcode</a:t>
            </a:r>
            <a:endParaRPr lang="en-US" sz="1000" cap="all" dirty="0">
              <a:solidFill>
                <a:srgbClr val="3C3C3B"/>
              </a:solidFil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b="0" cap="small" dirty="0">
                <a:ea typeface="ＭＳ Ｐゴシック" charset="0"/>
              </a:rPr>
              <a:t>6. Install the provisioning </a:t>
            </a:r>
            <a:r>
              <a:rPr lang="en-US" b="0" cap="small" dirty="0" smtClean="0">
                <a:ea typeface="ＭＳ Ｐゴシック" charset="0"/>
              </a:rPr>
              <a:t>profile</a:t>
            </a:r>
            <a:endParaRPr lang="es-EC" dirty="0">
              <a:ea typeface="ＭＳ Ｐゴシック" charset="0"/>
            </a:endParaRPr>
          </a:p>
        </p:txBody>
      </p:sp>
      <p:sp>
        <p:nvSpPr>
          <p:cNvPr id="5" name="Subtitle 2"/>
          <p:cNvSpPr txBox="1">
            <a:spLocks/>
          </p:cNvSpPr>
          <p:nvPr/>
        </p:nvSpPr>
        <p:spPr>
          <a:xfrm>
            <a:off x="1381125" y="1044575"/>
            <a:ext cx="3030538"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2"/>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2"/>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2"/>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2"/>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2"/>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sv-SE" sz="1000" cap="all" dirty="0">
                <a:solidFill>
                  <a:srgbClr val="3C3C3B"/>
                </a:solidFill>
              </a:rPr>
              <a:t>Option 2: Install via Titanium Studio</a:t>
            </a:r>
            <a:endParaRPr lang="en-US" sz="1000" cap="all" dirty="0">
              <a:solidFill>
                <a:srgbClr val="3C3C3B"/>
              </a:solidFill>
            </a:endParaRPr>
          </a:p>
        </p:txBody>
      </p:sp>
      <p:pic>
        <p:nvPicPr>
          <p:cNvPr id="497667" name="5 Marcador de contenido"/>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381125" y="1449388"/>
            <a:ext cx="638175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7. Installing to local test </a:t>
            </a:r>
            <a:r>
              <a:rPr lang="en-US" cap="small" dirty="0" smtClean="0">
                <a:ea typeface="ＭＳ Ｐゴシック" charset="0"/>
              </a:rPr>
              <a:t>device</a:t>
            </a:r>
            <a:endParaRPr lang="es-EC" dirty="0">
              <a:ea typeface="ＭＳ Ｐゴシック" charset="0"/>
            </a:endParaRPr>
          </a:p>
        </p:txBody>
      </p:sp>
      <p:sp>
        <p:nvSpPr>
          <p:cNvPr id="498690" name="2 Marcador de contenido"/>
          <p:cNvSpPr>
            <a:spLocks noGrp="1"/>
          </p:cNvSpPr>
          <p:nvPr>
            <p:ph idx="1"/>
          </p:nvPr>
        </p:nvSpPr>
        <p:spPr>
          <a:xfrm>
            <a:off x="457200" y="1154113"/>
            <a:ext cx="8229600" cy="3440112"/>
          </a:xfrm>
        </p:spPr>
        <p:txBody>
          <a:bodyPr/>
          <a:lstStyle/>
          <a:p>
            <a:pPr eaLnBrk="1" hangingPunct="1"/>
            <a:r>
              <a:rPr lang="es-EC" altLang="es-EC" dirty="0" smtClean="0">
                <a:latin typeface="Corbel" pitchFamily="34" charset="0"/>
              </a:rPr>
              <a:t>Connect via USB</a:t>
            </a:r>
          </a:p>
          <a:p>
            <a:pPr eaLnBrk="1" hangingPunct="1"/>
            <a:r>
              <a:rPr lang="es-EC" altLang="es-EC" dirty="0" smtClean="0">
                <a:latin typeface="Corbel" pitchFamily="34" charset="0"/>
              </a:rPr>
              <a:t>Choose iOS Device from Run menu</a:t>
            </a:r>
          </a:p>
          <a:p>
            <a:pPr eaLnBrk="1" hangingPunct="1"/>
            <a:r>
              <a:rPr lang="es-EC" altLang="es-EC" dirty="0" smtClean="0">
                <a:latin typeface="Corbel" pitchFamily="34" charset="0"/>
              </a:rPr>
              <a:t>Sync your app directly (skiping iTunes) or via iTunes</a:t>
            </a:r>
            <a:endParaRPr lang="es-EC" altLang="es-EC" dirty="0" smtClean="0">
              <a:latin typeface="Corbel" pitchFamily="34" charset="0"/>
            </a:endParaRPr>
          </a:p>
        </p:txBody>
      </p:sp>
      <p:pic>
        <p:nvPicPr>
          <p:cNvPr id="3" name="Picture 2" descr="Screen Shot 2014-07-17 at 8.22.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104" y="2704280"/>
            <a:ext cx="4815743" cy="2361066"/>
          </a:xfrm>
          <a:prstGeom prst="rect">
            <a:avLst/>
          </a:prstGeo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7. Distributing to remote </a:t>
            </a:r>
            <a:r>
              <a:rPr lang="en-US" cap="small" dirty="0" smtClean="0">
                <a:ea typeface="ＭＳ Ｐゴシック" charset="0"/>
              </a:rPr>
              <a:t>testers</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lnSpcReduction="20000"/>
          </a:bodyPr>
          <a:lstStyle/>
          <a:p>
            <a:pPr marL="0" indent="0" eaLnBrk="1" hangingPunct="1">
              <a:buFontTx/>
              <a:buNone/>
              <a:defRPr/>
            </a:pPr>
            <a:r>
              <a:rPr lang="es-EC" dirty="0">
                <a:ea typeface="ＭＳ Ｐゴシック" charset="0"/>
              </a:rPr>
              <a:t>Email </a:t>
            </a:r>
            <a:r>
              <a:rPr lang="es-EC" dirty="0" err="1">
                <a:ea typeface="ＭＳ Ｐゴシック" charset="0"/>
              </a:rPr>
              <a:t>mobileprovision</a:t>
            </a:r>
            <a:r>
              <a:rPr lang="es-EC" dirty="0">
                <a:ea typeface="ＭＳ Ｐゴシック" charset="0"/>
              </a:rPr>
              <a:t> file and IPA</a:t>
            </a:r>
          </a:p>
          <a:p>
            <a:pPr marL="0" indent="0" eaLnBrk="1" hangingPunct="1">
              <a:buFontTx/>
              <a:buNone/>
              <a:defRPr/>
            </a:pPr>
            <a:endParaRPr lang="es-EC" dirty="0" smtClean="0">
              <a:ea typeface="ＭＳ Ｐゴシック" charset="0"/>
            </a:endParaRPr>
          </a:p>
          <a:p>
            <a:pPr marL="0" indent="0" eaLnBrk="1" hangingPunct="1">
              <a:buFontTx/>
              <a:buNone/>
              <a:defRPr/>
            </a:pPr>
            <a:r>
              <a:rPr lang="es-EC" dirty="0" err="1" smtClean="0">
                <a:ea typeface="ＭＳ Ｐゴシック" charset="0"/>
              </a:rPr>
              <a:t>Over</a:t>
            </a:r>
            <a:r>
              <a:rPr lang="es-EC" dirty="0" smtClean="0">
                <a:ea typeface="ＭＳ Ｐゴシック" charset="0"/>
              </a:rPr>
              <a:t>-</a:t>
            </a:r>
            <a:r>
              <a:rPr lang="es-EC" dirty="0" err="1" smtClean="0">
                <a:ea typeface="ＭＳ Ｐゴシック" charset="0"/>
              </a:rPr>
              <a:t>the</a:t>
            </a:r>
            <a:r>
              <a:rPr lang="es-EC" dirty="0" smtClean="0">
                <a:ea typeface="ＭＳ Ｐゴシック" charset="0"/>
              </a:rPr>
              <a:t>-air </a:t>
            </a:r>
            <a:r>
              <a:rPr lang="es-EC" dirty="0" err="1">
                <a:ea typeface="ＭＳ Ｐゴシック" charset="0"/>
              </a:rPr>
              <a:t>distribution</a:t>
            </a:r>
            <a:r>
              <a:rPr lang="es-EC" dirty="0">
                <a:ea typeface="ＭＳ Ｐゴシック" charset="0"/>
              </a:rPr>
              <a:t> </a:t>
            </a:r>
            <a:r>
              <a:rPr lang="es-EC" dirty="0" err="1">
                <a:ea typeface="ＭＳ Ｐゴシック" charset="0"/>
              </a:rPr>
              <a:t>systems</a:t>
            </a:r>
            <a:r>
              <a:rPr lang="es-EC" dirty="0" smtClean="0">
                <a:ea typeface="ＭＳ Ｐゴシック" charset="0"/>
              </a:rPr>
              <a:t>:</a:t>
            </a:r>
          </a:p>
          <a:p>
            <a:pPr marL="0" indent="0" eaLnBrk="1" hangingPunct="1">
              <a:buFontTx/>
              <a:buNone/>
              <a:defRPr/>
            </a:pPr>
            <a:endParaRPr lang="es-EC" dirty="0">
              <a:ea typeface="ＭＳ Ｐゴシック" charset="0"/>
            </a:endParaRPr>
          </a:p>
          <a:p>
            <a:pPr eaLnBrk="1" hangingPunct="1">
              <a:defRPr/>
            </a:pPr>
            <a:r>
              <a:rPr lang="es-EC" dirty="0" smtClean="0">
                <a:ea typeface="ＭＳ Ｐゴシック" charset="0"/>
              </a:rPr>
              <a:t>TestFlight (Apple)</a:t>
            </a:r>
            <a:endParaRPr lang="es-EC" dirty="0">
              <a:ea typeface="ＭＳ Ｐゴシック" charset="0"/>
            </a:endParaRPr>
          </a:p>
          <a:p>
            <a:pPr eaLnBrk="1" hangingPunct="1">
              <a:defRPr/>
            </a:pPr>
            <a:r>
              <a:rPr lang="es-EC" dirty="0" smtClean="0">
                <a:ea typeface="ＭＳ Ｐゴシック" charset="0"/>
              </a:rPr>
              <a:t>Airwatch</a:t>
            </a:r>
            <a:endParaRPr lang="es-EC" dirty="0">
              <a:ea typeface="ＭＳ Ｐゴシック" charset="0"/>
            </a:endParaRPr>
          </a:p>
          <a:p>
            <a:pPr eaLnBrk="1" hangingPunct="1">
              <a:defRPr/>
            </a:pPr>
            <a:r>
              <a:rPr lang="es-EC" dirty="0" smtClean="0">
                <a:ea typeface="ＭＳ Ｐゴシック" charset="0"/>
              </a:rPr>
              <a:t>Custom </a:t>
            </a:r>
            <a:r>
              <a:rPr lang="es-EC" dirty="0" smtClean="0">
                <a:ea typeface="ＭＳ Ｐゴシック" charset="0"/>
              </a:rPr>
              <a:t>server (Easy)</a:t>
            </a:r>
            <a:endParaRPr lang="es-EC" dirty="0" smtClean="0">
              <a:ea typeface="ＭＳ Ｐゴシック" charset="0"/>
            </a:endParaRPr>
          </a:p>
          <a:p>
            <a:pPr eaLnBrk="1" hangingPunct="1">
              <a:defRPr/>
            </a:pPr>
            <a:r>
              <a:rPr lang="es-EC" dirty="0" smtClean="0">
                <a:ea typeface="ＭＳ Ｐゴシック" charset="0"/>
              </a:rPr>
              <a:t>Mobileiron</a:t>
            </a:r>
            <a:endParaRPr lang="es-EC" dirty="0">
              <a:ea typeface="ＭＳ Ｐゴシック" charset="0"/>
            </a:endParaRPr>
          </a:p>
          <a:p>
            <a:pPr eaLnBrk="1" hangingPunct="1">
              <a:defRPr/>
            </a:pP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buFontTx/>
              <a:buNone/>
              <a:defRPr/>
            </a:pPr>
            <a:r>
              <a:rPr lang="en-US" b="1" dirty="0">
                <a:ea typeface="ＭＳ Ｐゴシック" charset="0"/>
              </a:rPr>
              <a:t>In this lesson, you</a:t>
            </a:r>
            <a:r>
              <a:rPr lang="en-US" b="1"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Learned how to deploy an Android app to a device for </a:t>
            </a:r>
            <a:r>
              <a:rPr lang="en-US" dirty="0" smtClean="0">
                <a:ea typeface="ＭＳ Ｐゴシック" charset="0"/>
              </a:rPr>
              <a:t>testing</a:t>
            </a:r>
          </a:p>
          <a:p>
            <a:pPr eaLnBrk="1" hangingPunct="1">
              <a:defRPr/>
            </a:pPr>
            <a:r>
              <a:rPr lang="en-US" dirty="0" smtClean="0">
                <a:ea typeface="ＭＳ Ｐゴシック" charset="0"/>
              </a:rPr>
              <a:t>Learned </a:t>
            </a:r>
            <a:r>
              <a:rPr lang="en-US" dirty="0">
                <a:ea typeface="ＭＳ Ｐゴシック" charset="0"/>
              </a:rPr>
              <a:t>how to deploy an iOS app to a device for </a:t>
            </a:r>
            <a:r>
              <a:rPr lang="en-US" dirty="0" smtClean="0">
                <a:ea typeface="ＭＳ Ｐゴシック" charset="0"/>
              </a:rPr>
              <a:t>testing</a:t>
            </a:r>
          </a:p>
          <a:p>
            <a:pPr eaLnBrk="1" hangingPunct="1">
              <a:defRPr/>
            </a:pPr>
            <a:r>
              <a:rPr lang="en-US" dirty="0" smtClean="0">
                <a:ea typeface="ＭＳ Ｐゴシック" charset="0"/>
              </a:rPr>
              <a:t>Explored </a:t>
            </a:r>
            <a:r>
              <a:rPr lang="en-US" dirty="0">
                <a:ea typeface="ＭＳ Ｐゴシック" charset="0"/>
              </a:rPr>
              <a:t>options for deploying to remote testers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br>
              <a:rPr lang="es-EC" cap="small" dirty="0">
                <a:ea typeface="ＭＳ Ｐゴシック" charset="0"/>
              </a:rPr>
            </a:b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Publishing</a:t>
            </a: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endParaRPr lang="es-EC" dirty="0">
              <a:ea typeface="ＭＳ Ｐゴシック" charset="0"/>
            </a:endParaRPr>
          </a:p>
        </p:txBody>
      </p:sp>
      <p:sp>
        <p:nvSpPr>
          <p:cNvPr id="72706" name="Rectangle 2"/>
          <p:cNvSpPr>
            <a:spLocks noChangeArrowheads="1"/>
          </p:cNvSpPr>
          <p:nvPr/>
        </p:nvSpPr>
        <p:spPr bwMode="auto">
          <a:xfrm>
            <a:off x="3530600" y="1096963"/>
            <a:ext cx="27542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2400" dirty="0" err="1">
                <a:solidFill>
                  <a:srgbClr val="2D2D2B"/>
                </a:solidFill>
                <a:cs typeface="Corbel"/>
              </a:rPr>
              <a:t>Here</a:t>
            </a:r>
            <a:r>
              <a:rPr lang="es-EC" altLang="es-EC" sz="2400" dirty="0">
                <a:solidFill>
                  <a:srgbClr val="2D2D2B"/>
                </a:solidFill>
                <a:cs typeface="Corbel"/>
              </a:rPr>
              <a:t> are </a:t>
            </a:r>
            <a:r>
              <a:rPr lang="es-EC" altLang="es-EC" sz="2400" dirty="0" err="1">
                <a:solidFill>
                  <a:srgbClr val="2D2D2B"/>
                </a:solidFill>
                <a:cs typeface="Corbel"/>
              </a:rPr>
              <a:t>some</a:t>
            </a:r>
            <a:r>
              <a:rPr lang="es-EC" altLang="es-EC" sz="2400" dirty="0">
                <a:solidFill>
                  <a:srgbClr val="2D2D2B"/>
                </a:solidFill>
                <a:cs typeface="Corbel"/>
              </a:rPr>
              <a:t> ideas</a:t>
            </a:r>
            <a:endParaRPr lang="en-US" altLang="es-EC" sz="2400" dirty="0">
              <a:solidFill>
                <a:srgbClr val="2D2D2B"/>
              </a:solidFill>
              <a:cs typeface="Corbel"/>
            </a:endParaRPr>
          </a:p>
        </p:txBody>
      </p:sp>
      <p:sp>
        <p:nvSpPr>
          <p:cNvPr id="72707" name="2 Marcador de contenido"/>
          <p:cNvSpPr txBox="1">
            <a:spLocks/>
          </p:cNvSpPr>
          <p:nvPr/>
        </p:nvSpPr>
        <p:spPr bwMode="auto">
          <a:xfrm>
            <a:off x="457200" y="1673225"/>
            <a:ext cx="7123113"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2"/>
              </a:buBlip>
            </a:pPr>
            <a:endParaRPr lang="en-US" altLang="es-EC" sz="2800" dirty="0" smtClean="0">
              <a:solidFill>
                <a:srgbClr val="2D2D2B"/>
              </a:solidFill>
            </a:endParaRPr>
          </a:p>
          <a:p>
            <a:pPr eaLnBrk="1" hangingPunct="1">
              <a:spcBef>
                <a:spcPct val="20000"/>
              </a:spcBef>
              <a:buSzPct val="75000"/>
              <a:buFontTx/>
              <a:buBlip>
                <a:blip r:embed="rId2"/>
              </a:buBlip>
            </a:pPr>
            <a:r>
              <a:rPr lang="en-US" altLang="es-EC" sz="2800" dirty="0" smtClean="0">
                <a:solidFill>
                  <a:srgbClr val="2D2D2B"/>
                </a:solidFill>
              </a:rPr>
              <a:t>What </a:t>
            </a:r>
            <a:r>
              <a:rPr lang="en-US" altLang="es-EC" sz="2800" dirty="0">
                <a:solidFill>
                  <a:srgbClr val="2D2D2B"/>
                </a:solidFill>
              </a:rPr>
              <a:t>is </a:t>
            </a:r>
            <a:r>
              <a:rPr lang="en-US" altLang="es-EC" sz="2800" dirty="0" err="1">
                <a:solidFill>
                  <a:srgbClr val="2D2D2B"/>
                </a:solidFill>
              </a:rPr>
              <a:t>liveView</a:t>
            </a:r>
            <a:r>
              <a:rPr lang="en-US" altLang="es-EC" sz="2800" dirty="0">
                <a:solidFill>
                  <a:srgbClr val="2D2D2B"/>
                </a:solidFill>
              </a:rPr>
              <a:t>?</a:t>
            </a:r>
          </a:p>
          <a:p>
            <a:pPr eaLnBrk="1" hangingPunct="1">
              <a:spcBef>
                <a:spcPct val="20000"/>
              </a:spcBef>
              <a:buSzPct val="75000"/>
              <a:buFontTx/>
              <a:buBlip>
                <a:blip r:embed="rId2"/>
              </a:buBlip>
            </a:pPr>
            <a:r>
              <a:rPr lang="en-US" altLang="es-EC" sz="2800" dirty="0">
                <a:solidFill>
                  <a:srgbClr val="2D2D2B"/>
                </a:solidFill>
              </a:rPr>
              <a:t>What is the </a:t>
            </a:r>
            <a:r>
              <a:rPr lang="en-US" altLang="en-US" sz="2800" dirty="0">
                <a:solidFill>
                  <a:srgbClr val="2D2D2B"/>
                </a:solidFill>
              </a:rPr>
              <a:t>“</a:t>
            </a:r>
            <a:r>
              <a:rPr lang="en-US" altLang="es-EC" sz="2800" dirty="0">
                <a:solidFill>
                  <a:srgbClr val="2D2D2B"/>
                </a:solidFill>
              </a:rPr>
              <a:t>Bridge</a:t>
            </a:r>
            <a:r>
              <a:rPr lang="en-US" altLang="en-US" sz="2800" dirty="0">
                <a:solidFill>
                  <a:srgbClr val="2D2D2B"/>
                </a:solidFill>
              </a:rPr>
              <a:t>”</a:t>
            </a:r>
            <a:r>
              <a:rPr lang="en-US" altLang="es-EC" sz="2800" dirty="0">
                <a:solidFill>
                  <a:srgbClr val="2D2D2B"/>
                </a:solidFill>
              </a:rPr>
              <a:t>?</a:t>
            </a:r>
          </a:p>
          <a:p>
            <a:pPr eaLnBrk="1" hangingPunct="1">
              <a:spcBef>
                <a:spcPct val="20000"/>
              </a:spcBef>
              <a:buSzPct val="75000"/>
              <a:buFontTx/>
              <a:buBlip>
                <a:blip r:embed="rId2"/>
              </a:buBlip>
            </a:pPr>
            <a:r>
              <a:rPr lang="en-US" altLang="es-EC" sz="2800" dirty="0">
                <a:solidFill>
                  <a:srgbClr val="2D2D2B"/>
                </a:solidFill>
              </a:rPr>
              <a:t>Where do I get help?</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r>
              <a:rPr lang="en-US" cap="small" dirty="0" smtClean="0">
                <a:ea typeface="ＭＳ Ｐゴシック" charset="0"/>
              </a:rPr>
              <a:t>:</a:t>
            </a:r>
            <a:endParaRPr lang="es-EC" dirty="0">
              <a:ea typeface="ＭＳ Ｐゴシック" charset="0"/>
            </a:endParaRPr>
          </a:p>
        </p:txBody>
      </p:sp>
      <p:sp>
        <p:nvSpPr>
          <p:cNvPr id="50381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Learn the steps for publishing to the Android Market</a:t>
            </a:r>
          </a:p>
          <a:p>
            <a:pPr eaLnBrk="1" hangingPunct="1"/>
            <a:r>
              <a:rPr lang="en-US" altLang="es-EC" smtClean="0">
                <a:latin typeface="Corbel" pitchFamily="34" charset="0"/>
              </a:rPr>
              <a:t>Learn the steps for publishing to the AppStore</a:t>
            </a:r>
          </a:p>
          <a:p>
            <a:pPr eaLnBrk="1" hangingPunct="1"/>
            <a:r>
              <a:rPr lang="en-US" altLang="es-EC" smtClean="0">
                <a:latin typeface="Corbel" pitchFamily="34" charset="0"/>
              </a:rPr>
              <a:t>Compare options for AdHoc, Enterprise, and private distribution of iOS apps</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833"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4834"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ANDROID PUBLISHING</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Targeting</a:t>
            </a:r>
            <a:r>
              <a:rPr lang="es-EC" cap="small" dirty="0">
                <a:ea typeface="ＭＳ Ｐゴシック" charset="0"/>
              </a:rPr>
              <a:t> Android </a:t>
            </a:r>
            <a:r>
              <a:rPr lang="es-EC" cap="small" dirty="0" err="1">
                <a:ea typeface="ＭＳ Ｐゴシック" charset="0"/>
              </a:rPr>
              <a:t>Versions</a:t>
            </a:r>
            <a:endParaRPr lang="es-EC" cap="small" dirty="0">
              <a:ea typeface="ＭＳ Ｐゴシック"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505859" name="Content Placeholder 2"/>
          <p:cNvSpPr txBox="1">
            <a:spLocks/>
          </p:cNvSpPr>
          <p:nvPr/>
        </p:nvSpPr>
        <p:spPr bwMode="auto">
          <a:xfrm>
            <a:off x="407988" y="2387600"/>
            <a:ext cx="8328025"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2000">
                <a:solidFill>
                  <a:schemeClr val="bg1"/>
                </a:solidFill>
                <a:latin typeface="Inconsolata" charset="0"/>
              </a:rPr>
              <a:t/>
            </a:r>
            <a:br>
              <a:rPr lang="es-EC" altLang="es-EC" sz="2000">
                <a:solidFill>
                  <a:schemeClr val="bg1"/>
                </a:solidFill>
                <a:latin typeface="Inconsolata" charset="0"/>
              </a:rPr>
            </a:br>
            <a:r>
              <a:rPr lang="es-EC" altLang="es-EC" sz="2000">
                <a:solidFill>
                  <a:schemeClr val="bg1"/>
                </a:solidFill>
                <a:latin typeface="Inconsolata" charset="0"/>
              </a:rPr>
              <a:t>&lt;android xmlns:android="http://schemas.android.com/apk/res/android"&gt;</a:t>
            </a:r>
          </a:p>
          <a:p>
            <a:pPr eaLnBrk="1" hangingPunct="1"/>
            <a:r>
              <a:rPr lang="es-EC" altLang="es-EC" sz="2000">
                <a:solidFill>
                  <a:schemeClr val="bg1"/>
                </a:solidFill>
                <a:latin typeface="Inconsolata" charset="0"/>
              </a:rPr>
              <a:t>     &lt;manifest android:installLocation="auto"&gt; </a:t>
            </a:r>
          </a:p>
          <a:p>
            <a:pPr eaLnBrk="1" hangingPunct="1"/>
            <a:r>
              <a:rPr lang="es-EC" altLang="es-EC" sz="2000">
                <a:solidFill>
                  <a:schemeClr val="bg1"/>
                </a:solidFill>
                <a:latin typeface="Inconsolata" charset="0"/>
              </a:rPr>
              <a:t>	   &lt;uses-sdk android:minSdkVersion="14" </a:t>
            </a:r>
          </a:p>
          <a:p>
            <a:pPr eaLnBrk="1" hangingPunct="1"/>
            <a:r>
              <a:rPr lang="es-EC" altLang="es-EC" sz="2000">
                <a:solidFill>
                  <a:schemeClr val="bg1"/>
                </a:solidFill>
                <a:latin typeface="Inconsolata" charset="0"/>
              </a:rPr>
              <a:t>		android:targetSdkVersion="16"/&gt; </a:t>
            </a:r>
          </a:p>
          <a:p>
            <a:pPr eaLnBrk="1" hangingPunct="1"/>
            <a:r>
              <a:rPr lang="es-EC" altLang="es-EC" sz="2000">
                <a:solidFill>
                  <a:schemeClr val="bg1"/>
                </a:solidFill>
                <a:latin typeface="Inconsolata" charset="0"/>
              </a:rPr>
              <a:t>     &lt;/manifest&gt; </a:t>
            </a:r>
          </a:p>
          <a:p>
            <a:pPr eaLnBrk="1" hangingPunct="1"/>
            <a:r>
              <a:rPr lang="es-EC" altLang="es-EC" sz="2000">
                <a:solidFill>
                  <a:schemeClr val="bg1"/>
                </a:solidFill>
                <a:latin typeface="Inconsolata" charset="0"/>
              </a:rPr>
              <a:t>&lt;/android&gt; </a:t>
            </a:r>
          </a:p>
        </p:txBody>
      </p:sp>
      <p:sp>
        <p:nvSpPr>
          <p:cNvPr id="505860" name="4 CuadroTexto"/>
          <p:cNvSpPr txBox="1">
            <a:spLocks noChangeArrowheads="1"/>
          </p:cNvSpPr>
          <p:nvPr/>
        </p:nvSpPr>
        <p:spPr bwMode="auto">
          <a:xfrm>
            <a:off x="457200" y="1093788"/>
            <a:ext cx="5976938"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chemeClr val="bg1"/>
                </a:solidFill>
                <a:latin typeface="Inconsolata" charset="0"/>
              </a:rPr>
              <a:t>minSdkVersion - minimum version supported</a:t>
            </a:r>
          </a:p>
          <a:p>
            <a:pPr eaLnBrk="1" hangingPunct="1"/>
            <a:r>
              <a:rPr lang="en-US" altLang="es-EC" sz="1400">
                <a:solidFill>
                  <a:schemeClr val="bg1"/>
                </a:solidFill>
                <a:latin typeface="Inconsolata" charset="0"/>
              </a:rPr>
              <a:t>targetSdkVersion - target version also determines which version of the Android build tools are used</a:t>
            </a:r>
          </a:p>
          <a:p>
            <a:pPr eaLnBrk="1" hangingPunct="1"/>
            <a:r>
              <a:rPr lang="en-US" altLang="es-EC" sz="1400">
                <a:solidFill>
                  <a:schemeClr val="bg1"/>
                </a:solidFill>
                <a:latin typeface="Inconsolata" charset="0"/>
              </a:rPr>
              <a:t>Controls Play Store filtering</a:t>
            </a:r>
          </a:p>
          <a:p>
            <a:pPr eaLnBrk="1" hangingPunct="1"/>
            <a:r>
              <a:rPr lang="en-US" altLang="es-EC" sz="1400">
                <a:solidFill>
                  <a:schemeClr val="bg1"/>
                </a:solidFill>
                <a:latin typeface="Inconsolata" charset="0"/>
              </a:rPr>
              <a:t>tool-api-level no longer supported or needed</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Google </a:t>
            </a:r>
            <a:r>
              <a:rPr lang="es-EC" cap="small" dirty="0" smtClean="0">
                <a:ea typeface="ＭＳ Ｐゴシック" charset="0"/>
              </a:rPr>
              <a:t>Play</a:t>
            </a:r>
            <a:endParaRPr lang="es-EC" dirty="0">
              <a:ea typeface="ＭＳ Ｐゴシック" charset="0"/>
            </a:endParaRPr>
          </a:p>
        </p:txBody>
      </p:sp>
      <p:sp>
        <p:nvSpPr>
          <p:cNvPr id="506882" name="2 Marcador de contenido"/>
          <p:cNvSpPr>
            <a:spLocks noGrp="1"/>
          </p:cNvSpPr>
          <p:nvPr>
            <p:ph idx="1"/>
          </p:nvPr>
        </p:nvSpPr>
        <p:spPr>
          <a:xfrm>
            <a:off x="457200" y="1154113"/>
            <a:ext cx="8229600" cy="3440112"/>
          </a:xfrm>
        </p:spPr>
        <p:txBody>
          <a:bodyPr/>
          <a:lstStyle/>
          <a:p>
            <a:pPr marL="514350" indent="-514350" eaLnBrk="1" hangingPunct="1">
              <a:buFont typeface="Corbel" pitchFamily="34" charset="0"/>
              <a:buAutoNum type="arabicPeriod"/>
            </a:pPr>
            <a:r>
              <a:rPr lang="en-US" altLang="es-EC" smtClean="0">
                <a:latin typeface="Corbel" pitchFamily="34" charset="0"/>
              </a:rPr>
              <a:t>Set up your account and meet the Play (Market) requirements</a:t>
            </a:r>
          </a:p>
          <a:p>
            <a:pPr marL="514350" indent="-514350" eaLnBrk="1" hangingPunct="1">
              <a:buFont typeface="Corbel" pitchFamily="34" charset="0"/>
              <a:buAutoNum type="arabicPeriod"/>
            </a:pPr>
            <a:r>
              <a:rPr lang="en-US" altLang="es-EC" smtClean="0">
                <a:latin typeface="Corbel" pitchFamily="34" charset="0"/>
              </a:rPr>
              <a:t>Build and sign your code</a:t>
            </a:r>
          </a:p>
          <a:p>
            <a:pPr marL="514350" indent="-514350" eaLnBrk="1" hangingPunct="1">
              <a:buFont typeface="Corbel" pitchFamily="34" charset="0"/>
              <a:buAutoNum type="arabicPeriod"/>
            </a:pPr>
            <a:r>
              <a:rPr lang="en-US" altLang="es-EC" smtClean="0">
                <a:latin typeface="Corbel" pitchFamily="34" charset="0"/>
              </a:rPr>
              <a:t>Gather required assets</a:t>
            </a:r>
          </a:p>
          <a:p>
            <a:pPr marL="514350" indent="-514350" eaLnBrk="1" hangingPunct="1">
              <a:buFont typeface="Corbel" pitchFamily="34" charset="0"/>
              <a:buAutoNum type="arabicPeriod"/>
            </a:pPr>
            <a:r>
              <a:rPr lang="en-US" altLang="es-EC" smtClean="0">
                <a:latin typeface="Corbel" pitchFamily="34" charset="0"/>
              </a:rPr>
              <a:t>Upload to Play</a:t>
            </a:r>
            <a:endParaRPr lang="es-EC" altLang="es-EC" smtClean="0">
              <a:latin typeface="Corbel" pitchFamily="34" charset="0"/>
            </a:endParaRPr>
          </a:p>
        </p:txBody>
      </p:sp>
      <p:sp>
        <p:nvSpPr>
          <p:cNvPr id="4" name="Subtitle 2"/>
          <p:cNvSpPr txBox="1">
            <a:spLocks/>
          </p:cNvSpPr>
          <p:nvPr/>
        </p:nvSpPr>
        <p:spPr>
          <a:xfrm>
            <a:off x="495300" y="638175"/>
            <a:ext cx="7088188"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2"/>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2"/>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2"/>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2"/>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2"/>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s-EC" sz="1000" cap="all" dirty="0">
                <a:solidFill>
                  <a:srgbClr val="EFEEED"/>
                </a:solidFill>
              </a:rPr>
              <a:t>(</a:t>
            </a:r>
            <a:r>
              <a:rPr lang="es-EC" sz="1000" cap="all" dirty="0" err="1">
                <a:solidFill>
                  <a:srgbClr val="EFEEED"/>
                </a:solidFill>
              </a:rPr>
              <a:t>formerly</a:t>
            </a:r>
            <a:r>
              <a:rPr lang="es-EC" sz="1000" cap="all" dirty="0">
                <a:solidFill>
                  <a:srgbClr val="EFEEED"/>
                </a:solidFill>
              </a:rPr>
              <a:t> </a:t>
            </a:r>
            <a:r>
              <a:rPr lang="es-EC" sz="1000" cap="all" dirty="0" err="1">
                <a:solidFill>
                  <a:srgbClr val="EFEEED"/>
                </a:solidFill>
              </a:rPr>
              <a:t>the</a:t>
            </a:r>
            <a:r>
              <a:rPr lang="es-EC" sz="1000" cap="all" dirty="0">
                <a:solidFill>
                  <a:srgbClr val="EFEEED"/>
                </a:solidFill>
              </a:rPr>
              <a:t> Android </a:t>
            </a:r>
            <a:r>
              <a:rPr lang="es-EC" sz="1000" cap="all" dirty="0" err="1">
                <a:solidFill>
                  <a:srgbClr val="EFEEED"/>
                </a:solidFill>
              </a:rPr>
              <a:t>Market</a:t>
            </a:r>
            <a:r>
              <a:rPr lang="es-EC" sz="1000" cap="all" dirty="0">
                <a:solidFill>
                  <a:srgbClr val="EFEEED"/>
                </a:solidFill>
              </a:rPr>
              <a:t>)</a:t>
            </a:r>
            <a:endParaRPr lang="en-US" sz="1000" cap="all" dirty="0">
              <a:solidFill>
                <a:srgbClr val="EFEEED"/>
              </a:solidFil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Google Play </a:t>
            </a:r>
            <a:r>
              <a:rPr lang="es-EC" cap="small" dirty="0" err="1" smtClean="0">
                <a:ea typeface="ＭＳ Ｐゴシック" charset="0"/>
              </a:rPr>
              <a:t>requirements</a:t>
            </a:r>
            <a:endParaRPr lang="es-EC" dirty="0">
              <a:ea typeface="ＭＳ Ｐゴシック" charset="0"/>
            </a:endParaRPr>
          </a:p>
        </p:txBody>
      </p:sp>
      <p:sp>
        <p:nvSpPr>
          <p:cNvPr id="50790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Google account</a:t>
            </a:r>
          </a:p>
          <a:p>
            <a:pPr eaLnBrk="1" hangingPunct="1"/>
            <a:r>
              <a:rPr lang="en-US" altLang="es-EC" smtClean="0">
                <a:latin typeface="Corbel" pitchFamily="34" charset="0"/>
              </a:rPr>
              <a:t>Android Developer account</a:t>
            </a:r>
          </a:p>
          <a:p>
            <a:pPr eaLnBrk="1" hangingPunct="1"/>
            <a:r>
              <a:rPr lang="en-US" altLang="es-EC" smtClean="0">
                <a:latin typeface="Corbel" pitchFamily="34" charset="0"/>
              </a:rPr>
              <a:t>One-time fee</a:t>
            </a:r>
          </a:p>
          <a:p>
            <a:pPr eaLnBrk="1" hangingPunct="1"/>
            <a:r>
              <a:rPr lang="en-US" altLang="es-EC" smtClean="0">
                <a:latin typeface="Corbel" pitchFamily="34" charset="0"/>
              </a:rPr>
              <a:t>SDK tools: keytool, jarsigner, zipalign</a:t>
            </a:r>
            <a:br>
              <a:rPr lang="en-US" altLang="es-EC" smtClean="0">
                <a:latin typeface="Corbel" pitchFamily="34" charset="0"/>
              </a:rPr>
            </a:b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Generate key pair and </a:t>
            </a:r>
            <a:r>
              <a:rPr lang="en-US" cap="small" dirty="0" smtClean="0">
                <a:ea typeface="ＭＳ Ｐゴシック" charset="0"/>
              </a:rPr>
              <a:t>certificate</a:t>
            </a:r>
            <a:endParaRPr lang="es-EC" dirty="0">
              <a:ea typeface="ＭＳ Ｐゴシック" charset="0"/>
            </a:endParaRPr>
          </a:p>
        </p:txBody>
      </p:sp>
      <p:pic>
        <p:nvPicPr>
          <p:cNvPr id="508930" name="3 Marcador de contenido"/>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552700" y="1154113"/>
            <a:ext cx="403860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Sign</a:t>
            </a:r>
            <a:r>
              <a:rPr lang="es-EC" cap="small" dirty="0">
                <a:ea typeface="ＭＳ Ｐゴシック" charset="0"/>
              </a:rPr>
              <a:t> </a:t>
            </a:r>
            <a:r>
              <a:rPr lang="es-EC" cap="small" dirty="0" err="1">
                <a:ea typeface="ＭＳ Ｐゴシック" charset="0"/>
              </a:rPr>
              <a:t>your</a:t>
            </a:r>
            <a:r>
              <a:rPr lang="es-EC" cap="small" dirty="0">
                <a:ea typeface="ＭＳ Ｐゴシック" charset="0"/>
              </a:rPr>
              <a:t> </a:t>
            </a:r>
            <a:r>
              <a:rPr lang="es-EC" cap="small" dirty="0" err="1" smtClean="0">
                <a:ea typeface="ＭＳ Ｐゴシック" charset="0"/>
              </a:rPr>
              <a:t>application</a:t>
            </a:r>
            <a:endParaRPr lang="es-EC" dirty="0">
              <a:ea typeface="ＭＳ Ｐゴシック" charset="0"/>
            </a:endParaRPr>
          </a:p>
        </p:txBody>
      </p:sp>
      <p:pic>
        <p:nvPicPr>
          <p:cNvPr id="510978"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882900" y="1154113"/>
            <a:ext cx="337820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Uploading</a:t>
            </a:r>
            <a:r>
              <a:rPr lang="es-EC" cap="small" dirty="0">
                <a:ea typeface="ＭＳ Ｐゴシック" charset="0"/>
              </a:rPr>
              <a:t> and </a:t>
            </a:r>
            <a:r>
              <a:rPr lang="es-EC" cap="small" dirty="0" err="1">
                <a:ea typeface="ＭＳ Ｐゴシック" charset="0"/>
              </a:rPr>
              <a:t>publishing</a:t>
            </a:r>
            <a:endParaRPr lang="es-EC" cap="small" dirty="0">
              <a:ea typeface="ＭＳ Ｐゴシック" charset="0"/>
            </a:endParaRPr>
          </a:p>
        </p:txBody>
      </p:sp>
      <p:sp>
        <p:nvSpPr>
          <p:cNvPr id="12"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1620" tIns="40810" rIns="81620" bIns="40810">
            <a:normAutofit fontScale="92500" lnSpcReduction="20000"/>
          </a:bodyPr>
          <a:lstStyle>
            <a:lvl1pPr marL="304800" indent="-304800" algn="l" defTabSz="407988" rtl="0" eaLnBrk="1" fontAlgn="base" hangingPunct="1">
              <a:spcBef>
                <a:spcPct val="20000"/>
              </a:spcBef>
              <a:spcAft>
                <a:spcPct val="0"/>
              </a:spcAft>
              <a:buSzPct val="75000"/>
              <a:buBlip>
                <a:blip r:embed="rId2"/>
              </a:buBlip>
              <a:defRPr sz="2000" kern="1200">
                <a:solidFill>
                  <a:srgbClr val="2D2D2B"/>
                </a:solidFill>
                <a:latin typeface="Corbel"/>
                <a:ea typeface="ＭＳ Ｐゴシック" charset="0"/>
                <a:cs typeface="Corbel"/>
              </a:defRPr>
            </a:lvl1pPr>
            <a:lvl2pPr marL="569913" indent="-254000" algn="l" defTabSz="407988" rtl="0" eaLnBrk="1" fontAlgn="base" hangingPunct="1">
              <a:spcBef>
                <a:spcPct val="20000"/>
              </a:spcBef>
              <a:spcAft>
                <a:spcPct val="0"/>
              </a:spcAft>
              <a:buSzPct val="75000"/>
              <a:buBlip>
                <a:blip r:embed="rId2"/>
              </a:buBlip>
              <a:defRPr sz="2000" kern="1200">
                <a:solidFill>
                  <a:srgbClr val="2D2D2B"/>
                </a:solidFill>
                <a:latin typeface="Corbel"/>
                <a:ea typeface="ＭＳ Ｐゴシック" charset="0"/>
                <a:cs typeface="Corbel"/>
              </a:defRPr>
            </a:lvl2pPr>
            <a:lvl3pPr marL="776288" indent="-203200" algn="l" defTabSz="407988" rtl="0" eaLnBrk="1" fontAlgn="base" hangingPunct="1">
              <a:spcBef>
                <a:spcPct val="20000"/>
              </a:spcBef>
              <a:spcAft>
                <a:spcPct val="0"/>
              </a:spcAft>
              <a:buSzPct val="75000"/>
              <a:buBlip>
                <a:blip r:embed="rId2"/>
              </a:buBlip>
              <a:defRPr sz="1800" kern="1200">
                <a:solidFill>
                  <a:srgbClr val="2D2D2B"/>
                </a:solidFill>
                <a:latin typeface="Corbel"/>
                <a:ea typeface="ＭＳ Ｐゴシック" charset="0"/>
                <a:cs typeface="Corbel"/>
              </a:defRPr>
            </a:lvl3pPr>
            <a:lvl4pPr marL="987425" indent="-203200" algn="l" defTabSz="407988" rtl="0" eaLnBrk="1" fontAlgn="base" hangingPunct="1">
              <a:spcBef>
                <a:spcPct val="20000"/>
              </a:spcBef>
              <a:spcAft>
                <a:spcPct val="0"/>
              </a:spcAft>
              <a:buSzPct val="75000"/>
              <a:buBlip>
                <a:blip r:embed="rId2"/>
              </a:buBlip>
              <a:defRPr sz="1800" kern="1200">
                <a:solidFill>
                  <a:srgbClr val="2D2D2B"/>
                </a:solidFill>
                <a:latin typeface="Corbel"/>
                <a:ea typeface="ＭＳ Ｐゴシック" charset="0"/>
                <a:cs typeface="Corbel"/>
              </a:defRPr>
            </a:lvl4pPr>
            <a:lvl5pPr marL="1208088" indent="-203200" algn="l" defTabSz="407988" rtl="0" eaLnBrk="1" fontAlgn="base" hangingPunct="1">
              <a:spcBef>
                <a:spcPct val="20000"/>
              </a:spcBef>
              <a:spcAft>
                <a:spcPct val="0"/>
              </a:spcAft>
              <a:buSzPct val="75000"/>
              <a:buBlip>
                <a:blip r:embed="rId2"/>
              </a:buBlip>
              <a:defRPr sz="18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4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4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4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400" kern="1200">
                <a:solidFill>
                  <a:schemeClr val="tx1"/>
                </a:solidFill>
                <a:latin typeface="+mn-lt"/>
                <a:ea typeface="+mn-ea"/>
                <a:cs typeface="+mn-cs"/>
              </a:defRPr>
            </a:lvl9pPr>
          </a:lstStyle>
          <a:p>
            <a:pPr>
              <a:defRPr/>
            </a:pPr>
            <a:r>
              <a:rPr lang="en-US" dirty="0"/>
              <a:t>Two screenshots</a:t>
            </a:r>
          </a:p>
          <a:p>
            <a:pPr>
              <a:defRPr/>
            </a:pPr>
            <a:r>
              <a:rPr lang="en-US" dirty="0"/>
              <a:t>512x512 </a:t>
            </a:r>
            <a:r>
              <a:rPr lang="en-US" dirty="0" err="1"/>
              <a:t>px</a:t>
            </a:r>
            <a:r>
              <a:rPr lang="en-US" dirty="0"/>
              <a:t> icon</a:t>
            </a:r>
          </a:p>
          <a:p>
            <a:pPr>
              <a:defRPr/>
            </a:pPr>
            <a:r>
              <a:rPr lang="en-US" dirty="0"/>
              <a:t>Title, description</a:t>
            </a:r>
          </a:p>
          <a:p>
            <a:pPr>
              <a:defRPr/>
            </a:pPr>
            <a:r>
              <a:rPr lang="en-US" dirty="0"/>
              <a:t>Type, Category</a:t>
            </a:r>
          </a:p>
          <a:p>
            <a:pPr>
              <a:defRPr/>
            </a:pPr>
            <a:r>
              <a:rPr lang="en-US" dirty="0"/>
              <a:t>Content rating</a:t>
            </a:r>
          </a:p>
          <a:p>
            <a:pPr>
              <a:defRPr/>
            </a:pPr>
            <a:r>
              <a:rPr lang="en-US" dirty="0"/>
              <a:t>Price, countries</a:t>
            </a:r>
          </a:p>
          <a:p>
            <a:pPr>
              <a:defRPr/>
            </a:pPr>
            <a:r>
              <a:rPr lang="en-US" dirty="0"/>
              <a:t>Contact info</a:t>
            </a:r>
          </a:p>
          <a:p>
            <a:pPr>
              <a:defRPr/>
            </a:pPr>
            <a:r>
              <a:rPr lang="en-US" dirty="0"/>
              <a:t>Code-signed APK file</a:t>
            </a:r>
          </a:p>
        </p:txBody>
      </p:sp>
      <p:pic>
        <p:nvPicPr>
          <p:cNvPr id="513027" name="2 Marcador de contenido"/>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530225" y="1631950"/>
            <a:ext cx="3894138" cy="296227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049"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050"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dirty="0" smtClean="0">
                <a:latin typeface="Open Sans" charset="0"/>
              </a:rPr>
              <a:t>iOS PUBLISHING</a:t>
            </a:r>
            <a:br>
              <a:rPr lang="es-EC" altLang="es-EC" dirty="0" smtClean="0">
                <a:latin typeface="Open Sans" charset="0"/>
              </a:rPr>
            </a:br>
            <a:endParaRPr lang="en-US" altLang="es-EC" dirty="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iTunes </a:t>
            </a:r>
            <a:r>
              <a:rPr lang="es-EC" cap="small" dirty="0" err="1" smtClean="0">
                <a:ea typeface="ＭＳ Ｐゴシック" charset="0"/>
              </a:rPr>
              <a:t>AppStore</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a:bodyPr>
          <a:lstStyle/>
          <a:p>
            <a:pPr marL="514350" indent="-514350" eaLnBrk="1" hangingPunct="1">
              <a:buFont typeface="+mj-lt"/>
              <a:buAutoNum type="arabicPeriod"/>
              <a:defRPr/>
            </a:pPr>
            <a:r>
              <a:rPr lang="en-US" dirty="0">
                <a:ea typeface="ＭＳ Ｐゴシック" charset="0"/>
              </a:rPr>
              <a:t>Gather required </a:t>
            </a:r>
            <a:r>
              <a:rPr lang="en-US" dirty="0" smtClean="0">
                <a:ea typeface="ＭＳ Ｐゴシック" charset="0"/>
              </a:rPr>
              <a:t>assets</a:t>
            </a:r>
          </a:p>
          <a:p>
            <a:pPr marL="514350" indent="-514350" eaLnBrk="1" hangingPunct="1">
              <a:buFont typeface="+mj-lt"/>
              <a:buAutoNum type="arabicPeriod"/>
              <a:defRPr/>
            </a:pPr>
            <a:r>
              <a:rPr lang="en-US" dirty="0" smtClean="0">
                <a:ea typeface="ＭＳ Ｐゴシック" charset="0"/>
              </a:rPr>
              <a:t>Obtain </a:t>
            </a:r>
            <a:r>
              <a:rPr lang="en-US" dirty="0">
                <a:ea typeface="ＭＳ Ｐゴシック" charset="0"/>
              </a:rPr>
              <a:t>distribution certificate and provisioning </a:t>
            </a:r>
            <a:r>
              <a:rPr lang="en-US" dirty="0" smtClean="0">
                <a:ea typeface="ＭＳ Ｐゴシック" charset="0"/>
              </a:rPr>
              <a:t>profile</a:t>
            </a:r>
          </a:p>
          <a:p>
            <a:pPr marL="514350" indent="-514350" eaLnBrk="1" hangingPunct="1">
              <a:buFont typeface="+mj-lt"/>
              <a:buAutoNum type="arabicPeriod"/>
              <a:defRPr/>
            </a:pPr>
            <a:r>
              <a:rPr lang="en-US" dirty="0" smtClean="0">
                <a:ea typeface="ＭＳ Ｐゴシック" charset="0"/>
              </a:rPr>
              <a:t>Install </a:t>
            </a:r>
            <a:r>
              <a:rPr lang="en-US" dirty="0">
                <a:ea typeface="ＭＳ Ｐゴシック" charset="0"/>
              </a:rPr>
              <a:t>certificate and provisioning </a:t>
            </a:r>
            <a:r>
              <a:rPr lang="en-US" dirty="0" smtClean="0">
                <a:ea typeface="ＭＳ Ｐゴシック" charset="0"/>
              </a:rPr>
              <a:t>profile</a:t>
            </a:r>
          </a:p>
          <a:p>
            <a:pPr marL="514350" indent="-514350" eaLnBrk="1" hangingPunct="1">
              <a:buFont typeface="+mj-lt"/>
              <a:buAutoNum type="arabicPeriod"/>
              <a:defRPr/>
            </a:pPr>
            <a:r>
              <a:rPr lang="en-US" dirty="0" smtClean="0">
                <a:ea typeface="ＭＳ Ｐゴシック" charset="0"/>
              </a:rPr>
              <a:t>Build </a:t>
            </a:r>
            <a:r>
              <a:rPr lang="en-US" dirty="0">
                <a:ea typeface="ＭＳ Ｐゴシック" charset="0"/>
              </a:rPr>
              <a:t>and code-sign </a:t>
            </a:r>
            <a:r>
              <a:rPr lang="en-US" dirty="0" smtClean="0">
                <a:ea typeface="ＭＳ Ｐゴシック" charset="0"/>
              </a:rPr>
              <a:t>app</a:t>
            </a:r>
          </a:p>
          <a:p>
            <a:pPr marL="514350" indent="-514350" eaLnBrk="1" hangingPunct="1">
              <a:buFont typeface="+mj-lt"/>
              <a:buAutoNum type="arabicPeriod"/>
              <a:defRPr/>
            </a:pPr>
            <a:r>
              <a:rPr lang="en-US" dirty="0" smtClean="0">
                <a:ea typeface="ＭＳ Ｐゴシック" charset="0"/>
              </a:rPr>
              <a:t>Create </a:t>
            </a:r>
            <a:r>
              <a:rPr lang="en-US" dirty="0">
                <a:ea typeface="ＭＳ Ｐゴシック" charset="0"/>
              </a:rPr>
              <a:t>app entry at iTunes </a:t>
            </a:r>
            <a:r>
              <a:rPr lang="en-US" dirty="0" smtClean="0">
                <a:ea typeface="ＭＳ Ｐゴシック" charset="0"/>
              </a:rPr>
              <a:t>Connect</a:t>
            </a:r>
          </a:p>
          <a:p>
            <a:pPr marL="514350" indent="-514350" eaLnBrk="1" hangingPunct="1">
              <a:buFont typeface="+mj-lt"/>
              <a:buAutoNum type="arabicPeriod"/>
              <a:defRPr/>
            </a:pPr>
            <a:r>
              <a:rPr lang="en-US" dirty="0" smtClean="0">
                <a:ea typeface="ＭＳ Ｐゴシック" charset="0"/>
              </a:rPr>
              <a:t>Verify </a:t>
            </a:r>
            <a:r>
              <a:rPr lang="en-US" dirty="0">
                <a:ea typeface="ＭＳ Ｐゴシック" charset="0"/>
              </a:rPr>
              <a:t>and upload to iTunes Connect from </a:t>
            </a:r>
            <a:r>
              <a:rPr lang="en-US" dirty="0" err="1">
                <a:ea typeface="ＭＳ Ｐゴシック" charset="0"/>
              </a:rPr>
              <a:t>Xcode</a:t>
            </a:r>
            <a:r>
              <a:rPr lang="en-US" dirty="0">
                <a:ea typeface="ＭＳ Ｐゴシック" charset="0"/>
              </a:rPr>
              <a:t> Organizer</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Titanium</a:t>
            </a:r>
            <a:r>
              <a:rPr lang="es-EC" cap="small" dirty="0">
                <a:ea typeface="ＭＳ Ｐゴシック" charset="0"/>
              </a:rPr>
              <a:t> </a:t>
            </a:r>
            <a:r>
              <a:rPr lang="es-EC" cap="small" dirty="0" err="1">
                <a:ea typeface="ＭＳ Ｐゴシック" charset="0"/>
              </a:rPr>
              <a:t>Basics</a:t>
            </a:r>
            <a:endParaRPr lang="en-US" dirty="0">
              <a:latin typeface="Corbel" charset="0"/>
              <a:ea typeface="ＭＳ Ｐゴシック" charset="0"/>
              <a:cs typeface="Corbel"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Required Assets in your </a:t>
            </a:r>
            <a:r>
              <a:rPr lang="en-US" cap="small" dirty="0" smtClean="0">
                <a:ea typeface="ＭＳ Ｐゴシック" charset="0"/>
              </a:rPr>
              <a:t>App</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eaLnBrk="1" hangingPunct="1">
              <a:lnSpc>
                <a:spcPct val="80000"/>
              </a:lnSpc>
            </a:pPr>
            <a:r>
              <a:rPr lang="en-US" altLang="es-EC" sz="2200" smtClean="0">
                <a:latin typeface="Corbel" pitchFamily="34" charset="0"/>
              </a:rPr>
              <a:t>App icons for all supported devices and resolutions</a:t>
            </a:r>
          </a:p>
          <a:p>
            <a:pPr eaLnBrk="1" hangingPunct="1">
              <a:lnSpc>
                <a:spcPct val="80000"/>
              </a:lnSpc>
            </a:pPr>
            <a:r>
              <a:rPr lang="en-US" altLang="es-EC" sz="2200" smtClean="0">
                <a:latin typeface="Corbel" pitchFamily="34" charset="0"/>
              </a:rPr>
              <a:t>Extra icons (for Settings app, Spotlight, etc.)</a:t>
            </a:r>
          </a:p>
          <a:p>
            <a:pPr eaLnBrk="1" hangingPunct="1">
              <a:lnSpc>
                <a:spcPct val="80000"/>
              </a:lnSpc>
            </a:pPr>
            <a:r>
              <a:rPr lang="en-US" altLang="es-EC" sz="2200" smtClean="0">
                <a:latin typeface="Corbel" pitchFamily="34" charset="0"/>
              </a:rPr>
              <a:t>Launch images (splash screens) for all supported devices, resolutions, and orientations</a:t>
            </a:r>
          </a:p>
          <a:p>
            <a:pPr eaLnBrk="1" hangingPunct="1">
              <a:lnSpc>
                <a:spcPct val="80000"/>
              </a:lnSpc>
            </a:pPr>
            <a:r>
              <a:rPr lang="en-US" altLang="es-EC" sz="2200" smtClean="0">
                <a:latin typeface="Corbel" pitchFamily="34" charset="0"/>
              </a:rPr>
              <a:t>iTunesArtwork (512px square) and iTunesArtwork@2x (1024px square) icons for iTunes</a:t>
            </a:r>
          </a:p>
          <a:p>
            <a:pPr eaLnBrk="1" hangingPunct="1">
              <a:lnSpc>
                <a:spcPct val="80000"/>
              </a:lnSpc>
              <a:buFontTx/>
              <a:buNone/>
            </a:pPr>
            <a:endParaRPr lang="en-US" altLang="es-EC" sz="2200" smtClean="0">
              <a:latin typeface="Corbel" pitchFamily="34" charset="0"/>
            </a:endParaRPr>
          </a:p>
          <a:p>
            <a:pPr algn="ctr" eaLnBrk="1" hangingPunct="1">
              <a:lnSpc>
                <a:spcPct val="80000"/>
              </a:lnSpc>
              <a:buFontTx/>
              <a:buNone/>
            </a:pPr>
            <a:r>
              <a:rPr lang="en-US" altLang="es-EC" sz="2200" smtClean="0">
                <a:latin typeface="Corbel" pitchFamily="34" charset="0"/>
              </a:rPr>
              <a:t>See </a:t>
            </a:r>
            <a:r>
              <a:rPr lang="en-US" altLang="es-EC" sz="2200" smtClean="0">
                <a:latin typeface="Corbel" pitchFamily="34" charset="0"/>
                <a:hlinkClick r:id="rId2"/>
              </a:rPr>
              <a:t>http://goo.gl/eXZ0t</a:t>
            </a:r>
            <a:r>
              <a:rPr lang="en-US" altLang="es-EC" sz="2200" smtClean="0">
                <a:latin typeface="Corbel" pitchFamily="34" charset="0"/>
              </a:rPr>
              <a:t> for complete list</a:t>
            </a:r>
          </a:p>
          <a:p>
            <a:pPr algn="ctr" eaLnBrk="1" hangingPunct="1">
              <a:lnSpc>
                <a:spcPct val="80000"/>
              </a:lnSpc>
              <a:buFontTx/>
              <a:buNone/>
            </a:pPr>
            <a:endParaRPr lang="en-US" altLang="es-EC" sz="2200" smtClean="0">
              <a:latin typeface="Corbel" pitchFamily="34" charset="0"/>
            </a:endParaRPr>
          </a:p>
          <a:p>
            <a:pPr algn="ctr" eaLnBrk="1" hangingPunct="1">
              <a:lnSpc>
                <a:spcPct val="80000"/>
              </a:lnSpc>
              <a:buFontTx/>
              <a:buNone/>
            </a:pPr>
            <a:r>
              <a:rPr lang="en-US" altLang="es-EC" sz="2200" smtClean="0">
                <a:latin typeface="Corbel" pitchFamily="34" charset="0"/>
              </a:rPr>
              <a:t>All of these must be present in your IPA file. Apple will check.</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Distribution</a:t>
            </a:r>
            <a:r>
              <a:rPr lang="es-EC" cap="small" dirty="0">
                <a:ea typeface="ＭＳ Ｐゴシック" charset="0"/>
              </a:rPr>
              <a:t> </a:t>
            </a:r>
            <a:r>
              <a:rPr lang="es-EC" cap="small" dirty="0" err="1" smtClean="0">
                <a:ea typeface="ＭＳ Ｐゴシック" charset="0"/>
              </a:rPr>
              <a:t>certificate</a:t>
            </a:r>
            <a:endParaRPr lang="es-EC" dirty="0">
              <a:ea typeface="ＭＳ Ｐゴシック" charset="0"/>
            </a:endParaRPr>
          </a:p>
        </p:txBody>
      </p:sp>
      <p:pic>
        <p:nvPicPr>
          <p:cNvPr id="4" name="Content Placeholder 3" descr="dev-cert.png"/>
          <p:cNvPicPr>
            <a:picLocks noGrp="1" noChangeAspect="1"/>
          </p:cNvPicPr>
          <p:nvPr>
            <p:ph idx="1"/>
          </p:nvPr>
        </p:nvPicPr>
        <p:blipFill>
          <a:blip r:embed="rId2">
            <a:extLst>
              <a:ext uri="{28A0092B-C50C-407E-A947-70E740481C1C}">
                <a14:useLocalDpi xmlns:a14="http://schemas.microsoft.com/office/drawing/2010/main" val="0"/>
              </a:ext>
            </a:extLst>
          </a:blip>
          <a:srcRect l="-69580" r="-69580"/>
          <a:stretch>
            <a:fillRect/>
          </a:stretch>
        </p:blipFill>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Distribution</a:t>
            </a:r>
            <a:r>
              <a:rPr lang="es-EC" cap="small" dirty="0">
                <a:ea typeface="ＭＳ Ｐゴシック" charset="0"/>
              </a:rPr>
              <a:t> </a:t>
            </a:r>
            <a:r>
              <a:rPr lang="es-EC" cap="small" dirty="0" err="1">
                <a:ea typeface="ＭＳ Ｐゴシック" charset="0"/>
              </a:rPr>
              <a:t>Provisioning</a:t>
            </a:r>
            <a:r>
              <a:rPr lang="es-EC" cap="small" dirty="0">
                <a:ea typeface="ＭＳ Ｐゴシック" charset="0"/>
              </a:rPr>
              <a:t> </a:t>
            </a:r>
            <a:r>
              <a:rPr lang="es-EC" cap="small" dirty="0" err="1" smtClean="0">
                <a:ea typeface="ＭＳ Ｐゴシック" charset="0"/>
              </a:rPr>
              <a:t>Profile</a:t>
            </a:r>
            <a:endParaRPr lang="es-EC" dirty="0">
              <a:ea typeface="ＭＳ Ｐゴシック" charset="0"/>
            </a:endParaRPr>
          </a:p>
        </p:txBody>
      </p:sp>
      <p:pic>
        <p:nvPicPr>
          <p:cNvPr id="6" name="Content Placeholder 5" descr="Screen Shot 2014-07-17 at 8.20.02 PM.png"/>
          <p:cNvPicPr>
            <a:picLocks noGrp="1" noChangeAspect="1"/>
          </p:cNvPicPr>
          <p:nvPr>
            <p:ph idx="1"/>
          </p:nvPr>
        </p:nvPicPr>
        <p:blipFill>
          <a:blip r:embed="rId2">
            <a:extLst>
              <a:ext uri="{28A0092B-C50C-407E-A947-70E740481C1C}">
                <a14:useLocalDpi xmlns:a14="http://schemas.microsoft.com/office/drawing/2010/main" val="0"/>
              </a:ext>
            </a:extLst>
          </a:blip>
          <a:srcRect l="-31853" r="-31853"/>
          <a:stretch>
            <a:fillRect/>
          </a:stretch>
        </p:blipFill>
        <p:spPr>
          <a:xfrm>
            <a:off x="457200" y="1154113"/>
            <a:ext cx="8229600"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Build</a:t>
            </a:r>
            <a:r>
              <a:rPr lang="es-EC" cap="small" dirty="0">
                <a:ea typeface="ＭＳ Ｐゴシック" charset="0"/>
              </a:rPr>
              <a:t> </a:t>
            </a:r>
            <a:r>
              <a:rPr lang="es-EC" cap="small" dirty="0" err="1">
                <a:ea typeface="ＭＳ Ｐゴシック" charset="0"/>
              </a:rPr>
              <a:t>for</a:t>
            </a:r>
            <a:r>
              <a:rPr lang="es-EC" cap="small" dirty="0">
                <a:ea typeface="ＭＳ Ｐゴシック" charset="0"/>
              </a:rPr>
              <a:t> </a:t>
            </a:r>
            <a:r>
              <a:rPr lang="es-EC" cap="small" dirty="0" err="1" smtClean="0">
                <a:ea typeface="ＭＳ Ｐゴシック" charset="0"/>
              </a:rPr>
              <a:t>Distribution</a:t>
            </a:r>
            <a:endParaRPr lang="es-EC" dirty="0">
              <a:ea typeface="ＭＳ Ｐゴシック" charset="0"/>
            </a:endParaRPr>
          </a:p>
        </p:txBody>
      </p:sp>
      <p:pic>
        <p:nvPicPr>
          <p:cNvPr id="519170"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87488" y="1154113"/>
            <a:ext cx="6169025"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iTunes </a:t>
            </a:r>
            <a:r>
              <a:rPr lang="es-EC" cap="small" dirty="0" err="1">
                <a:ea typeface="ＭＳ Ｐゴシック" charset="0"/>
              </a:rPr>
              <a:t>Connect</a:t>
            </a:r>
            <a:endParaRPr lang="es-EC" cap="small" dirty="0">
              <a:ea typeface="ＭＳ Ｐゴシック" charset="0"/>
            </a:endParaRPr>
          </a:p>
        </p:txBody>
      </p:sp>
      <p:sp>
        <p:nvSpPr>
          <p:cNvPr id="520194"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2"/>
              </a:buBlip>
            </a:pPr>
            <a:r>
              <a:rPr lang="en-US" altLang="es-EC" sz="2000">
                <a:solidFill>
                  <a:srgbClr val="2D2D2B"/>
                </a:solidFill>
              </a:rPr>
              <a:t>Portal for app sales management</a:t>
            </a:r>
          </a:p>
          <a:p>
            <a:pPr eaLnBrk="1" hangingPunct="1">
              <a:spcBef>
                <a:spcPct val="20000"/>
              </a:spcBef>
              <a:buSzPct val="75000"/>
              <a:buFontTx/>
              <a:buBlip>
                <a:blip r:embed="rId2"/>
              </a:buBlip>
            </a:pPr>
            <a:r>
              <a:rPr lang="en-US" altLang="es-EC" sz="2000">
                <a:solidFill>
                  <a:srgbClr val="2D2D2B"/>
                </a:solidFill>
              </a:rPr>
              <a:t>Sales statistics</a:t>
            </a:r>
          </a:p>
          <a:p>
            <a:pPr eaLnBrk="1" hangingPunct="1">
              <a:spcBef>
                <a:spcPct val="20000"/>
              </a:spcBef>
              <a:buSzPct val="75000"/>
              <a:buFontTx/>
              <a:buBlip>
                <a:blip r:embed="rId2"/>
              </a:buBlip>
            </a:pPr>
            <a:r>
              <a:rPr lang="en-US" altLang="es-EC" sz="2000">
                <a:solidFill>
                  <a:srgbClr val="2D2D2B"/>
                </a:solidFill>
              </a:rPr>
              <a:t>Contracts, taxes, payments, banking connections</a:t>
            </a:r>
          </a:p>
          <a:p>
            <a:pPr eaLnBrk="1" hangingPunct="1">
              <a:spcBef>
                <a:spcPct val="20000"/>
              </a:spcBef>
              <a:buSzPct val="75000"/>
              <a:buFontTx/>
              <a:buBlip>
                <a:blip r:embed="rId2"/>
              </a:buBlip>
            </a:pPr>
            <a:r>
              <a:rPr lang="en-US" altLang="es-EC" sz="2000">
                <a:solidFill>
                  <a:srgbClr val="2D2D2B"/>
                </a:solidFill>
              </a:rPr>
              <a:t>Need app entry here to publish</a:t>
            </a:r>
          </a:p>
        </p:txBody>
      </p:sp>
      <p:pic>
        <p:nvPicPr>
          <p:cNvPr id="520195" name="3 Marcador de contenido"/>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987425" y="1631950"/>
            <a:ext cx="2979738" cy="2962275"/>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Creating an app in iTunes Connect</a:t>
            </a:r>
          </a:p>
        </p:txBody>
      </p:sp>
      <p:sp>
        <p:nvSpPr>
          <p:cNvPr id="12" name="Content Placeholder 5"/>
          <p:cNvSpPr txBox="1">
            <a:spLocks/>
          </p:cNvSpPr>
          <p:nvPr/>
        </p:nvSpPr>
        <p:spPr bwMode="auto">
          <a:xfrm>
            <a:off x="5102225" y="1766888"/>
            <a:ext cx="40417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1620" tIns="40810" rIns="81620" bIns="40810">
            <a:normAutofit fontScale="92500" lnSpcReduction="20000"/>
          </a:bodyPr>
          <a:lstStyle>
            <a:lvl1pPr marL="304800" indent="-304800" algn="l" defTabSz="407988" rtl="0" eaLnBrk="1" fontAlgn="base" hangingPunct="1">
              <a:spcBef>
                <a:spcPct val="20000"/>
              </a:spcBef>
              <a:spcAft>
                <a:spcPct val="0"/>
              </a:spcAft>
              <a:buSzPct val="75000"/>
              <a:buBlip>
                <a:blip r:embed="rId2"/>
              </a:buBlip>
              <a:defRPr sz="2000" kern="1200">
                <a:solidFill>
                  <a:srgbClr val="2D2D2B"/>
                </a:solidFill>
                <a:latin typeface="Corbel"/>
                <a:ea typeface="ＭＳ Ｐゴシック" charset="0"/>
                <a:cs typeface="Corbel"/>
              </a:defRPr>
            </a:lvl1pPr>
            <a:lvl2pPr marL="569913" indent="-254000" algn="l" defTabSz="407988" rtl="0" eaLnBrk="1" fontAlgn="base" hangingPunct="1">
              <a:spcBef>
                <a:spcPct val="20000"/>
              </a:spcBef>
              <a:spcAft>
                <a:spcPct val="0"/>
              </a:spcAft>
              <a:buSzPct val="75000"/>
              <a:buBlip>
                <a:blip r:embed="rId2"/>
              </a:buBlip>
              <a:defRPr sz="2000" kern="1200">
                <a:solidFill>
                  <a:srgbClr val="2D2D2B"/>
                </a:solidFill>
                <a:latin typeface="Corbel"/>
                <a:ea typeface="ＭＳ Ｐゴシック" charset="0"/>
                <a:cs typeface="Corbel"/>
              </a:defRPr>
            </a:lvl2pPr>
            <a:lvl3pPr marL="776288" indent="-203200" algn="l" defTabSz="407988" rtl="0" eaLnBrk="1" fontAlgn="base" hangingPunct="1">
              <a:spcBef>
                <a:spcPct val="20000"/>
              </a:spcBef>
              <a:spcAft>
                <a:spcPct val="0"/>
              </a:spcAft>
              <a:buSzPct val="75000"/>
              <a:buBlip>
                <a:blip r:embed="rId2"/>
              </a:buBlip>
              <a:defRPr sz="1800" kern="1200">
                <a:solidFill>
                  <a:srgbClr val="2D2D2B"/>
                </a:solidFill>
                <a:latin typeface="Corbel"/>
                <a:ea typeface="ＭＳ Ｐゴシック" charset="0"/>
                <a:cs typeface="Corbel"/>
              </a:defRPr>
            </a:lvl3pPr>
            <a:lvl4pPr marL="987425" indent="-203200" algn="l" defTabSz="407988" rtl="0" eaLnBrk="1" fontAlgn="base" hangingPunct="1">
              <a:spcBef>
                <a:spcPct val="20000"/>
              </a:spcBef>
              <a:spcAft>
                <a:spcPct val="0"/>
              </a:spcAft>
              <a:buSzPct val="75000"/>
              <a:buBlip>
                <a:blip r:embed="rId2"/>
              </a:buBlip>
              <a:defRPr sz="1800" kern="1200">
                <a:solidFill>
                  <a:srgbClr val="2D2D2B"/>
                </a:solidFill>
                <a:latin typeface="Corbel"/>
                <a:ea typeface="ＭＳ Ｐゴシック" charset="0"/>
                <a:cs typeface="Corbel"/>
              </a:defRPr>
            </a:lvl4pPr>
            <a:lvl5pPr marL="1208088" indent="-203200" algn="l" defTabSz="407988" rtl="0" eaLnBrk="1" fontAlgn="base" hangingPunct="1">
              <a:spcBef>
                <a:spcPct val="20000"/>
              </a:spcBef>
              <a:spcAft>
                <a:spcPct val="0"/>
              </a:spcAft>
              <a:buSzPct val="75000"/>
              <a:buBlip>
                <a:blip r:embed="rId2"/>
              </a:buBlip>
              <a:defRPr sz="18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4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4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4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400" kern="1200">
                <a:solidFill>
                  <a:schemeClr val="tx1"/>
                </a:solidFill>
                <a:latin typeface="+mn-lt"/>
                <a:ea typeface="+mn-ea"/>
                <a:cs typeface="+mn-cs"/>
              </a:defRPr>
            </a:lvl9pPr>
          </a:lstStyle>
          <a:p>
            <a:pPr>
              <a:defRPr/>
            </a:pPr>
            <a:r>
              <a:rPr lang="en-US" dirty="0"/>
              <a:t>1 screen shot per device per language</a:t>
            </a:r>
          </a:p>
          <a:p>
            <a:pPr>
              <a:defRPr/>
            </a:pPr>
            <a:r>
              <a:rPr lang="en-US" dirty="0"/>
              <a:t>1024x1024 </a:t>
            </a:r>
            <a:r>
              <a:rPr lang="en-US" dirty="0" err="1"/>
              <a:t>px</a:t>
            </a:r>
            <a:r>
              <a:rPr lang="en-US" dirty="0"/>
              <a:t> icon</a:t>
            </a:r>
          </a:p>
          <a:p>
            <a:pPr>
              <a:defRPr/>
            </a:pPr>
            <a:r>
              <a:rPr lang="en-US" dirty="0"/>
              <a:t>Title, description, keywords</a:t>
            </a:r>
          </a:p>
          <a:p>
            <a:pPr>
              <a:defRPr/>
            </a:pPr>
            <a:r>
              <a:rPr lang="en-US" dirty="0"/>
              <a:t>Primary Category</a:t>
            </a:r>
          </a:p>
          <a:p>
            <a:pPr>
              <a:defRPr/>
            </a:pPr>
            <a:r>
              <a:rPr lang="en-US" dirty="0"/>
              <a:t>Content rating</a:t>
            </a:r>
          </a:p>
          <a:p>
            <a:pPr>
              <a:defRPr/>
            </a:pPr>
            <a:r>
              <a:rPr lang="en-US" dirty="0"/>
              <a:t>Price tier, countries</a:t>
            </a:r>
          </a:p>
          <a:p>
            <a:pPr>
              <a:defRPr/>
            </a:pPr>
            <a:r>
              <a:rPr lang="en-US" dirty="0"/>
              <a:t>Contact info, support URL</a:t>
            </a:r>
          </a:p>
        </p:txBody>
      </p:sp>
      <p:pic>
        <p:nvPicPr>
          <p:cNvPr id="521219" name="2 Marcador de contenido"/>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 y="1976438"/>
            <a:ext cx="4040188" cy="2273300"/>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Validating</a:t>
            </a:r>
            <a:r>
              <a:rPr lang="es-EC" cap="small" dirty="0">
                <a:ea typeface="ＭＳ Ｐゴシック" charset="0"/>
              </a:rPr>
              <a:t> and </a:t>
            </a:r>
            <a:r>
              <a:rPr lang="es-EC" cap="small" dirty="0" err="1" smtClean="0">
                <a:ea typeface="ＭＳ Ｐゴシック" charset="0"/>
              </a:rPr>
              <a:t>uploading</a:t>
            </a:r>
            <a:endParaRPr lang="es-EC" dirty="0">
              <a:ea typeface="ＭＳ Ｐゴシック" charset="0"/>
            </a:endParaRPr>
          </a:p>
        </p:txBody>
      </p:sp>
      <p:pic>
        <p:nvPicPr>
          <p:cNvPr id="522242"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98713" y="1154113"/>
            <a:ext cx="4346575"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App Store </a:t>
            </a:r>
            <a:r>
              <a:rPr lang="es-EC" cap="small" dirty="0" err="1">
                <a:ea typeface="ＭＳ Ｐゴシック" charset="0"/>
              </a:rPr>
              <a:t>Review</a:t>
            </a:r>
            <a:r>
              <a:rPr lang="es-EC" cap="small" dirty="0">
                <a:ea typeface="ＭＳ Ｐゴシック" charset="0"/>
              </a:rPr>
              <a:t> </a:t>
            </a:r>
            <a:r>
              <a:rPr lang="es-EC" cap="small" dirty="0" err="1" smtClean="0">
                <a:ea typeface="ＭＳ Ｐゴシック" charset="0"/>
              </a:rPr>
              <a:t>Requirements</a:t>
            </a:r>
            <a:endParaRPr lang="es-EC" dirty="0">
              <a:ea typeface="ＭＳ Ｐゴシック" charset="0"/>
            </a:endParaRPr>
          </a:p>
        </p:txBody>
      </p:sp>
      <p:sp>
        <p:nvSpPr>
          <p:cNvPr id="523266"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Many requirements - see iOS Dev Center for full details</a:t>
            </a:r>
          </a:p>
          <a:p>
            <a:pPr eaLnBrk="1" hangingPunct="1"/>
            <a:r>
              <a:rPr lang="en-US" altLang="es-EC" smtClean="0">
                <a:latin typeface="Corbel" pitchFamily="34" charset="0"/>
              </a:rPr>
              <a:t>Must be useful, well-designed, run without errors</a:t>
            </a:r>
          </a:p>
          <a:p>
            <a:pPr eaLnBrk="1" hangingPunct="1"/>
            <a:r>
              <a:rPr lang="en-US" altLang="es-EC" smtClean="0">
                <a:latin typeface="Corbel" pitchFamily="34" charset="0"/>
              </a:rPr>
              <a:t>No downloading code</a:t>
            </a:r>
          </a:p>
          <a:p>
            <a:pPr eaLnBrk="1" hangingPunct="1"/>
            <a:r>
              <a:rPr lang="en-US" altLang="es-EC" smtClean="0">
                <a:latin typeface="Corbel" pitchFamily="34" charset="0"/>
              </a:rPr>
              <a:t>You must own trademarks</a:t>
            </a:r>
          </a:p>
          <a:p>
            <a:pPr eaLnBrk="1" hangingPunct="1"/>
            <a:r>
              <a:rPr lang="en-US" altLang="es-EC" smtClean="0">
                <a:latin typeface="Corbel" pitchFamily="34" charset="0"/>
              </a:rPr>
              <a:t>No hidden features, use of non-public APIs</a:t>
            </a:r>
          </a:p>
          <a:p>
            <a:pPr eaLnBrk="1" hangingPunct="1"/>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Ad Hoc </a:t>
            </a:r>
            <a:r>
              <a:rPr lang="es-EC" cap="small" dirty="0" err="1" smtClean="0">
                <a:ea typeface="ＭＳ Ｐゴシック" charset="0"/>
              </a:rPr>
              <a:t>distribution</a:t>
            </a:r>
            <a:endParaRPr lang="es-EC" dirty="0">
              <a:ea typeface="ＭＳ Ｐゴシック" charset="0"/>
            </a:endParaRPr>
          </a:p>
        </p:txBody>
      </p:sp>
      <p:sp>
        <p:nvSpPr>
          <p:cNvPr id="524290"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Distribute outside of App Store (e.g. TestFlight)</a:t>
            </a:r>
          </a:p>
          <a:p>
            <a:pPr eaLnBrk="1" hangingPunct="1"/>
            <a:r>
              <a:rPr lang="en-US" altLang="es-EC" smtClean="0">
                <a:latin typeface="Corbel" pitchFamily="34" charset="0"/>
              </a:rPr>
              <a:t>Limited to running on your registered devices</a:t>
            </a:r>
          </a:p>
          <a:p>
            <a:pPr eaLnBrk="1" hangingPunct="1"/>
            <a:r>
              <a:rPr lang="en-US" altLang="es-EC" smtClean="0">
                <a:latin typeface="Corbel" pitchFamily="34" charset="0"/>
              </a:rPr>
              <a:t>Ad Hoc builds expire after 90 days</a:t>
            </a:r>
          </a:p>
          <a:p>
            <a:pPr eaLnBrk="1" hangingPunct="1"/>
            <a:r>
              <a:rPr lang="en-US" altLang="es-EC" smtClean="0">
                <a:latin typeface="Corbel" pitchFamily="34" charset="0"/>
              </a:rPr>
              <a:t>Deploy by email, over-the-air framework, USB install</a:t>
            </a:r>
          </a:p>
          <a:p>
            <a:pPr eaLnBrk="1" hangingPunct="1"/>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3" name="1 Título"/>
          <p:cNvSpPr>
            <a:spLocks noGrp="1"/>
          </p:cNvSpPr>
          <p:nvPr>
            <p:ph type="title"/>
          </p:nvPr>
        </p:nvSpPr>
        <p:spPr bwMode="auto">
          <a:xfrm>
            <a:off x="457200" y="142875"/>
            <a:ext cx="8229600" cy="363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Corbel" pitchFamily="34" charset="0"/>
              </a:rPr>
              <a:t>Enterprise distribution</a:t>
            </a:r>
          </a:p>
        </p:txBody>
      </p:sp>
      <p:sp>
        <p:nvSpPr>
          <p:cNvPr id="52531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In-house distribution program</a:t>
            </a:r>
          </a:p>
          <a:p>
            <a:pPr eaLnBrk="1" hangingPunct="1"/>
            <a:r>
              <a:rPr lang="en-US" altLang="es-EC" smtClean="0">
                <a:latin typeface="Corbel" pitchFamily="34" charset="0"/>
              </a:rPr>
              <a:t>Distribute to employees or members</a:t>
            </a:r>
          </a:p>
          <a:p>
            <a:pPr eaLnBrk="1" hangingPunct="1"/>
            <a:r>
              <a:rPr lang="en-US" altLang="es-EC" smtClean="0">
                <a:latin typeface="Corbel" pitchFamily="34" charset="0"/>
              </a:rPr>
              <a:t>Register as company or organization, DUNS number required</a:t>
            </a:r>
          </a:p>
          <a:p>
            <a:pPr eaLnBrk="1" hangingPunct="1"/>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endParaRPr lang="es-EC" dirty="0">
              <a:ea typeface="ＭＳ Ｐゴシック" charset="0"/>
            </a:endParaRPr>
          </a:p>
        </p:txBody>
      </p:sp>
      <p:sp>
        <p:nvSpPr>
          <p:cNvPr id="7475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Set up the tools and SDKs needed for Titanium development</a:t>
            </a:r>
          </a:p>
          <a:p>
            <a:pPr eaLnBrk="1" hangingPunct="1"/>
            <a:r>
              <a:rPr lang="en-US" altLang="es-EC" smtClean="0">
                <a:latin typeface="Corbel" pitchFamily="34" charset="0"/>
              </a:rPr>
              <a:t>Create and configure a mobile project</a:t>
            </a:r>
          </a:p>
          <a:p>
            <a:pPr eaLnBrk="1" hangingPunct="1"/>
            <a:r>
              <a:rPr lang="en-US" altLang="es-EC" smtClean="0">
                <a:latin typeface="Corbel" pitchFamily="34" charset="0"/>
              </a:rPr>
              <a:t>Build and run a project in the simulator/emulator</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University</a:t>
            </a:r>
            <a:r>
              <a:rPr lang="es-EC" cap="small" dirty="0">
                <a:ea typeface="ＭＳ Ｐゴシック" charset="0"/>
              </a:rPr>
              <a:t> </a:t>
            </a:r>
            <a:r>
              <a:rPr lang="es-EC" cap="small" dirty="0" err="1" smtClean="0">
                <a:ea typeface="ＭＳ Ｐゴシック" charset="0"/>
              </a:rPr>
              <a:t>Subscription</a:t>
            </a:r>
            <a:endParaRPr lang="es-EC" dirty="0">
              <a:ea typeface="ＭＳ Ｐゴシック" charset="0"/>
            </a:endParaRPr>
          </a:p>
        </p:txBody>
      </p:sp>
      <p:sp>
        <p:nvSpPr>
          <p:cNvPr id="526338"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Accredited (degree-granting) institutions only</a:t>
            </a:r>
          </a:p>
          <a:p>
            <a:pPr eaLnBrk="1" hangingPunct="1"/>
            <a:r>
              <a:rPr lang="en-US" altLang="es-EC" smtClean="0">
                <a:latin typeface="Corbel" pitchFamily="34" charset="0"/>
              </a:rPr>
              <a:t>Meant for students &amp; teachers to use during classes &amp; labs</a:t>
            </a:r>
          </a:p>
          <a:p>
            <a:pPr eaLnBrk="1" hangingPunct="1"/>
            <a:r>
              <a:rPr lang="en-US" altLang="es-EC" smtClean="0">
                <a:latin typeface="Corbel" pitchFamily="34" charset="0"/>
              </a:rPr>
              <a:t>Free</a:t>
            </a:r>
          </a:p>
          <a:p>
            <a:pPr eaLnBrk="1" hangingPunct="1"/>
            <a:r>
              <a:rPr lang="en-US" altLang="es-EC" smtClean="0">
                <a:latin typeface="Corbel" pitchFamily="34" charset="0"/>
              </a:rPr>
              <a:t>Can actually publish free apps with a University license</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buFontTx/>
              <a:buNone/>
              <a:defRPr/>
            </a:pPr>
            <a:r>
              <a:rPr lang="en-US" b="1" dirty="0">
                <a:ea typeface="ＭＳ Ｐゴシック" charset="0"/>
              </a:rPr>
              <a:t>In this lesson, you</a:t>
            </a:r>
            <a:r>
              <a:rPr lang="en-US" b="1"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Learned the steps for publishing to the Android </a:t>
            </a:r>
            <a:r>
              <a:rPr lang="en-US" dirty="0" smtClean="0">
                <a:ea typeface="ＭＳ Ｐゴシック" charset="0"/>
              </a:rPr>
              <a:t>Market</a:t>
            </a:r>
          </a:p>
          <a:p>
            <a:pPr eaLnBrk="1" hangingPunct="1">
              <a:defRPr/>
            </a:pPr>
            <a:r>
              <a:rPr lang="en-US" dirty="0" smtClean="0">
                <a:ea typeface="ＭＳ Ｐゴシック" charset="0"/>
              </a:rPr>
              <a:t>Learned </a:t>
            </a:r>
            <a:r>
              <a:rPr lang="en-US" dirty="0">
                <a:ea typeface="ＭＳ Ｐゴシック" charset="0"/>
              </a:rPr>
              <a:t>the steps for publishing to the </a:t>
            </a:r>
            <a:r>
              <a:rPr lang="en-US" dirty="0" err="1" smtClean="0">
                <a:ea typeface="ＭＳ Ｐゴシック" charset="0"/>
              </a:rPr>
              <a:t>AppStore</a:t>
            </a:r>
            <a:endParaRPr lang="en-US" dirty="0" smtClean="0">
              <a:ea typeface="ＭＳ Ｐゴシック" charset="0"/>
            </a:endParaRPr>
          </a:p>
          <a:p>
            <a:pPr eaLnBrk="1" hangingPunct="1">
              <a:defRPr/>
            </a:pPr>
            <a:r>
              <a:rPr lang="en-US" dirty="0" smtClean="0">
                <a:ea typeface="ＭＳ Ｐゴシック" charset="0"/>
              </a:rPr>
              <a:t>Compared </a:t>
            </a:r>
            <a:r>
              <a:rPr lang="en-US" dirty="0">
                <a:ea typeface="ＭＳ Ｐゴシック" charset="0"/>
              </a:rPr>
              <a:t>options for </a:t>
            </a:r>
            <a:r>
              <a:rPr lang="en-US" dirty="0" err="1">
                <a:ea typeface="ＭＳ Ｐゴシック" charset="0"/>
              </a:rPr>
              <a:t>AdHoc</a:t>
            </a:r>
            <a:r>
              <a:rPr lang="en-US" dirty="0">
                <a:ea typeface="ＭＳ Ｐゴシック" charset="0"/>
              </a:rPr>
              <a:t>, Enterprise, and private distribution of iOS apps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br>
              <a:rPr lang="es-EC" cap="small" dirty="0">
                <a:ea typeface="ＭＳ Ｐゴシック" charset="0"/>
              </a:rPr>
            </a:b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9409" name="Picture 1" descr="Cover_logo 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9410" name="Title 1"/>
          <p:cNvSpPr txBox="1">
            <a:spLocks/>
          </p:cNvSpPr>
          <p:nvPr/>
        </p:nvSpPr>
        <p:spPr bwMode="auto">
          <a:xfrm>
            <a:off x="468313" y="1187450"/>
            <a:ext cx="77724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262" tIns="36631" rIns="73262" bIns="36631"/>
          <a:lstStyle>
            <a:lvl1pPr defTabSz="508000" eaLnBrk="0" hangingPunct="0">
              <a:defRPr sz="1600">
                <a:solidFill>
                  <a:schemeClr val="tx1"/>
                </a:solidFill>
                <a:latin typeface="Corbel" pitchFamily="34" charset="0"/>
                <a:ea typeface="MS PGothic" pitchFamily="34" charset="-128"/>
              </a:defRPr>
            </a:lvl1pPr>
            <a:lvl2pPr marL="742950" indent="-285750" defTabSz="508000" eaLnBrk="0" hangingPunct="0">
              <a:defRPr sz="1600">
                <a:solidFill>
                  <a:schemeClr val="tx1"/>
                </a:solidFill>
                <a:latin typeface="Corbel" pitchFamily="34" charset="0"/>
                <a:ea typeface="MS PGothic" pitchFamily="34" charset="-128"/>
              </a:defRPr>
            </a:lvl2pPr>
            <a:lvl3pPr marL="1143000" indent="-228600" defTabSz="508000" eaLnBrk="0" hangingPunct="0">
              <a:defRPr sz="1600">
                <a:solidFill>
                  <a:schemeClr val="tx1"/>
                </a:solidFill>
                <a:latin typeface="Corbel" pitchFamily="34" charset="0"/>
                <a:ea typeface="MS PGothic" pitchFamily="34" charset="-128"/>
              </a:defRPr>
            </a:lvl3pPr>
            <a:lvl4pPr marL="1600200" indent="-228600" defTabSz="508000" eaLnBrk="0" hangingPunct="0">
              <a:defRPr sz="1600">
                <a:solidFill>
                  <a:schemeClr val="tx1"/>
                </a:solidFill>
                <a:latin typeface="Corbel" pitchFamily="34" charset="0"/>
                <a:ea typeface="MS PGothic" pitchFamily="34" charset="-128"/>
              </a:defRPr>
            </a:lvl4pPr>
            <a:lvl5pPr marL="2057400" indent="-228600" defTabSz="508000" eaLnBrk="0" hangingPunct="0">
              <a:defRPr sz="1600">
                <a:solidFill>
                  <a:schemeClr val="tx1"/>
                </a:solidFill>
                <a:latin typeface="Corbel" pitchFamily="34" charset="0"/>
                <a:ea typeface="MS PGothic" pitchFamily="34" charset="-128"/>
              </a:defRPr>
            </a:lvl5pPr>
            <a:lvl6pPr marL="2514600" indent="-228600" defTabSz="508000"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508000"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508000"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508000"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900" b="1">
                <a:solidFill>
                  <a:srgbClr val="EFEEED"/>
                </a:solidFill>
              </a:rPr>
              <a:t>Thank You</a:t>
            </a:r>
          </a:p>
        </p:txBody>
      </p:sp>
      <p:sp>
        <p:nvSpPr>
          <p:cNvPr id="4" name="Subtitle 2"/>
          <p:cNvSpPr txBox="1">
            <a:spLocks/>
          </p:cNvSpPr>
          <p:nvPr/>
        </p:nvSpPr>
        <p:spPr>
          <a:xfrm>
            <a:off x="495300" y="1708150"/>
            <a:ext cx="3867150"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3"/>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3"/>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3"/>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3"/>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3"/>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r>
              <a:rPr lang="en-US" sz="1600" cap="all" dirty="0" smtClean="0">
                <a:solidFill>
                  <a:srgbClr val="EFEEED"/>
                </a:solidFill>
                <a:latin typeface="Corbel"/>
                <a:cs typeface="Corbel"/>
              </a:rPr>
              <a:t>Trainer NAME</a:t>
            </a:r>
            <a:endParaRPr lang="en-US" sz="1600" cap="all" dirty="0">
              <a:solidFill>
                <a:srgbClr val="EFEEED"/>
              </a:solidFill>
              <a:latin typeface="Corbel"/>
              <a:cs typeface="Corbel"/>
            </a:endParaRPr>
          </a:p>
        </p:txBody>
      </p:sp>
      <p:sp>
        <p:nvSpPr>
          <p:cNvPr id="5" name="Subtitle 2"/>
          <p:cNvSpPr txBox="1">
            <a:spLocks/>
          </p:cNvSpPr>
          <p:nvPr/>
        </p:nvSpPr>
        <p:spPr>
          <a:xfrm>
            <a:off x="481013" y="1978025"/>
            <a:ext cx="3868737" cy="257175"/>
          </a:xfrm>
          <a:prstGeom prst="rect">
            <a:avLst/>
          </a:prstGeom>
        </p:spPr>
        <p:txBody>
          <a:bodyPr lIns="81620" tIns="40810" rIns="81620" bIns="40810">
            <a:normAutofit fontScale="85000" lnSpcReduction="20000"/>
          </a:bodyPr>
          <a:lstStyle>
            <a:lvl1pPr marL="0" indent="0" algn="l" defTabSz="509360" rtl="0" eaLnBrk="1" latinLnBrk="0" hangingPunct="1">
              <a:spcBef>
                <a:spcPct val="20000"/>
              </a:spcBef>
              <a:buSzPct val="75000"/>
              <a:buFontTx/>
              <a:buNone/>
              <a:defRPr sz="1600" kern="1200" cap="all">
                <a:solidFill>
                  <a:srgbClr val="FFFFFE"/>
                </a:solidFill>
                <a:latin typeface="Open Sans"/>
                <a:ea typeface="+mn-ea"/>
                <a:cs typeface="Open Sans"/>
              </a:defRPr>
            </a:lvl1pPr>
            <a:lvl2pPr marL="509360" indent="0" algn="ctr" defTabSz="509360" rtl="0" eaLnBrk="1" latinLnBrk="0" hangingPunct="1">
              <a:spcBef>
                <a:spcPct val="20000"/>
              </a:spcBef>
              <a:buSzPct val="75000"/>
              <a:buFontTx/>
              <a:buNone/>
              <a:defRPr sz="2200" kern="1200">
                <a:solidFill>
                  <a:schemeClr val="tx1">
                    <a:tint val="75000"/>
                  </a:schemeClr>
                </a:solidFill>
                <a:latin typeface="Open Sans"/>
                <a:ea typeface="+mn-ea"/>
                <a:cs typeface="Open Sans"/>
              </a:defRPr>
            </a:lvl2pPr>
            <a:lvl3pPr marL="1018720" indent="0" algn="ctr" defTabSz="509360" rtl="0" eaLnBrk="1" latinLnBrk="0" hangingPunct="1">
              <a:spcBef>
                <a:spcPct val="20000"/>
              </a:spcBef>
              <a:buSzPct val="75000"/>
              <a:buFontTx/>
              <a:buNone/>
              <a:defRPr sz="2000" kern="1200">
                <a:solidFill>
                  <a:schemeClr val="tx1">
                    <a:tint val="75000"/>
                  </a:schemeClr>
                </a:solidFill>
                <a:latin typeface="Open Sans"/>
                <a:ea typeface="+mn-ea"/>
                <a:cs typeface="Open Sans"/>
              </a:defRPr>
            </a:lvl3pPr>
            <a:lvl4pPr marL="1528080" indent="0" algn="ctr" defTabSz="509360" rtl="0" eaLnBrk="1" latinLnBrk="0" hangingPunct="1">
              <a:spcBef>
                <a:spcPct val="20000"/>
              </a:spcBef>
              <a:buSzPct val="75000"/>
              <a:buFontTx/>
              <a:buNone/>
              <a:defRPr sz="1700" kern="1200">
                <a:solidFill>
                  <a:schemeClr val="tx1">
                    <a:tint val="75000"/>
                  </a:schemeClr>
                </a:solidFill>
                <a:latin typeface="Open Sans"/>
                <a:ea typeface="+mn-ea"/>
                <a:cs typeface="Open Sans"/>
              </a:defRPr>
            </a:lvl4pPr>
            <a:lvl5pPr marL="2037440" indent="0" algn="ctr" defTabSz="509360" rtl="0" eaLnBrk="1" latinLnBrk="0" hangingPunct="1">
              <a:spcBef>
                <a:spcPct val="20000"/>
              </a:spcBef>
              <a:buSzPct val="75000"/>
              <a:buFontTx/>
              <a:buNone/>
              <a:defRPr sz="1600" kern="1200">
                <a:solidFill>
                  <a:schemeClr val="tx1">
                    <a:tint val="75000"/>
                  </a:schemeClr>
                </a:solidFill>
                <a:latin typeface="Open Sans"/>
                <a:ea typeface="+mn-ea"/>
                <a:cs typeface="Open Sans"/>
              </a:defRPr>
            </a:lvl5pPr>
            <a:lvl6pPr marL="2546800" indent="0" algn="ctr" defTabSz="509360"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56160" indent="0" algn="ctr" defTabSz="509360"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65521" indent="0" algn="ctr" defTabSz="509360"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74881" indent="0" algn="ctr" defTabSz="509360"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fontAlgn="auto">
              <a:spcAft>
                <a:spcPts val="0"/>
              </a:spcAft>
              <a:defRPr/>
            </a:pPr>
            <a:r>
              <a:rPr lang="en-US" cap="none" dirty="0" smtClean="0">
                <a:solidFill>
                  <a:srgbClr val="EFEEED"/>
                </a:solidFill>
                <a:latin typeface="Corbel"/>
                <a:cs typeface="Corbel"/>
              </a:rPr>
              <a:t>@</a:t>
            </a:r>
            <a:r>
              <a:rPr lang="en-US" cap="none" dirty="0" err="1" smtClean="0">
                <a:solidFill>
                  <a:srgbClr val="EFEEED"/>
                </a:solidFill>
                <a:latin typeface="Corbel"/>
                <a:cs typeface="Corbel"/>
              </a:rPr>
              <a:t>twittername</a:t>
            </a:r>
            <a:endParaRPr lang="en-US" cap="none" dirty="0">
              <a:solidFill>
                <a:srgbClr val="EFEEED"/>
              </a:solidFill>
              <a:latin typeface="Corbel"/>
              <a:cs typeface="Corbe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8"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TOOLS AND SDKs</a:t>
            </a:r>
            <a:endParaRPr lang="en-US" altLang="es-EC" sz="440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5"/>
          <p:cNvSpPr>
            <a:spLocks noGrp="1"/>
          </p:cNvSpPr>
          <p:nvPr>
            <p:ph sz="quarter" idx="4"/>
          </p:nvPr>
        </p:nvSpPr>
        <p:spPr>
          <a:xfrm>
            <a:off x="4752975" y="1735138"/>
            <a:ext cx="4041775" cy="2859087"/>
          </a:xfrm>
        </p:spPr>
        <p:txBody>
          <a:bodyPr/>
          <a:lstStyle/>
          <a:p>
            <a:pPr eaLnBrk="1" hangingPunct="1">
              <a:lnSpc>
                <a:spcPct val="90000"/>
              </a:lnSpc>
            </a:pPr>
            <a:r>
              <a:rPr lang="en-US" altLang="es-EC" sz="1900" smtClean="0">
                <a:latin typeface="Corbel" pitchFamily="34" charset="0"/>
              </a:rPr>
              <a:t>Runs on OS X, Windows, and Linux</a:t>
            </a:r>
          </a:p>
          <a:p>
            <a:pPr eaLnBrk="1" hangingPunct="1">
              <a:lnSpc>
                <a:spcPct val="90000"/>
              </a:lnSpc>
            </a:pPr>
            <a:r>
              <a:rPr lang="en-US" altLang="es-EC" sz="1900" smtClean="0">
                <a:latin typeface="Corbel" pitchFamily="34" charset="0"/>
              </a:rPr>
              <a:t>Dashboard will help you through SDK setup steps.</a:t>
            </a:r>
          </a:p>
          <a:p>
            <a:pPr eaLnBrk="1" hangingPunct="1">
              <a:lnSpc>
                <a:spcPct val="90000"/>
              </a:lnSpc>
            </a:pPr>
            <a:r>
              <a:rPr lang="en-US" altLang="es-EC" sz="1900" smtClean="0">
                <a:latin typeface="Corbel" pitchFamily="34" charset="0"/>
              </a:rPr>
              <a:t>Configure SDK locations:</a:t>
            </a:r>
          </a:p>
          <a:p>
            <a:pPr lvl="1" eaLnBrk="1" hangingPunct="1">
              <a:lnSpc>
                <a:spcPct val="90000"/>
              </a:lnSpc>
            </a:pPr>
            <a:r>
              <a:rPr lang="en-US" altLang="es-EC" sz="1900" smtClean="0">
                <a:latin typeface="Corbel" pitchFamily="34" charset="0"/>
              </a:rPr>
              <a:t>Click </a:t>
            </a:r>
            <a:r>
              <a:rPr lang="en-US" altLang="en-US" sz="1900" smtClean="0">
                <a:latin typeface="Corbel" pitchFamily="34" charset="0"/>
              </a:rPr>
              <a:t>“</a:t>
            </a:r>
            <a:r>
              <a:rPr lang="en-US" altLang="es-EC" sz="1900" smtClean="0">
                <a:latin typeface="Corbel" pitchFamily="34" charset="0"/>
              </a:rPr>
              <a:t>Get started</a:t>
            </a:r>
            <a:r>
              <a:rPr lang="en-US" altLang="en-US" sz="1900" smtClean="0">
                <a:latin typeface="Corbel" pitchFamily="34" charset="0"/>
              </a:rPr>
              <a:t>”</a:t>
            </a:r>
            <a:endParaRPr lang="en-US" altLang="es-EC" sz="1900" smtClean="0">
              <a:latin typeface="Corbel" pitchFamily="34" charset="0"/>
            </a:endParaRPr>
          </a:p>
          <a:p>
            <a:pPr eaLnBrk="1" hangingPunct="1">
              <a:lnSpc>
                <a:spcPct val="90000"/>
              </a:lnSpc>
            </a:pPr>
            <a:r>
              <a:rPr lang="en-US" altLang="es-EC" sz="1900" smtClean="0">
                <a:latin typeface="Corbel" pitchFamily="34" charset="0"/>
              </a:rPr>
              <a:t>Make sure to set a default Android SDK</a:t>
            </a:r>
            <a:br>
              <a:rPr lang="en-US" altLang="es-EC" sz="1900" smtClean="0">
                <a:latin typeface="Corbel" pitchFamily="34" charset="0"/>
              </a:rPr>
            </a:br>
            <a:r>
              <a:rPr lang="en-US" altLang="es-EC" sz="1900" smtClean="0">
                <a:latin typeface="Corbel" pitchFamily="34" charset="0"/>
              </a:rPr>
              <a:t>... and choose a </a:t>
            </a:r>
            <a:r>
              <a:rPr lang="en-US" altLang="es-EC" sz="1900" i="1" smtClean="0">
                <a:latin typeface="Corbel" pitchFamily="34" charset="0"/>
              </a:rPr>
              <a:t>Google APIs</a:t>
            </a:r>
            <a:r>
              <a:rPr lang="en-US" altLang="es-EC" sz="1900" smtClean="0">
                <a:latin typeface="Corbel" pitchFamily="34" charset="0"/>
              </a:rPr>
              <a:t> version!</a:t>
            </a:r>
          </a:p>
        </p:txBody>
      </p:sp>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a:ea typeface="ＭＳ Ｐゴシック" charset="0"/>
              </a:rPr>
              <a:t>Studio </a:t>
            </a:r>
            <a:r>
              <a:rPr lang="es-EC" cap="small" dirty="0" err="1">
                <a:ea typeface="ＭＳ Ｐゴシック" charset="0"/>
              </a:rPr>
              <a:t>Setup</a:t>
            </a:r>
            <a:endParaRPr lang="en-US" dirty="0">
              <a:ea typeface="+mj-ea"/>
            </a:endParaRPr>
          </a:p>
        </p:txBody>
      </p:sp>
      <p:pic>
        <p:nvPicPr>
          <p:cNvPr id="76803" name="Picture 3" descr="Studio_-_Titanium_Studio_Dashboard_-_Appcelerator_Studio_-__Users_edwin_Documents_Appcelerator_Training-workspace.p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22250" y="1735138"/>
            <a:ext cx="4530725"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Screen_Shot_2014-05-10_at_5_21_58_PM.png"/>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39825" y="3363913"/>
            <a:ext cx="3219450" cy="1230312"/>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SDKs</a:t>
            </a:r>
            <a:r>
              <a:rPr lang="es-EC" cap="small" dirty="0">
                <a:ea typeface="ＭＳ Ｐゴシック" charset="0"/>
              </a:rPr>
              <a:t> and </a:t>
            </a:r>
            <a:r>
              <a:rPr lang="es-EC" cap="small" dirty="0" err="1">
                <a:ea typeface="ＭＳ Ｐゴシック" charset="0"/>
              </a:rPr>
              <a:t>Requirements</a:t>
            </a:r>
            <a:endParaRPr lang="es-EC" dirty="0">
              <a:ea typeface="ＭＳ Ｐゴシック" charset="0"/>
            </a:endParaRPr>
          </a:p>
        </p:txBody>
      </p:sp>
      <p:sp>
        <p:nvSpPr>
          <p:cNvPr id="3" name="2 Marcador de contenido"/>
          <p:cNvSpPr>
            <a:spLocks noGrp="1"/>
          </p:cNvSpPr>
          <p:nvPr>
            <p:ph idx="1"/>
          </p:nvPr>
        </p:nvSpPr>
        <p:spPr>
          <a:xfrm>
            <a:off x="457200" y="1154113"/>
            <a:ext cx="4551363" cy="3440112"/>
          </a:xfrm>
        </p:spPr>
        <p:txBody>
          <a:bodyPr>
            <a:normAutofit fontScale="77500" lnSpcReduction="20000"/>
          </a:bodyPr>
          <a:lstStyle/>
          <a:p>
            <a:pPr eaLnBrk="1" hangingPunct="1">
              <a:defRPr/>
            </a:pPr>
            <a:r>
              <a:rPr lang="es-EC" dirty="0" err="1">
                <a:ea typeface="ＭＳ Ｐゴシック" charset="0"/>
              </a:rPr>
              <a:t>Native</a:t>
            </a:r>
            <a:r>
              <a:rPr lang="es-EC" dirty="0">
                <a:ea typeface="ＭＳ Ｐゴシック" charset="0"/>
              </a:rPr>
              <a:t> </a:t>
            </a:r>
            <a:r>
              <a:rPr lang="es-EC" dirty="0" err="1">
                <a:ea typeface="ＭＳ Ｐゴシック" charset="0"/>
              </a:rPr>
              <a:t>SDKs</a:t>
            </a:r>
            <a:r>
              <a:rPr lang="es-EC" dirty="0">
                <a:ea typeface="ＭＳ Ｐゴシック" charset="0"/>
              </a:rPr>
              <a:t> are </a:t>
            </a:r>
            <a:r>
              <a:rPr lang="es-EC" dirty="0" err="1">
                <a:ea typeface="ＭＳ Ｐゴシック" charset="0"/>
              </a:rPr>
              <a:t>required</a:t>
            </a:r>
            <a:endParaRPr lang="es-EC" dirty="0">
              <a:ea typeface="ＭＳ Ｐゴシック" charset="0"/>
            </a:endParaRPr>
          </a:p>
          <a:p>
            <a:pPr eaLnBrk="1" hangingPunct="1">
              <a:defRPr/>
            </a:pPr>
            <a:r>
              <a:rPr lang="es-EC" dirty="0" smtClean="0">
                <a:ea typeface="ＭＳ Ｐゴシック" charset="0"/>
              </a:rPr>
              <a:t>Android</a:t>
            </a:r>
          </a:p>
          <a:p>
            <a:pPr lvl="1" eaLnBrk="1" hangingPunct="1">
              <a:defRPr/>
            </a:pPr>
            <a:r>
              <a:rPr lang="es-EC" dirty="0" smtClean="0">
                <a:ea typeface="ＭＳ Ｐゴシック" charset="0"/>
              </a:rPr>
              <a:t>Oracle JDK</a:t>
            </a:r>
          </a:p>
          <a:p>
            <a:pPr lvl="1" eaLnBrk="1" hangingPunct="1">
              <a:defRPr/>
            </a:pPr>
            <a:r>
              <a:rPr lang="es-EC" dirty="0" smtClean="0">
                <a:ea typeface="ＭＳ Ｐゴシック" charset="0"/>
              </a:rPr>
              <a:t>Android </a:t>
            </a:r>
            <a:r>
              <a:rPr lang="es-EC" dirty="0">
                <a:ea typeface="ＭＳ Ｐゴシック" charset="0"/>
              </a:rPr>
              <a:t>SDK (</a:t>
            </a:r>
            <a:r>
              <a:rPr lang="es-EC" dirty="0" smtClean="0">
                <a:ea typeface="ＭＳ Ｐゴシック" charset="0"/>
              </a:rPr>
              <a:t>ADK)</a:t>
            </a:r>
          </a:p>
          <a:p>
            <a:pPr lvl="1" eaLnBrk="1" hangingPunct="1">
              <a:defRPr/>
            </a:pPr>
            <a:r>
              <a:rPr lang="es-EC" dirty="0" err="1" smtClean="0">
                <a:ea typeface="ＭＳ Ｐゴシック" charset="0"/>
              </a:rPr>
              <a:t>Download</a:t>
            </a:r>
            <a:r>
              <a:rPr lang="es-EC" dirty="0" smtClean="0">
                <a:ea typeface="ＭＳ Ｐゴシック" charset="0"/>
              </a:rPr>
              <a:t> </a:t>
            </a:r>
            <a:r>
              <a:rPr lang="es-EC" dirty="0" err="1">
                <a:ea typeface="ＭＳ Ｐゴシック" charset="0"/>
              </a:rPr>
              <a:t>platform</a:t>
            </a:r>
            <a:r>
              <a:rPr lang="es-EC" dirty="0">
                <a:ea typeface="ＭＳ Ｐゴシック" charset="0"/>
              </a:rPr>
              <a:t> &amp; </a:t>
            </a:r>
            <a:r>
              <a:rPr lang="es-EC" dirty="0" err="1">
                <a:ea typeface="ＭＳ Ｐゴシック" charset="0"/>
              </a:rPr>
              <a:t>tool</a:t>
            </a:r>
            <a:r>
              <a:rPr lang="es-EC" dirty="0">
                <a:ea typeface="ＭＳ Ｐゴシック" charset="0"/>
              </a:rPr>
              <a:t> </a:t>
            </a:r>
            <a:r>
              <a:rPr lang="es-EC" dirty="0" smtClean="0">
                <a:ea typeface="ＭＳ Ｐゴシック" charset="0"/>
              </a:rPr>
              <a:t>sets</a:t>
            </a:r>
          </a:p>
          <a:p>
            <a:pPr lvl="1" eaLnBrk="1" hangingPunct="1">
              <a:defRPr/>
            </a:pPr>
            <a:r>
              <a:rPr lang="es-EC" dirty="0" err="1" smtClean="0">
                <a:ea typeface="ＭＳ Ｐゴシック" charset="0"/>
              </a:rPr>
              <a:t>Path</a:t>
            </a:r>
            <a:r>
              <a:rPr lang="es-EC" dirty="0" smtClean="0">
                <a:ea typeface="ＭＳ Ｐゴシック" charset="0"/>
              </a:rPr>
              <a:t> </a:t>
            </a:r>
            <a:r>
              <a:rPr lang="es-EC" dirty="0">
                <a:ea typeface="ＭＳ Ｐゴシック" charset="0"/>
              </a:rPr>
              <a:t>and </a:t>
            </a:r>
            <a:r>
              <a:rPr lang="es-EC" dirty="0" err="1">
                <a:ea typeface="ＭＳ Ｐゴシック" charset="0"/>
              </a:rPr>
              <a:t>Environment</a:t>
            </a:r>
            <a:r>
              <a:rPr lang="es-EC" dirty="0">
                <a:ea typeface="ＭＳ Ｐゴシック" charset="0"/>
              </a:rPr>
              <a:t> </a:t>
            </a:r>
            <a:r>
              <a:rPr lang="es-EC" dirty="0" err="1">
                <a:ea typeface="ＭＳ Ｐゴシック" charset="0"/>
              </a:rPr>
              <a:t>settings</a:t>
            </a:r>
            <a:endParaRPr lang="es-EC" dirty="0">
              <a:ea typeface="ＭＳ Ｐゴシック" charset="0"/>
            </a:endParaRPr>
          </a:p>
          <a:p>
            <a:pPr eaLnBrk="1" hangingPunct="1">
              <a:defRPr/>
            </a:pPr>
            <a:r>
              <a:rPr lang="es-EC" dirty="0" err="1" smtClean="0">
                <a:ea typeface="ＭＳ Ｐゴシック" charset="0"/>
              </a:rPr>
              <a:t>iOS</a:t>
            </a:r>
            <a:endParaRPr lang="es-EC" dirty="0" smtClean="0">
              <a:ea typeface="ＭＳ Ｐゴシック" charset="0"/>
            </a:endParaRPr>
          </a:p>
          <a:p>
            <a:pPr lvl="1" eaLnBrk="1" hangingPunct="1">
              <a:defRPr/>
            </a:pPr>
            <a:r>
              <a:rPr lang="es-EC" dirty="0" err="1" smtClean="0">
                <a:ea typeface="ＭＳ Ｐゴシック" charset="0"/>
              </a:rPr>
              <a:t>Xcode</a:t>
            </a:r>
            <a:endParaRPr lang="es-EC" dirty="0" smtClean="0">
              <a:ea typeface="ＭＳ Ｐゴシック" charset="0"/>
            </a:endParaRPr>
          </a:p>
          <a:p>
            <a:pPr lvl="1" eaLnBrk="1" hangingPunct="1">
              <a:defRPr/>
            </a:pPr>
            <a:r>
              <a:rPr lang="es-EC" dirty="0" smtClean="0">
                <a:ea typeface="ＭＳ Ｐゴシック" charset="0"/>
              </a:rPr>
              <a:t>A </a:t>
            </a:r>
            <a:r>
              <a:rPr lang="es-EC" dirty="0">
                <a:ea typeface="ＭＳ Ｐゴシック" charset="0"/>
              </a:rPr>
              <a:t>Mac! (Intel-</a:t>
            </a:r>
            <a:r>
              <a:rPr lang="es-EC" dirty="0" err="1">
                <a:ea typeface="ＭＳ Ｐゴシック" charset="0"/>
              </a:rPr>
              <a:t>based</a:t>
            </a:r>
            <a:r>
              <a:rPr lang="es-EC" dirty="0">
                <a:ea typeface="ＭＳ Ｐゴシック" charset="0"/>
              </a:rPr>
              <a:t>)</a:t>
            </a:r>
          </a:p>
          <a:p>
            <a:pPr eaLnBrk="1" hangingPunct="1">
              <a:defRPr/>
            </a:pPr>
            <a:endParaRPr lang="es-EC" dirty="0">
              <a:ea typeface="ＭＳ Ｐゴシック" charset="0"/>
            </a:endParaRPr>
          </a:p>
          <a:p>
            <a:pPr eaLnBrk="1" hangingPunct="1">
              <a:defRPr/>
            </a:pPr>
            <a:endParaRPr lang="es-EC" dirty="0">
              <a:ea typeface="ＭＳ Ｐゴシック" charset="0"/>
            </a:endParaRPr>
          </a:p>
        </p:txBody>
      </p:sp>
      <p:sp>
        <p:nvSpPr>
          <p:cNvPr id="7" name="2 Marcador de contenido"/>
          <p:cNvSpPr txBox="1">
            <a:spLocks/>
          </p:cNvSpPr>
          <p:nvPr/>
        </p:nvSpPr>
        <p:spPr bwMode="auto">
          <a:xfrm>
            <a:off x="5008563" y="1154113"/>
            <a:ext cx="3678237"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1620" tIns="40810" rIns="81620" bIns="40810">
            <a:normAutofit fontScale="85000" lnSpcReduction="10000"/>
          </a:bodyPr>
          <a:lstStyle>
            <a:lvl1pPr marL="304800" indent="-304800" algn="l" defTabSz="407988" rtl="0" eaLnBrk="0" fontAlgn="base" hangingPunct="0">
              <a:spcBef>
                <a:spcPct val="20000"/>
              </a:spcBef>
              <a:spcAft>
                <a:spcPct val="0"/>
              </a:spcAft>
              <a:buSzPct val="60000"/>
              <a:buBlip>
                <a:blip r:embed="rId2"/>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60000"/>
              <a:buBlip>
                <a:blip r:embed="rId2"/>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60000"/>
              <a:buBlip>
                <a:blip r:embed="rId2"/>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60000"/>
              <a:buBlip>
                <a:blip r:embed="rId2"/>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60000"/>
              <a:buBlip>
                <a:blip r:embed="rId2"/>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s-EC" dirty="0"/>
              <a:t>BB10</a:t>
            </a:r>
          </a:p>
          <a:p>
            <a:pPr lvl="1" eaLnBrk="1" hangingPunct="1">
              <a:defRPr/>
            </a:pPr>
            <a:r>
              <a:rPr lang="es-EC" dirty="0"/>
              <a:t>Oracle JDK</a:t>
            </a:r>
          </a:p>
          <a:p>
            <a:pPr lvl="1" eaLnBrk="1" hangingPunct="1">
              <a:defRPr/>
            </a:pPr>
            <a:r>
              <a:rPr lang="es-EC" dirty="0"/>
              <a:t>BlackBerry NDK</a:t>
            </a:r>
          </a:p>
          <a:p>
            <a:pPr lvl="1" eaLnBrk="1" hangingPunct="1">
              <a:defRPr/>
            </a:pPr>
            <a:r>
              <a:rPr lang="es-EC" dirty="0"/>
              <a:t>VMWare Fusion for </a:t>
            </a:r>
            <a:r>
              <a:rPr lang="es-EC" dirty="0" smtClean="0"/>
              <a:t>emulator</a:t>
            </a:r>
          </a:p>
          <a:p>
            <a:pPr eaLnBrk="1" hangingPunct="1">
              <a:defRPr/>
            </a:pPr>
            <a:r>
              <a:rPr lang="es-EC" dirty="0" smtClean="0"/>
              <a:t>Windows 8</a:t>
            </a:r>
          </a:p>
          <a:p>
            <a:pPr lvl="1" eaLnBrk="1" hangingPunct="1">
              <a:defRPr/>
            </a:pPr>
            <a:r>
              <a:rPr lang="es-EC" dirty="0"/>
              <a:t>Visual Studio 2013</a:t>
            </a:r>
          </a:p>
          <a:p>
            <a:pPr lvl="1" eaLnBrk="1" hangingPunct="1">
              <a:defRPr/>
            </a:pPr>
            <a:r>
              <a:rPr lang="es-EC" dirty="0"/>
              <a:t>VmWare Fusion </a:t>
            </a:r>
            <a:r>
              <a:rPr lang="es-EC" dirty="0" smtClean="0"/>
              <a:t>(mac)</a:t>
            </a:r>
          </a:p>
          <a:p>
            <a:pPr eaLnBrk="1" hangingPunct="1">
              <a:defRPr/>
            </a:pPr>
            <a:endParaRPr lang="es-EC" dirty="0"/>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smtClean="0"/>
              <a:t>Course </a:t>
            </a:r>
            <a:r>
              <a:rPr lang="es-EC" cap="small" dirty="0" smtClean="0"/>
              <a:t>Material</a:t>
            </a:r>
            <a:endParaRPr lang="es-EC" sz="1000" cap="all" dirty="0">
              <a:solidFill>
                <a:srgbClr val="EFEEED"/>
              </a:solidFill>
              <a:latin typeface="Open Sans"/>
              <a:ea typeface="+mn-ea"/>
              <a:cs typeface="Open Sans"/>
            </a:endParaRPr>
          </a:p>
        </p:txBody>
      </p:sp>
      <p:sp>
        <p:nvSpPr>
          <p:cNvPr id="3" name="2 Marcador de contenido"/>
          <p:cNvSpPr>
            <a:spLocks noGrp="1"/>
          </p:cNvSpPr>
          <p:nvPr>
            <p:ph idx="1"/>
          </p:nvPr>
        </p:nvSpPr>
        <p:spPr>
          <a:xfrm>
            <a:off x="457200" y="1198880"/>
            <a:ext cx="8229600" cy="3019425"/>
          </a:xfrm>
        </p:spPr>
        <p:txBody>
          <a:bodyPr/>
          <a:lstStyle/>
          <a:p>
            <a:pPr eaLnBrk="1" hangingPunct="1">
              <a:defRPr/>
            </a:pPr>
            <a:r>
              <a:rPr lang="en-US" dirty="0" smtClean="0">
                <a:solidFill>
                  <a:schemeClr val="tx1"/>
                </a:solidFill>
              </a:rPr>
              <a:t>Labs @ Appcelerator Wiki (included code)</a:t>
            </a:r>
          </a:p>
          <a:p>
            <a:pPr eaLnBrk="1" hangingPunct="1">
              <a:defRPr/>
            </a:pPr>
            <a:r>
              <a:rPr lang="en-US" dirty="0" smtClean="0">
                <a:solidFill>
                  <a:schemeClr val="tx1"/>
                </a:solidFill>
              </a:rPr>
              <a:t>PDF </a:t>
            </a:r>
            <a:r>
              <a:rPr lang="en-US" dirty="0" smtClean="0">
                <a:solidFill>
                  <a:schemeClr val="tx1"/>
                </a:solidFill>
              </a:rPr>
              <a:t>version of this presentation </a:t>
            </a:r>
            <a:r>
              <a:rPr lang="en-US" dirty="0" smtClean="0">
                <a:solidFill>
                  <a:schemeClr val="tx1"/>
                </a:solidFill>
              </a:rPr>
              <a:t>available by Instructor.</a:t>
            </a:r>
            <a:endParaRPr lang="es-EC" dirty="0">
              <a:solidFill>
                <a:schemeClr val="tx1"/>
              </a:solidFill>
            </a:endParaRPr>
          </a:p>
          <a:p>
            <a:pPr eaLnBrk="1" hangingPunct="1">
              <a:defRPr/>
            </a:pPr>
            <a:endParaRPr lang="es-EC" dirty="0"/>
          </a:p>
        </p:txBody>
      </p:sp>
      <p:sp>
        <p:nvSpPr>
          <p:cNvPr id="4" name="Subtitle 2"/>
          <p:cNvSpPr txBox="1">
            <a:spLocks/>
          </p:cNvSpPr>
          <p:nvPr/>
        </p:nvSpPr>
        <p:spPr>
          <a:xfrm>
            <a:off x="495300" y="3470275"/>
            <a:ext cx="5080000" cy="257175"/>
          </a:xfrm>
          <a:prstGeom prst="rect">
            <a:avLst/>
          </a:prstGeom>
        </p:spPr>
        <p:txBody>
          <a:bodyPr lIns="73262" tIns="36631" rIns="73262" bIns="36631"/>
          <a:lstStyle>
            <a:lvl1pPr marL="382020" indent="-382020" algn="l" defTabSz="509360" rtl="0" eaLnBrk="1" latinLnBrk="0" hangingPunct="1">
              <a:spcBef>
                <a:spcPct val="20000"/>
              </a:spcBef>
              <a:buSzPct val="75000"/>
              <a:buFontTx/>
              <a:buBlip>
                <a:blip r:embed="rId3"/>
              </a:buBlip>
              <a:defRPr sz="2400" kern="1200">
                <a:solidFill>
                  <a:srgbClr val="2D2D2B"/>
                </a:solidFill>
                <a:latin typeface="Open Sans"/>
                <a:ea typeface="+mn-ea"/>
                <a:cs typeface="Open Sans"/>
              </a:defRPr>
            </a:lvl1pPr>
            <a:lvl2pPr marL="713158" indent="-318350" algn="l" defTabSz="509360" rtl="0" eaLnBrk="1" latinLnBrk="0" hangingPunct="1">
              <a:spcBef>
                <a:spcPct val="20000"/>
              </a:spcBef>
              <a:buSzPct val="75000"/>
              <a:buFontTx/>
              <a:buBlip>
                <a:blip r:embed="rId3"/>
              </a:buBlip>
              <a:defRPr sz="2200" kern="1200">
                <a:solidFill>
                  <a:srgbClr val="2D2D2B"/>
                </a:solidFill>
                <a:latin typeface="Open Sans"/>
                <a:ea typeface="+mn-ea"/>
                <a:cs typeface="Open Sans"/>
              </a:defRPr>
            </a:lvl2pPr>
            <a:lvl3pPr marL="969164" indent="-254679" algn="l" defTabSz="509360" rtl="0" eaLnBrk="1" latinLnBrk="0" hangingPunct="1">
              <a:spcBef>
                <a:spcPct val="20000"/>
              </a:spcBef>
              <a:buSzPct val="75000"/>
              <a:buFontTx/>
              <a:buBlip>
                <a:blip r:embed="rId3"/>
              </a:buBlip>
              <a:defRPr sz="2000" kern="1200">
                <a:solidFill>
                  <a:srgbClr val="2D2D2B"/>
                </a:solidFill>
                <a:latin typeface="Open Sans"/>
                <a:ea typeface="+mn-ea"/>
                <a:cs typeface="Open Sans"/>
              </a:defRPr>
            </a:lvl3pPr>
            <a:lvl4pPr marL="1234313" indent="-254679" algn="l" defTabSz="509360" rtl="0" eaLnBrk="1" latinLnBrk="0" hangingPunct="1">
              <a:spcBef>
                <a:spcPct val="20000"/>
              </a:spcBef>
              <a:buSzPct val="75000"/>
              <a:buFontTx/>
              <a:buBlip>
                <a:blip r:embed="rId3"/>
              </a:buBlip>
              <a:defRPr sz="1700" kern="1200">
                <a:solidFill>
                  <a:srgbClr val="2D2D2B"/>
                </a:solidFill>
                <a:latin typeface="Open Sans"/>
                <a:ea typeface="+mn-ea"/>
                <a:cs typeface="Open Sans"/>
              </a:defRPr>
            </a:lvl4pPr>
            <a:lvl5pPr marL="1508606" indent="-254679" algn="l" defTabSz="509360" rtl="0" eaLnBrk="1" latinLnBrk="0" hangingPunct="1">
              <a:spcBef>
                <a:spcPct val="20000"/>
              </a:spcBef>
              <a:buSzPct val="75000"/>
              <a:buFontTx/>
              <a:buBlip>
                <a:blip r:embed="rId3"/>
              </a:buBlip>
              <a:defRPr sz="1600" kern="1200">
                <a:solidFill>
                  <a:srgbClr val="2D2D2B"/>
                </a:solidFill>
                <a:latin typeface="Open Sans"/>
                <a:ea typeface="+mn-ea"/>
                <a:cs typeface="Open Sans"/>
              </a:defRPr>
            </a:lvl5pPr>
            <a:lvl6pPr marL="2801480" indent="-254679" algn="l" defTabSz="509360" rtl="0" eaLnBrk="1" latinLnBrk="0" hangingPunct="1">
              <a:spcBef>
                <a:spcPct val="20000"/>
              </a:spcBef>
              <a:buFont typeface="Arial"/>
              <a:buChar char="•"/>
              <a:defRPr sz="2200" kern="1200">
                <a:solidFill>
                  <a:schemeClr val="tx1"/>
                </a:solidFill>
                <a:latin typeface="+mn-lt"/>
                <a:ea typeface="+mn-ea"/>
                <a:cs typeface="+mn-cs"/>
              </a:defRPr>
            </a:lvl6pPr>
            <a:lvl7pPr marL="3310840" indent="-254679" algn="l" defTabSz="509360" rtl="0" eaLnBrk="1" latinLnBrk="0" hangingPunct="1">
              <a:spcBef>
                <a:spcPct val="20000"/>
              </a:spcBef>
              <a:buFont typeface="Arial"/>
              <a:buChar char="•"/>
              <a:defRPr sz="2200" kern="1200">
                <a:solidFill>
                  <a:schemeClr val="tx1"/>
                </a:solidFill>
                <a:latin typeface="+mn-lt"/>
                <a:ea typeface="+mn-ea"/>
                <a:cs typeface="+mn-cs"/>
              </a:defRPr>
            </a:lvl7pPr>
            <a:lvl8pPr marL="3820200" indent="-254679" algn="l" defTabSz="509360" rtl="0" eaLnBrk="1" latinLnBrk="0" hangingPunct="1">
              <a:spcBef>
                <a:spcPct val="20000"/>
              </a:spcBef>
              <a:buFont typeface="Arial"/>
              <a:buChar char="•"/>
              <a:defRPr sz="2200" kern="1200">
                <a:solidFill>
                  <a:schemeClr val="tx1"/>
                </a:solidFill>
                <a:latin typeface="+mn-lt"/>
                <a:ea typeface="+mn-ea"/>
                <a:cs typeface="+mn-cs"/>
              </a:defRPr>
            </a:lvl8pPr>
            <a:lvl9pPr marL="4329560" indent="-254679" algn="l" defTabSz="509360"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0"/>
              </a:spcAft>
              <a:buFontTx/>
              <a:buNone/>
              <a:defRPr/>
            </a:pPr>
            <a:endParaRPr lang="en-US" b="1" cap="all" dirty="0">
              <a:solidFill>
                <a:schemeClr val="accent1"/>
              </a:solidFill>
            </a:endParaRPr>
          </a:p>
        </p:txBody>
      </p:sp>
    </p:spTree>
    <p:extLst>
      <p:ext uri="{BB962C8B-B14F-4D97-AF65-F5344CB8AC3E}">
        <p14:creationId xmlns:p14="http://schemas.microsoft.com/office/powerpoint/2010/main" val="55255711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 descr="Installing_Updating_a_Mobile_SDK___.png"/>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7200" y="2559050"/>
            <a:ext cx="650240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Content Placeholder 5"/>
          <p:cNvSpPr>
            <a:spLocks noGrp="1"/>
          </p:cNvSpPr>
          <p:nvPr>
            <p:ph sz="half" idx="2"/>
          </p:nvPr>
        </p:nvSpPr>
        <p:spPr>
          <a:xfrm>
            <a:off x="457200" y="1019175"/>
            <a:ext cx="4879975" cy="1539875"/>
          </a:xfrm>
        </p:spPr>
        <p:txBody>
          <a:bodyPr/>
          <a:lstStyle/>
          <a:p>
            <a:pPr eaLnBrk="1" hangingPunct="1"/>
            <a:r>
              <a:rPr lang="en-US" altLang="es-EC" b="1" smtClean="0">
                <a:latin typeface="Corbel" pitchFamily="34" charset="0"/>
              </a:rPr>
              <a:t>Studio will download for you</a:t>
            </a:r>
          </a:p>
          <a:p>
            <a:pPr eaLnBrk="1" hangingPunct="1"/>
            <a:r>
              <a:rPr lang="en-US" altLang="es-EC" smtClean="0">
                <a:latin typeface="Corbel" pitchFamily="34" charset="0"/>
              </a:rPr>
              <a:t>Use native tool / run android SDK manager</a:t>
            </a:r>
          </a:p>
          <a:p>
            <a:pPr eaLnBrk="1" hangingPunct="1"/>
            <a:r>
              <a:rPr lang="en-US" altLang="es-EC" smtClean="0">
                <a:latin typeface="Corbel" pitchFamily="34" charset="0"/>
              </a:rPr>
              <a:t>Download, then unzip them</a:t>
            </a:r>
          </a:p>
        </p:txBody>
      </p:sp>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a:ea typeface="ＭＳ Ｐゴシック" charset="0"/>
              </a:rPr>
              <a:t>Android SDK Files</a:t>
            </a:r>
            <a:endParaRPr lang="en-US" dirty="0">
              <a:ea typeface="+mj-ea"/>
            </a:endParaRPr>
          </a:p>
        </p:txBody>
      </p:sp>
      <p:pic>
        <p:nvPicPr>
          <p:cNvPr id="78852" name="Picture 3" descr="Screen Shot 2014-05-10 at 5.41.57 PM.png"/>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337175" y="912813"/>
            <a:ext cx="3656013" cy="315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5"/>
          <p:cNvSpPr>
            <a:spLocks noGrp="1"/>
          </p:cNvSpPr>
          <p:nvPr>
            <p:ph sz="half" idx="2"/>
          </p:nvPr>
        </p:nvSpPr>
        <p:spPr>
          <a:xfrm>
            <a:off x="4951413" y="1225550"/>
            <a:ext cx="4179887" cy="2382838"/>
          </a:xfrm>
        </p:spPr>
        <p:txBody>
          <a:bodyPr/>
          <a:lstStyle/>
          <a:p>
            <a:pPr eaLnBrk="1" hangingPunct="1">
              <a:lnSpc>
                <a:spcPct val="90000"/>
              </a:lnSpc>
            </a:pPr>
            <a:r>
              <a:rPr lang="en-US" altLang="es-EC" sz="1900" b="1" smtClean="0">
                <a:latin typeface="Corbel" pitchFamily="34" charset="0"/>
              </a:rPr>
              <a:t>android</a:t>
            </a:r>
            <a:r>
              <a:rPr lang="en-US" altLang="es-EC" sz="1900" smtClean="0">
                <a:latin typeface="Corbel" pitchFamily="34" charset="0"/>
              </a:rPr>
              <a:t> script</a:t>
            </a:r>
          </a:p>
          <a:p>
            <a:pPr eaLnBrk="1" hangingPunct="1">
              <a:lnSpc>
                <a:spcPct val="90000"/>
              </a:lnSpc>
            </a:pPr>
            <a:r>
              <a:rPr lang="en-US" altLang="es-EC" sz="1900" smtClean="0">
                <a:latin typeface="Corbel" pitchFamily="34" charset="0"/>
              </a:rPr>
              <a:t>Download SDK Platform </a:t>
            </a:r>
            <a:r>
              <a:rPr lang="en-US" altLang="es-EC" sz="1900" i="1" smtClean="0">
                <a:latin typeface="Corbel" pitchFamily="34" charset="0"/>
              </a:rPr>
              <a:t>and</a:t>
            </a:r>
            <a:r>
              <a:rPr lang="en-US" altLang="es-EC" sz="1900" smtClean="0">
                <a:latin typeface="Corbel" pitchFamily="34" charset="0"/>
              </a:rPr>
              <a:t> Google APIs</a:t>
            </a:r>
          </a:p>
          <a:p>
            <a:pPr eaLnBrk="1" hangingPunct="1">
              <a:lnSpc>
                <a:spcPct val="90000"/>
              </a:lnSpc>
            </a:pPr>
            <a:r>
              <a:rPr lang="en-US" altLang="es-EC" sz="1900" smtClean="0">
                <a:latin typeface="Corbel" pitchFamily="34" charset="0"/>
              </a:rPr>
              <a:t>You must use Google APIs version with your apps</a:t>
            </a:r>
          </a:p>
          <a:p>
            <a:pPr eaLnBrk="1" hangingPunct="1">
              <a:lnSpc>
                <a:spcPct val="90000"/>
              </a:lnSpc>
            </a:pPr>
            <a:r>
              <a:rPr lang="en-US" altLang="es-EC" sz="1900" smtClean="0">
                <a:latin typeface="Corbel" pitchFamily="34" charset="0"/>
              </a:rPr>
              <a:t>Current mix at:</a:t>
            </a:r>
            <a:br>
              <a:rPr lang="en-US" altLang="es-EC" sz="1900" smtClean="0">
                <a:latin typeface="Corbel" pitchFamily="34" charset="0"/>
              </a:rPr>
            </a:br>
            <a:r>
              <a:rPr lang="en-US" altLang="es-EC" sz="1900" smtClean="0">
                <a:latin typeface="Corbel" pitchFamily="34" charset="0"/>
              </a:rPr>
              <a:t>http://developer.android.com/</a:t>
            </a:r>
            <a:br>
              <a:rPr lang="en-US" altLang="es-EC" sz="1900" smtClean="0">
                <a:latin typeface="Corbel" pitchFamily="34" charset="0"/>
              </a:rPr>
            </a:br>
            <a:r>
              <a:rPr lang="en-US" altLang="es-EC" sz="1900" smtClean="0">
                <a:latin typeface="Corbel" pitchFamily="34" charset="0"/>
              </a:rPr>
              <a:t>   about/dashboards</a:t>
            </a:r>
          </a:p>
        </p:txBody>
      </p:sp>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a:ea typeface="ＭＳ Ｐゴシック" charset="0"/>
              </a:rPr>
              <a:t>Android </a:t>
            </a:r>
            <a:r>
              <a:rPr lang="es-EC" cap="small" dirty="0" err="1">
                <a:ea typeface="ＭＳ Ｐゴシック" charset="0"/>
              </a:rPr>
              <a:t>Platforms</a:t>
            </a:r>
            <a:endParaRPr lang="en-US" dirty="0">
              <a:ea typeface="+mj-ea"/>
            </a:endParaRPr>
          </a:p>
        </p:txBody>
      </p:sp>
      <p:pic>
        <p:nvPicPr>
          <p:cNvPr id="80899" name="5 Imagen"/>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7200" y="1219200"/>
            <a:ext cx="4321175"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p:cNvSpPr>
            <a:spLocks noGrp="1"/>
          </p:cNvSpPr>
          <p:nvPr>
            <p:ph type="body" idx="1"/>
          </p:nvPr>
        </p:nvSpPr>
        <p:spPr>
          <a:xfrm>
            <a:off x="4951413" y="3810000"/>
            <a:ext cx="4041775" cy="481013"/>
          </a:xfrm>
        </p:spPr>
        <p:txBody>
          <a:bodyPr/>
          <a:lstStyle/>
          <a:p>
            <a:pPr algn="ctr" eaLnBrk="1" hangingPunct="1">
              <a:lnSpc>
                <a:spcPct val="80000"/>
              </a:lnSpc>
            </a:pPr>
            <a:r>
              <a:rPr lang="en-US" altLang="es-EC" sz="1500" cap="none" smtClean="0">
                <a:latin typeface="Corbel" pitchFamily="34" charset="0"/>
              </a:rPr>
              <a:t>Studio will </a:t>
            </a:r>
            <a:r>
              <a:rPr lang="en-US" altLang="es-EC" sz="1500" i="1" cap="none" smtClean="0">
                <a:latin typeface="Corbel" pitchFamily="34" charset="0"/>
              </a:rPr>
              <a:t>not</a:t>
            </a:r>
            <a:r>
              <a:rPr lang="en-US" altLang="es-EC" sz="1500" cap="none" smtClean="0">
                <a:latin typeface="Corbel" pitchFamily="34" charset="0"/>
              </a:rPr>
              <a:t> do this; you should do so periodically</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Path</a:t>
            </a:r>
            <a:r>
              <a:rPr lang="es-EC" cap="small" dirty="0">
                <a:ea typeface="ＭＳ Ｐゴシック" charset="0"/>
              </a:rPr>
              <a:t> &amp; </a:t>
            </a:r>
            <a:r>
              <a:rPr lang="es-EC" cap="small" dirty="0" err="1">
                <a:ea typeface="ＭＳ Ｐゴシック" charset="0"/>
              </a:rPr>
              <a:t>Environment</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lnSpc>
                <a:spcPct val="80000"/>
              </a:lnSpc>
              <a:buFontTx/>
              <a:buNone/>
            </a:pPr>
            <a:r>
              <a:rPr lang="en-US" altLang="es-EC" sz="2000" smtClean="0">
                <a:latin typeface="Corbel" pitchFamily="34" charset="0"/>
              </a:rPr>
              <a:t>Optional, but really handy</a:t>
            </a:r>
          </a:p>
          <a:p>
            <a:pPr marL="0" indent="0" eaLnBrk="1" hangingPunct="1">
              <a:lnSpc>
                <a:spcPct val="80000"/>
              </a:lnSpc>
            </a:pPr>
            <a:endParaRPr lang="en-US" altLang="es-EC" sz="2000" smtClean="0">
              <a:latin typeface="Corbel" pitchFamily="34" charset="0"/>
            </a:endParaRPr>
          </a:p>
          <a:p>
            <a:pPr marL="0" indent="0" eaLnBrk="1" hangingPunct="1">
              <a:lnSpc>
                <a:spcPct val="80000"/>
              </a:lnSpc>
            </a:pPr>
            <a:r>
              <a:rPr lang="en-US" altLang="es-EC" sz="2000" smtClean="0">
                <a:latin typeface="Corbel" pitchFamily="34" charset="0"/>
              </a:rPr>
              <a:t>OS X</a:t>
            </a:r>
          </a:p>
          <a:p>
            <a:pPr lvl="1" eaLnBrk="1" hangingPunct="1">
              <a:lnSpc>
                <a:spcPct val="80000"/>
              </a:lnSpc>
            </a:pPr>
            <a:r>
              <a:rPr lang="en-US" altLang="es-EC" sz="2000" smtClean="0">
                <a:latin typeface="Corbel" pitchFamily="34" charset="0"/>
              </a:rPr>
              <a:t>Edit ~/.bash_profile (hidden, might not exist)</a:t>
            </a:r>
          </a:p>
          <a:p>
            <a:pPr lvl="1" eaLnBrk="1" hangingPunct="1">
              <a:lnSpc>
                <a:spcPct val="80000"/>
              </a:lnSpc>
            </a:pPr>
            <a:r>
              <a:rPr lang="en-US" altLang="es-EC" sz="2000" smtClean="0">
                <a:latin typeface="Corbel" pitchFamily="34" charset="0"/>
              </a:rPr>
              <a:t>Add path to </a:t>
            </a:r>
            <a:r>
              <a:rPr lang="en-US" altLang="es-EC" sz="2000" b="1" smtClean="0">
                <a:latin typeface="Corbel" pitchFamily="34" charset="0"/>
              </a:rPr>
              <a:t>tools</a:t>
            </a:r>
            <a:r>
              <a:rPr lang="en-US" altLang="es-EC" sz="2000" smtClean="0">
                <a:latin typeface="Corbel" pitchFamily="34" charset="0"/>
              </a:rPr>
              <a:t> and </a:t>
            </a:r>
            <a:r>
              <a:rPr lang="en-US" altLang="es-EC" sz="2000" b="1" smtClean="0">
                <a:latin typeface="Corbel" pitchFamily="34" charset="0"/>
              </a:rPr>
              <a:t>platform-tools</a:t>
            </a:r>
            <a:r>
              <a:rPr lang="en-US" altLang="es-EC" sz="2000" smtClean="0">
                <a:latin typeface="Corbel" pitchFamily="34" charset="0"/>
              </a:rPr>
              <a:t> folders to your PATH</a:t>
            </a:r>
          </a:p>
          <a:p>
            <a:pPr lvl="1" eaLnBrk="1" hangingPunct="1">
              <a:lnSpc>
                <a:spcPct val="80000"/>
              </a:lnSpc>
            </a:pPr>
            <a:r>
              <a:rPr lang="en-US" altLang="es-EC" sz="2000" smtClean="0">
                <a:latin typeface="Corbel" pitchFamily="34" charset="0"/>
              </a:rPr>
              <a:t>Restart terminal</a:t>
            </a:r>
          </a:p>
          <a:p>
            <a:pPr lvl="1" eaLnBrk="1" hangingPunct="1">
              <a:lnSpc>
                <a:spcPct val="80000"/>
              </a:lnSpc>
              <a:buFontTx/>
              <a:buNone/>
            </a:pPr>
            <a:endParaRPr lang="en-US" altLang="es-EC" sz="2000" smtClean="0">
              <a:latin typeface="Corbel" pitchFamily="34" charset="0"/>
            </a:endParaRPr>
          </a:p>
          <a:p>
            <a:pPr marL="0" indent="0" eaLnBrk="1" hangingPunct="1">
              <a:lnSpc>
                <a:spcPct val="80000"/>
              </a:lnSpc>
            </a:pPr>
            <a:r>
              <a:rPr lang="en-US" altLang="es-EC" sz="2000" smtClean="0">
                <a:latin typeface="Corbel" pitchFamily="34" charset="0"/>
              </a:rPr>
              <a:t>Windows</a:t>
            </a:r>
          </a:p>
          <a:p>
            <a:pPr lvl="1" eaLnBrk="1" hangingPunct="1">
              <a:lnSpc>
                <a:spcPct val="80000"/>
              </a:lnSpc>
            </a:pPr>
            <a:r>
              <a:rPr lang="en-US" altLang="es-EC" sz="2000" smtClean="0">
                <a:latin typeface="Corbel" pitchFamily="34" charset="0"/>
              </a:rPr>
              <a:t>Edit System Properties in Control Panel</a:t>
            </a:r>
          </a:p>
          <a:p>
            <a:pPr lvl="1" eaLnBrk="1" hangingPunct="1">
              <a:lnSpc>
                <a:spcPct val="80000"/>
              </a:lnSpc>
            </a:pPr>
            <a:r>
              <a:rPr lang="en-US" altLang="es-EC" sz="2000" smtClean="0">
                <a:latin typeface="Corbel" pitchFamily="34" charset="0"/>
              </a:rPr>
              <a:t>Set PATH to both </a:t>
            </a:r>
            <a:r>
              <a:rPr lang="en-US" altLang="es-EC" sz="2000" b="1" smtClean="0">
                <a:latin typeface="Corbel" pitchFamily="34" charset="0"/>
              </a:rPr>
              <a:t>tools</a:t>
            </a:r>
            <a:r>
              <a:rPr lang="en-US" altLang="es-EC" sz="2000" smtClean="0">
                <a:latin typeface="Corbel" pitchFamily="34" charset="0"/>
              </a:rPr>
              <a:t> and </a:t>
            </a:r>
            <a:r>
              <a:rPr lang="en-US" altLang="es-EC" sz="2000" b="1" smtClean="0">
                <a:latin typeface="Corbel" pitchFamily="34" charset="0"/>
              </a:rPr>
              <a:t>platform-tools</a:t>
            </a:r>
            <a:r>
              <a:rPr lang="en-US" altLang="es-EC" sz="2000" smtClean="0">
                <a:latin typeface="Corbel" pitchFamily="34" charset="0"/>
              </a:rPr>
              <a:t> directories</a:t>
            </a:r>
          </a:p>
          <a:p>
            <a:pPr lvl="1" eaLnBrk="1" hangingPunct="1">
              <a:lnSpc>
                <a:spcPct val="80000"/>
              </a:lnSpc>
            </a:pPr>
            <a:r>
              <a:rPr lang="en-US" altLang="es-EC" sz="2000" smtClean="0">
                <a:latin typeface="Corbel" pitchFamily="34" charset="0"/>
              </a:rPr>
              <a:t>Make sure you've also set the JDK's path and JAVAHOME variables</a:t>
            </a:r>
          </a:p>
          <a:p>
            <a:pPr marL="0" indent="0" eaLnBrk="1" hangingPunct="1">
              <a:lnSpc>
                <a:spcPct val="80000"/>
              </a:lnSpc>
            </a:pPr>
            <a:endParaRPr lang="es-EC" altLang="es-EC" sz="20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Content Placeholder 5"/>
          <p:cNvSpPr>
            <a:spLocks noGrp="1"/>
          </p:cNvSpPr>
          <p:nvPr>
            <p:ph sz="half" idx="2"/>
          </p:nvPr>
        </p:nvSpPr>
        <p:spPr>
          <a:xfrm>
            <a:off x="5002213" y="1435100"/>
            <a:ext cx="4041775" cy="1216025"/>
          </a:xfrm>
        </p:spPr>
        <p:txBody>
          <a:bodyPr/>
          <a:lstStyle/>
          <a:p>
            <a:pPr eaLnBrk="1" hangingPunct="1"/>
            <a:r>
              <a:rPr lang="en-US" altLang="es-EC" smtClean="0">
                <a:latin typeface="Corbel" pitchFamily="34" charset="0"/>
              </a:rPr>
              <a:t>Not much setup</a:t>
            </a:r>
          </a:p>
          <a:p>
            <a:pPr eaLnBrk="1" hangingPunct="1"/>
            <a:r>
              <a:rPr lang="en-US" altLang="es-EC" smtClean="0">
                <a:latin typeface="Corbel" pitchFamily="34" charset="0"/>
              </a:rPr>
              <a:t>Download from Apple App Store and install</a:t>
            </a:r>
          </a:p>
        </p:txBody>
      </p:sp>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err="1">
                <a:ea typeface="ＭＳ Ｐゴシック" charset="0"/>
              </a:rPr>
              <a:t>iOS</a:t>
            </a:r>
            <a:r>
              <a:rPr lang="es-EC" cap="small" dirty="0">
                <a:ea typeface="ＭＳ Ｐゴシック" charset="0"/>
              </a:rPr>
              <a:t>: </a:t>
            </a:r>
            <a:r>
              <a:rPr lang="es-EC" cap="small" dirty="0" err="1">
                <a:ea typeface="ＭＳ Ｐゴシック" charset="0"/>
              </a:rPr>
              <a:t>Xcode</a:t>
            </a:r>
            <a:endParaRPr lang="en-US" dirty="0">
              <a:ea typeface="+mj-ea"/>
            </a:endParaRPr>
          </a:p>
        </p:txBody>
      </p:sp>
      <p:pic>
        <p:nvPicPr>
          <p:cNvPr id="84995" name="5 Imagen"/>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36550" y="1327150"/>
            <a:ext cx="4665663"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smtClean="0">
                <a:ea typeface="ＭＳ Ｐゴシック" charset="0"/>
              </a:rPr>
              <a:t>iOS: Handy </a:t>
            </a:r>
            <a:r>
              <a:rPr lang="es-EC" cap="small" dirty="0">
                <a:ea typeface="ＭＳ Ｐゴシック" charset="0"/>
              </a:rPr>
              <a:t>Tools</a:t>
            </a:r>
            <a:endParaRPr lang="es-EC" dirty="0">
              <a:ea typeface="ＭＳ Ｐゴシック" charset="0"/>
            </a:endParaRPr>
          </a:p>
        </p:txBody>
      </p:sp>
      <p:sp>
        <p:nvSpPr>
          <p:cNvPr id="86018" name="2 Marcador de contenido"/>
          <p:cNvSpPr>
            <a:spLocks noGrp="1"/>
          </p:cNvSpPr>
          <p:nvPr>
            <p:ph idx="1"/>
          </p:nvPr>
        </p:nvSpPr>
        <p:spPr>
          <a:xfrm>
            <a:off x="457200" y="1154113"/>
            <a:ext cx="2744788" cy="1350962"/>
          </a:xfrm>
        </p:spPr>
        <p:txBody>
          <a:bodyPr/>
          <a:lstStyle/>
          <a:p>
            <a:pPr eaLnBrk="1" hangingPunct="1"/>
            <a:r>
              <a:rPr lang="en-US" altLang="es-EC" smtClean="0">
                <a:latin typeface="Corbel" pitchFamily="34" charset="0"/>
              </a:rPr>
              <a:t>iOS simulator</a:t>
            </a:r>
          </a:p>
          <a:p>
            <a:pPr eaLnBrk="1" hangingPunct="1"/>
            <a:r>
              <a:rPr lang="en-US" altLang="es-EC" smtClean="0">
                <a:latin typeface="Corbel" pitchFamily="34" charset="0"/>
              </a:rPr>
              <a:t>Instruments</a:t>
            </a:r>
          </a:p>
          <a:p>
            <a:pPr eaLnBrk="1" hangingPunct="1"/>
            <a:endParaRPr lang="es-EC" altLang="es-EC" smtClean="0">
              <a:latin typeface="Corbel" pitchFamily="34" charset="0"/>
            </a:endParaRPr>
          </a:p>
        </p:txBody>
      </p:sp>
      <p:pic>
        <p:nvPicPr>
          <p:cNvPr id="86019" name="Picture 4" descr="Screen Shot 2014-05-10 at 5.47.3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1988" y="974725"/>
            <a:ext cx="57912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CREATING &amp; CONFIGURING PROJECTS</a:t>
            </a:r>
            <a:endParaRPr lang="en-US" altLang="es-EC" sz="440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2" descr="Screen Shot 2014-05-10 at 5.52.46 PM.p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764088" y="1154113"/>
            <a:ext cx="3922712" cy="34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Creating a </a:t>
            </a:r>
            <a:r>
              <a:rPr lang="es-EC" cap="small" dirty="0" smtClean="0">
                <a:ea typeface="ＭＳ Ｐゴシック" charset="0"/>
              </a:rPr>
              <a:t>Project with Studio</a:t>
            </a:r>
            <a:endParaRPr lang="es-EC" dirty="0">
              <a:ea typeface="ＭＳ Ｐゴシック" charset="0"/>
            </a:endParaRPr>
          </a:p>
        </p:txBody>
      </p:sp>
      <p:pic>
        <p:nvPicPr>
          <p:cNvPr id="88067" name="3 Marcador de contenido"/>
          <p:cNvPicPr>
            <a:picLocks noGrp="1" noChangeAspect="1"/>
          </p:cNvPicPr>
          <p:nvPr>
            <p:ph idx="1"/>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457200" y="1154113"/>
            <a:ext cx="3781425" cy="3440112"/>
          </a:xfrm>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5"/>
          <p:cNvSpPr>
            <a:spLocks noGrp="1"/>
          </p:cNvSpPr>
          <p:nvPr>
            <p:ph sz="half" idx="2"/>
          </p:nvPr>
        </p:nvSpPr>
        <p:spPr>
          <a:xfrm>
            <a:off x="5089525" y="1419225"/>
            <a:ext cx="4232275" cy="2382838"/>
          </a:xfrm>
        </p:spPr>
        <p:txBody>
          <a:bodyPr/>
          <a:lstStyle/>
          <a:p>
            <a:pPr eaLnBrk="1" hangingPunct="1"/>
            <a:r>
              <a:rPr lang="en-US" altLang="es-EC" sz="1800" smtClean="0">
                <a:latin typeface="Corbel" pitchFamily="34" charset="0"/>
              </a:rPr>
              <a:t>If missing paraments, CLI will provide a menu to select them</a:t>
            </a:r>
          </a:p>
          <a:p>
            <a:pPr eaLnBrk="1" hangingPunct="1"/>
            <a:r>
              <a:rPr lang="en-US" altLang="es-EC" sz="1800" smtClean="0">
                <a:latin typeface="Corbel" pitchFamily="34" charset="0"/>
              </a:rPr>
              <a:t>Titanium create –name &lt;projectnane&gt;</a:t>
            </a:r>
          </a:p>
          <a:p>
            <a:pPr eaLnBrk="1" hangingPunct="1"/>
            <a:r>
              <a:rPr lang="en-US" altLang="es-EC" sz="1800" smtClean="0">
                <a:latin typeface="Corbel" pitchFamily="34" charset="0"/>
              </a:rPr>
              <a:t>$ ti help </a:t>
            </a:r>
            <a:endParaRPr lang="es-EC" altLang="es-EC" sz="1800" smtClean="0">
              <a:latin typeface="Corbel" pitchFamily="34" charset="0"/>
            </a:endParaRPr>
          </a:p>
        </p:txBody>
      </p:sp>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n-US" cap="small" dirty="0" smtClean="0">
                <a:ea typeface="ＭＳ Ｐゴシック" charset="0"/>
              </a:rPr>
              <a:t>Creating a Project with CLI</a:t>
            </a:r>
            <a:endParaRPr lang="en-US" dirty="0">
              <a:ea typeface="+mj-ea"/>
            </a:endParaRPr>
          </a:p>
        </p:txBody>
      </p:sp>
      <p:pic>
        <p:nvPicPr>
          <p:cNvPr id="89091" name="Picture 2" descr="Screen_Shot_2014-05-10_at_6_49_07_PM.p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1252538"/>
            <a:ext cx="5248275"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Content Placeholder 5"/>
          <p:cNvSpPr>
            <a:spLocks noGrp="1"/>
          </p:cNvSpPr>
          <p:nvPr>
            <p:ph sz="half" idx="2"/>
          </p:nvPr>
        </p:nvSpPr>
        <p:spPr>
          <a:xfrm>
            <a:off x="5089525" y="1609725"/>
            <a:ext cx="4041775" cy="2382838"/>
          </a:xfrm>
        </p:spPr>
        <p:txBody>
          <a:bodyPr/>
          <a:lstStyle/>
          <a:p>
            <a:pPr eaLnBrk="1" hangingPunct="1"/>
            <a:r>
              <a:rPr lang="en-US" altLang="es-EC" smtClean="0">
                <a:latin typeface="Corbel" pitchFamily="34" charset="0"/>
              </a:rPr>
              <a:t>Set App ID, version, and more</a:t>
            </a:r>
          </a:p>
          <a:p>
            <a:pPr eaLnBrk="1" hangingPunct="1"/>
            <a:r>
              <a:rPr lang="en-US" altLang="es-EC" smtClean="0">
                <a:latin typeface="Corbel" pitchFamily="34" charset="0"/>
              </a:rPr>
              <a:t>Select Titanium SDK and platform support</a:t>
            </a:r>
          </a:p>
          <a:p>
            <a:pPr eaLnBrk="1" hangingPunct="1"/>
            <a:r>
              <a:rPr lang="en-US" altLang="es-EC" smtClean="0">
                <a:latin typeface="Corbel" pitchFamily="34" charset="0"/>
              </a:rPr>
              <a:t>Specify modules used</a:t>
            </a:r>
          </a:p>
          <a:p>
            <a:pPr eaLnBrk="1" hangingPunct="1"/>
            <a:r>
              <a:rPr lang="en-US" altLang="es-EC" smtClean="0">
                <a:latin typeface="Corbel" pitchFamily="34" charset="0"/>
              </a:rPr>
              <a:t>Cloud enable</a:t>
            </a:r>
            <a:endParaRPr lang="es-EC" altLang="es-EC" smtClean="0">
              <a:latin typeface="Corbel" pitchFamily="34" charset="0"/>
            </a:endParaRPr>
          </a:p>
        </p:txBody>
      </p:sp>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a:ea typeface="ＭＳ Ｐゴシック" charset="0"/>
              </a:rPr>
              <a:t>Tiapp.xml Editor - GUI </a:t>
            </a:r>
            <a:r>
              <a:rPr lang="es-EC" cap="small" dirty="0" err="1">
                <a:ea typeface="ＭＳ Ｐゴシック" charset="0"/>
              </a:rPr>
              <a:t>mode</a:t>
            </a:r>
            <a:endParaRPr lang="en-US" dirty="0">
              <a:ea typeface="+mj-ea"/>
            </a:endParaRPr>
          </a:p>
        </p:txBody>
      </p:sp>
      <p:pic>
        <p:nvPicPr>
          <p:cNvPr id="90115" name="6 Imagen"/>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77850" y="1609725"/>
            <a:ext cx="4189413"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5"/>
          <p:cNvSpPr>
            <a:spLocks noGrp="1"/>
          </p:cNvSpPr>
          <p:nvPr>
            <p:ph sz="half" idx="2"/>
          </p:nvPr>
        </p:nvSpPr>
        <p:spPr>
          <a:xfrm>
            <a:off x="4767263" y="1403350"/>
            <a:ext cx="4364037" cy="2989263"/>
          </a:xfrm>
        </p:spPr>
        <p:txBody>
          <a:bodyPr>
            <a:normAutofit fontScale="77500" lnSpcReduction="20000"/>
          </a:bodyPr>
          <a:lstStyle/>
          <a:p>
            <a:pPr eaLnBrk="1" hangingPunct="1">
              <a:defRPr/>
            </a:pPr>
            <a:r>
              <a:rPr lang="es-EC" sz="2500" dirty="0">
                <a:ea typeface="ＭＳ Ｐゴシック" charset="0"/>
              </a:rPr>
              <a:t>Configure </a:t>
            </a:r>
            <a:r>
              <a:rPr lang="es-EC" sz="2500" dirty="0" err="1">
                <a:ea typeface="ＭＳ Ｐゴシック" charset="0"/>
              </a:rPr>
              <a:t>orientation</a:t>
            </a:r>
            <a:r>
              <a:rPr lang="es-EC" sz="2500" dirty="0">
                <a:ea typeface="ＭＳ Ｐゴシック" charset="0"/>
              </a:rPr>
              <a:t> </a:t>
            </a:r>
            <a:r>
              <a:rPr lang="es-EC" sz="2500" dirty="0" err="1">
                <a:ea typeface="ＭＳ Ｐゴシック" charset="0"/>
              </a:rPr>
              <a:t>support</a:t>
            </a:r>
            <a:endParaRPr lang="es-EC" sz="2500" dirty="0">
              <a:ea typeface="ＭＳ Ｐゴシック" charset="0"/>
            </a:endParaRPr>
          </a:p>
          <a:p>
            <a:pPr eaLnBrk="1" hangingPunct="1">
              <a:defRPr/>
            </a:pPr>
            <a:r>
              <a:rPr lang="es-EC" sz="2500" dirty="0" smtClean="0">
                <a:ea typeface="ＭＳ Ｐゴシック" charset="0"/>
              </a:rPr>
              <a:t>Platform-specific:</a:t>
            </a:r>
          </a:p>
          <a:p>
            <a:pPr lvl="1" eaLnBrk="1" hangingPunct="1">
              <a:defRPr/>
            </a:pPr>
            <a:r>
              <a:rPr lang="es-EC" sz="2100" dirty="0" err="1" smtClean="0">
                <a:ea typeface="ＭＳ Ｐゴシック" charset="0"/>
              </a:rPr>
              <a:t>iOS</a:t>
            </a:r>
            <a:r>
              <a:rPr lang="es-EC" sz="2100" dirty="0">
                <a:ea typeface="ＭＳ Ｐゴシック" charset="0"/>
              </a:rPr>
              <a:t>: </a:t>
            </a:r>
            <a:r>
              <a:rPr lang="es-EC" sz="2100" dirty="0" err="1">
                <a:ea typeface="ＭＳ Ｐゴシック" charset="0"/>
              </a:rPr>
              <a:t>Info.plist</a:t>
            </a:r>
            <a:r>
              <a:rPr lang="es-EC" sz="2100" dirty="0">
                <a:ea typeface="ＭＳ Ｐゴシック" charset="0"/>
              </a:rPr>
              <a:t> </a:t>
            </a:r>
            <a:r>
              <a:rPr lang="es-EC" sz="2100" dirty="0" err="1">
                <a:ea typeface="ＭＳ Ｐゴシック" charset="0"/>
              </a:rPr>
              <a:t>keys</a:t>
            </a:r>
            <a:r>
              <a:rPr lang="es-EC" sz="2100" dirty="0">
                <a:ea typeface="ＭＳ Ｐゴシック" charset="0"/>
              </a:rPr>
              <a:t>, </a:t>
            </a:r>
            <a:endParaRPr lang="es-EC" sz="2100" dirty="0" smtClean="0">
              <a:ea typeface="ＭＳ Ｐゴシック" charset="0"/>
            </a:endParaRPr>
          </a:p>
          <a:p>
            <a:pPr marL="315913" lvl="1" indent="0" eaLnBrk="1" hangingPunct="1">
              <a:buFontTx/>
              <a:buNone/>
              <a:defRPr/>
            </a:pPr>
            <a:r>
              <a:rPr lang="es-EC" sz="2100" dirty="0">
                <a:ea typeface="ＭＳ Ｐゴシック" charset="0"/>
              </a:rPr>
              <a:t>	 </a:t>
            </a:r>
            <a:r>
              <a:rPr lang="es-EC" sz="2100" dirty="0" smtClean="0">
                <a:ea typeface="ＭＳ Ｐゴシック" charset="0"/>
              </a:rPr>
              <a:t>    hardware </a:t>
            </a:r>
            <a:r>
              <a:rPr lang="es-EC" sz="2100" dirty="0" err="1">
                <a:ea typeface="ＭＳ Ｐゴシック" charset="0"/>
              </a:rPr>
              <a:t>requirements</a:t>
            </a:r>
            <a:r>
              <a:rPr lang="es-EC" sz="2100" dirty="0">
                <a:ea typeface="ＭＳ Ｐゴシック" charset="0"/>
              </a:rPr>
              <a:t>, </a:t>
            </a:r>
            <a:r>
              <a:rPr lang="es-EC" sz="2100" dirty="0" smtClean="0">
                <a:ea typeface="ＭＳ Ｐゴシック" charset="0"/>
              </a:rPr>
              <a:t>etc.</a:t>
            </a:r>
          </a:p>
          <a:p>
            <a:pPr lvl="1" eaLnBrk="1" hangingPunct="1">
              <a:defRPr/>
            </a:pPr>
            <a:r>
              <a:rPr lang="es-EC" sz="2100" dirty="0" smtClean="0">
                <a:ea typeface="ＭＳ Ｐゴシック" charset="0"/>
              </a:rPr>
              <a:t>Android</a:t>
            </a:r>
            <a:r>
              <a:rPr lang="es-EC" sz="2100" dirty="0">
                <a:ea typeface="ＭＳ Ｐゴシック" charset="0"/>
              </a:rPr>
              <a:t>: </a:t>
            </a:r>
            <a:r>
              <a:rPr lang="es-EC" sz="2100" dirty="0" err="1">
                <a:ea typeface="ＭＳ Ｐゴシック" charset="0"/>
              </a:rPr>
              <a:t>tooling</a:t>
            </a:r>
            <a:r>
              <a:rPr lang="es-EC" sz="2100" dirty="0">
                <a:ea typeface="ＭＳ Ｐゴシック" charset="0"/>
              </a:rPr>
              <a:t>, </a:t>
            </a:r>
            <a:r>
              <a:rPr lang="es-EC" sz="2100" dirty="0" err="1">
                <a:ea typeface="ＭＳ Ｐゴシック" charset="0"/>
              </a:rPr>
              <a:t>theme</a:t>
            </a:r>
            <a:r>
              <a:rPr lang="es-EC" sz="2100" dirty="0">
                <a:ea typeface="ＭＳ Ｐゴシック" charset="0"/>
              </a:rPr>
              <a:t>, </a:t>
            </a:r>
            <a:endParaRPr lang="es-EC" sz="2100" dirty="0" smtClean="0">
              <a:ea typeface="ＭＳ Ｐゴシック" charset="0"/>
            </a:endParaRPr>
          </a:p>
          <a:p>
            <a:pPr marL="315913" lvl="1" indent="0" eaLnBrk="1" hangingPunct="1">
              <a:buFontTx/>
              <a:buNone/>
              <a:defRPr/>
            </a:pPr>
            <a:r>
              <a:rPr lang="es-EC" sz="2100" dirty="0">
                <a:ea typeface="ＭＳ Ｐゴシック" charset="0"/>
              </a:rPr>
              <a:t>	 </a:t>
            </a:r>
            <a:r>
              <a:rPr lang="es-EC" sz="2100" dirty="0" smtClean="0">
                <a:ea typeface="ＭＳ Ｐゴシック" charset="0"/>
              </a:rPr>
              <a:t>    </a:t>
            </a:r>
            <a:r>
              <a:rPr lang="es-EC" sz="1900" dirty="0" err="1" smtClean="0">
                <a:ea typeface="ＭＳ Ｐゴシック" charset="0"/>
              </a:rPr>
              <a:t>custom</a:t>
            </a:r>
            <a:r>
              <a:rPr lang="es-EC" sz="1900" dirty="0" smtClean="0">
                <a:ea typeface="ＭＳ Ｐゴシック" charset="0"/>
              </a:rPr>
              <a:t> </a:t>
            </a:r>
            <a:r>
              <a:rPr lang="es-EC" sz="1900" dirty="0" err="1">
                <a:ea typeface="ＭＳ Ｐゴシック" charset="0"/>
              </a:rPr>
              <a:t>versioning</a:t>
            </a:r>
            <a:r>
              <a:rPr lang="es-EC" sz="1900" dirty="0">
                <a:ea typeface="ＭＳ Ｐゴシック" charset="0"/>
              </a:rPr>
              <a:t>, etc.</a:t>
            </a:r>
          </a:p>
          <a:p>
            <a:pPr eaLnBrk="1" hangingPunct="1">
              <a:defRPr/>
            </a:pPr>
            <a:r>
              <a:rPr lang="es-EC" sz="2500" dirty="0" err="1">
                <a:ea typeface="ＭＳ Ｐゴシック" charset="0"/>
              </a:rPr>
              <a:t>See</a:t>
            </a:r>
            <a:r>
              <a:rPr lang="es-EC" sz="2500" dirty="0">
                <a:ea typeface="ＭＳ Ｐゴシック" charset="0"/>
              </a:rPr>
              <a:t> Guides: </a:t>
            </a:r>
            <a:r>
              <a:rPr lang="es-EC" sz="2500" dirty="0" err="1">
                <a:ea typeface="ＭＳ Ｐゴシック" charset="0"/>
              </a:rPr>
              <a:t>Building</a:t>
            </a:r>
            <a:r>
              <a:rPr lang="es-EC" sz="2500" dirty="0">
                <a:ea typeface="ＭＳ Ｐゴシック" charset="0"/>
              </a:rPr>
              <a:t> </a:t>
            </a:r>
            <a:r>
              <a:rPr lang="es-EC" sz="2500" dirty="0" err="1">
                <a:ea typeface="ＭＳ Ｐゴシック" charset="0"/>
              </a:rPr>
              <a:t>Native</a:t>
            </a:r>
            <a:r>
              <a:rPr lang="es-EC" sz="2500" dirty="0">
                <a:ea typeface="ＭＳ Ｐゴシック" charset="0"/>
              </a:rPr>
              <a:t> </a:t>
            </a:r>
            <a:r>
              <a:rPr lang="es-EC" sz="2500" dirty="0" err="1">
                <a:ea typeface="ＭＳ Ｐゴシック" charset="0"/>
              </a:rPr>
              <a:t>Applications</a:t>
            </a:r>
            <a:r>
              <a:rPr lang="es-EC" sz="2500" dirty="0">
                <a:ea typeface="ＭＳ Ｐゴシック" charset="0"/>
              </a:rPr>
              <a:t> &gt; </a:t>
            </a:r>
          </a:p>
          <a:p>
            <a:pPr marL="0" indent="0" eaLnBrk="1" hangingPunct="1">
              <a:buFontTx/>
              <a:buNone/>
              <a:defRPr/>
            </a:pPr>
            <a:r>
              <a:rPr lang="es-EC" sz="2500" dirty="0">
                <a:ea typeface="ＭＳ Ｐゴシック" charset="0"/>
              </a:rPr>
              <a:t>     </a:t>
            </a:r>
            <a:r>
              <a:rPr lang="es-EC" sz="2500" dirty="0" smtClean="0">
                <a:ea typeface="ＭＳ Ｐゴシック" charset="0"/>
              </a:rPr>
              <a:t>   </a:t>
            </a:r>
            <a:r>
              <a:rPr lang="es-EC" sz="2500" dirty="0" err="1" smtClean="0">
                <a:ea typeface="ＭＳ Ｐゴシック" charset="0"/>
              </a:rPr>
              <a:t>Appendices</a:t>
            </a:r>
            <a:r>
              <a:rPr lang="es-EC" sz="2500" dirty="0" smtClean="0">
                <a:ea typeface="ＭＳ Ｐゴシック" charset="0"/>
              </a:rPr>
              <a:t> </a:t>
            </a:r>
            <a:r>
              <a:rPr lang="es-EC" sz="2500" dirty="0">
                <a:ea typeface="ＭＳ Ｐゴシック" charset="0"/>
              </a:rPr>
              <a:t>&gt; Tiapp.xml and timodule.xml </a:t>
            </a:r>
          </a:p>
          <a:p>
            <a:pPr marL="0" indent="0" eaLnBrk="1" hangingPunct="1">
              <a:buFontTx/>
              <a:buNone/>
              <a:defRPr/>
            </a:pPr>
            <a:r>
              <a:rPr lang="es-EC" sz="2500" dirty="0">
                <a:ea typeface="ＭＳ Ｐゴシック" charset="0"/>
              </a:rPr>
              <a:t>   </a:t>
            </a:r>
            <a:r>
              <a:rPr lang="es-EC" sz="2500" dirty="0" smtClean="0">
                <a:ea typeface="ＭＳ Ｐゴシック" charset="0"/>
              </a:rPr>
              <a:t>     </a:t>
            </a:r>
            <a:r>
              <a:rPr lang="es-EC" sz="2500" dirty="0">
                <a:ea typeface="ＭＳ Ｐゴシック" charset="0"/>
              </a:rPr>
              <a:t>Reference</a:t>
            </a:r>
          </a:p>
        </p:txBody>
      </p:sp>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a:ea typeface="ＭＳ Ｐゴシック" charset="0"/>
              </a:rPr>
              <a:t>Tiapp.xml Editor - XML </a:t>
            </a:r>
            <a:r>
              <a:rPr lang="es-EC" cap="small" dirty="0" err="1">
                <a:ea typeface="ＭＳ Ｐゴシック" charset="0"/>
              </a:rPr>
              <a:t>mode</a:t>
            </a:r>
            <a:endParaRPr lang="en-US" dirty="0">
              <a:ea typeface="+mj-ea"/>
            </a:endParaRPr>
          </a:p>
        </p:txBody>
      </p:sp>
      <p:pic>
        <p:nvPicPr>
          <p:cNvPr id="91139" name="4 Imagen"/>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04838" y="1403350"/>
            <a:ext cx="4162425"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vert="horz" wrap="square" lIns="91440" tIns="45720" rIns="91440" bIns="45720" numCol="1" anchor="t" anchorCtr="0" compatLnSpc="1">
            <a:prstTxWarp prst="textNoShape">
              <a:avLst/>
            </a:prstTxWarp>
          </a:bodyPr>
          <a:lstStyle/>
          <a:p>
            <a:pPr eaLnBrk="1" hangingPunct="1"/>
            <a:r>
              <a:rPr lang="es-EC" altLang="es-EC" smtClean="0">
                <a:latin typeface="Corbel" pitchFamily="34" charset="0"/>
              </a:rPr>
              <a:t>Introduce Yourself</a:t>
            </a:r>
            <a:br>
              <a:rPr lang="es-EC" altLang="es-EC" smtClean="0">
                <a:latin typeface="Corbel" pitchFamily="34" charset="0"/>
              </a:rPr>
            </a:br>
            <a:r>
              <a:rPr lang="es-EC" altLang="es-EC" smtClean="0">
                <a:latin typeface="Corbel" pitchFamily="34" charset="0"/>
              </a:rPr>
              <a:t/>
            </a:r>
            <a:br>
              <a:rPr lang="es-EC" altLang="es-EC" smtClean="0">
                <a:latin typeface="Corbel" pitchFamily="34" charset="0"/>
              </a:rPr>
            </a:br>
            <a:r>
              <a:rPr lang="es-EC" altLang="es-EC" sz="1000" smtClean="0">
                <a:solidFill>
                  <a:srgbClr val="EFEEED"/>
                </a:solidFill>
                <a:latin typeface="Open Sans" charset="0"/>
              </a:rPr>
              <a:t/>
            </a:r>
            <a:br>
              <a:rPr lang="es-EC" altLang="es-EC" sz="1000" smtClean="0">
                <a:solidFill>
                  <a:srgbClr val="EFEEED"/>
                </a:solidFill>
                <a:latin typeface="Open Sans" charset="0"/>
              </a:rPr>
            </a:br>
            <a:endParaRPr lang="es-EC" altLang="es-EC" sz="1000" smtClean="0">
              <a:solidFill>
                <a:srgbClr val="EFEEED"/>
              </a:solidFill>
              <a:latin typeface="Open Sans" charset="0"/>
            </a:endParaRPr>
          </a:p>
        </p:txBody>
      </p:sp>
      <p:sp>
        <p:nvSpPr>
          <p:cNvPr id="20482"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Name</a:t>
            </a:r>
          </a:p>
          <a:p>
            <a:pPr eaLnBrk="1" hangingPunct="1"/>
            <a:r>
              <a:rPr lang="en-US" altLang="es-EC" smtClean="0">
                <a:latin typeface="Corbel" pitchFamily="34" charset="0"/>
              </a:rPr>
              <a:t>What's your dev background?</a:t>
            </a:r>
          </a:p>
          <a:p>
            <a:pPr eaLnBrk="1" hangingPunct="1"/>
            <a:r>
              <a:rPr lang="en-US" altLang="es-EC" smtClean="0">
                <a:latin typeface="Corbel" pitchFamily="34" charset="0"/>
              </a:rPr>
              <a:t>What's your Appcelerator Titanium experience?</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2"/>
          <p:cNvGrpSpPr>
            <a:grpSpLocks/>
          </p:cNvGrpSpPr>
          <p:nvPr/>
        </p:nvGrpSpPr>
        <p:grpSpPr bwMode="auto">
          <a:xfrm>
            <a:off x="-50800" y="0"/>
            <a:ext cx="9309100" cy="5143500"/>
            <a:chOff x="0" y="0"/>
            <a:chExt cx="9309154" cy="5143500"/>
          </a:xfrm>
        </p:grpSpPr>
        <p:pic>
          <p:nvPicPr>
            <p:cNvPr id="92165" name="Picture 1" descr="icons-background-image-titanium_V.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icons-background-image-titanium_V.jp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8200" y="0"/>
              <a:ext cx="4660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2" name="Title 1"/>
          <p:cNvSpPr txBox="1">
            <a:spLocks/>
          </p:cNvSpPr>
          <p:nvPr/>
        </p:nvSpPr>
        <p:spPr bwMode="auto">
          <a:xfrm>
            <a:off x="5781675" y="477838"/>
            <a:ext cx="19812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6600" b="1">
                <a:latin typeface="Open Sans" charset="0"/>
              </a:rPr>
              <a:t>TRY</a:t>
            </a:r>
            <a:endParaRPr lang="en-US" altLang="es-EC" sz="6600" b="1">
              <a:latin typeface="Open Sans" charset="0"/>
            </a:endParaRPr>
          </a:p>
        </p:txBody>
      </p:sp>
      <p:pic>
        <p:nvPicPr>
          <p:cNvPr id="92163" name="Picture 6" descr="Slide designs images_Building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36688"/>
            <a:ext cx="21732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4987925" y="1792288"/>
            <a:ext cx="3790950" cy="3074987"/>
          </a:xfrm>
          <a:prstGeom prst="rect">
            <a:avLst/>
          </a:prstGeom>
        </p:spPr>
        <p:txBody>
          <a:bodyPr>
            <a:normAutofit lnSpcReduction="10000"/>
          </a:bodyPr>
          <a:lstStyle>
            <a:lvl1pPr marL="304800" indent="-3048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1pPr>
            <a:lvl2pPr marL="569913" indent="-254000" algn="l" defTabSz="407988" rtl="0" eaLnBrk="0" fontAlgn="base" hangingPunct="0">
              <a:spcBef>
                <a:spcPct val="20000"/>
              </a:spcBef>
              <a:spcAft>
                <a:spcPct val="0"/>
              </a:spcAft>
              <a:buSzPct val="75000"/>
              <a:buBlip>
                <a:blip r:embed="rId5"/>
              </a:buBlip>
              <a:defRPr sz="2800" kern="1200">
                <a:solidFill>
                  <a:srgbClr val="2D2D2B"/>
                </a:solidFill>
                <a:latin typeface="Corbel"/>
                <a:ea typeface="ＭＳ Ｐゴシック" charset="0"/>
                <a:cs typeface="Corbel"/>
              </a:defRPr>
            </a:lvl2pPr>
            <a:lvl3pPr marL="7762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3pPr>
            <a:lvl4pPr marL="987425"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4pPr>
            <a:lvl5pPr marL="1208088" indent="-203200" algn="l" defTabSz="407988" rtl="0" eaLnBrk="0" fontAlgn="base" hangingPunct="0">
              <a:spcBef>
                <a:spcPct val="20000"/>
              </a:spcBef>
              <a:spcAft>
                <a:spcPct val="0"/>
              </a:spcAft>
              <a:buSzPct val="75000"/>
              <a:buBlip>
                <a:blip r:embed="rId5"/>
              </a:buBlip>
              <a:defRPr sz="2400" kern="1200">
                <a:solidFill>
                  <a:srgbClr val="2D2D2B"/>
                </a:solidFill>
                <a:latin typeface="Corbel"/>
                <a:ea typeface="ＭＳ Ｐゴシック" charset="0"/>
                <a:cs typeface="Corbel"/>
              </a:defRPr>
            </a:lvl5pPr>
            <a:lvl6pPr marL="2244546" indent="-204049" algn="l" defTabSz="408099" rtl="0" eaLnBrk="1" latinLnBrk="0" hangingPunct="1">
              <a:spcBef>
                <a:spcPct val="20000"/>
              </a:spcBef>
              <a:buFont typeface="Arial"/>
              <a:buChar char="•"/>
              <a:defRPr sz="1800" kern="1200">
                <a:solidFill>
                  <a:schemeClr val="tx1"/>
                </a:solidFill>
                <a:latin typeface="+mn-lt"/>
                <a:ea typeface="+mn-ea"/>
                <a:cs typeface="+mn-cs"/>
              </a:defRPr>
            </a:lvl6pPr>
            <a:lvl7pPr marL="2652645" indent="-204049" algn="l" defTabSz="408099" rtl="0" eaLnBrk="1" latinLnBrk="0" hangingPunct="1">
              <a:spcBef>
                <a:spcPct val="20000"/>
              </a:spcBef>
              <a:buFont typeface="Arial"/>
              <a:buChar char="•"/>
              <a:defRPr sz="1800" kern="1200">
                <a:solidFill>
                  <a:schemeClr val="tx1"/>
                </a:solidFill>
                <a:latin typeface="+mn-lt"/>
                <a:ea typeface="+mn-ea"/>
                <a:cs typeface="+mn-cs"/>
              </a:defRPr>
            </a:lvl7pPr>
            <a:lvl8pPr marL="3060744" indent="-204049" algn="l" defTabSz="408099" rtl="0" eaLnBrk="1" latinLnBrk="0" hangingPunct="1">
              <a:spcBef>
                <a:spcPct val="20000"/>
              </a:spcBef>
              <a:buFont typeface="Arial"/>
              <a:buChar char="•"/>
              <a:defRPr sz="1800" kern="1200">
                <a:solidFill>
                  <a:schemeClr val="tx1"/>
                </a:solidFill>
                <a:latin typeface="+mn-lt"/>
                <a:ea typeface="+mn-ea"/>
                <a:cs typeface="+mn-cs"/>
              </a:defRPr>
            </a:lvl8pPr>
            <a:lvl9pPr marL="3468843" indent="-204049" algn="l" defTabSz="408099" rtl="0" eaLnBrk="1" latinLnBrk="0" hangingPunct="1">
              <a:spcBef>
                <a:spcPct val="20000"/>
              </a:spcBef>
              <a:buFont typeface="Arial"/>
              <a:buChar char="•"/>
              <a:defRPr sz="1800" kern="1200">
                <a:solidFill>
                  <a:schemeClr val="tx1"/>
                </a:solidFill>
                <a:latin typeface="+mn-lt"/>
                <a:ea typeface="+mn-ea"/>
                <a:cs typeface="+mn-cs"/>
              </a:defRPr>
            </a:lvl9pPr>
          </a:lstStyle>
          <a:p>
            <a:pPr eaLnBrk="1" hangingPunct="1">
              <a:defRPr/>
            </a:pPr>
            <a:r>
              <a:rPr lang="en-US" dirty="0" smtClean="0">
                <a:latin typeface="Corbel" charset="0"/>
              </a:rPr>
              <a:t>Create a new project from Studio</a:t>
            </a:r>
          </a:p>
          <a:p>
            <a:pPr eaLnBrk="1" hangingPunct="1">
              <a:defRPr/>
            </a:pPr>
            <a:r>
              <a:rPr lang="en-US" dirty="0" smtClean="0">
                <a:latin typeface="Corbel" charset="0"/>
              </a:rPr>
              <a:t>Familiarize yourself with folders and files</a:t>
            </a:r>
          </a:p>
          <a:p>
            <a:pPr eaLnBrk="1" hangingPunct="1">
              <a:defRPr/>
            </a:pPr>
            <a:r>
              <a:rPr lang="en-US" dirty="0" smtClean="0">
                <a:latin typeface="Corbel" charset="0"/>
              </a:rPr>
              <a:t>Look for </a:t>
            </a:r>
            <a:r>
              <a:rPr lang="en-US" dirty="0" err="1" smtClean="0">
                <a:latin typeface="Corbel" charset="0"/>
              </a:rPr>
              <a:t>tiapp.xml</a:t>
            </a:r>
            <a:r>
              <a:rPr lang="en-US" dirty="0" smtClean="0">
                <a:latin typeface="Corbel" charset="0"/>
              </a:rPr>
              <a:t> file open GUI and XML tabs</a:t>
            </a:r>
          </a:p>
          <a:p>
            <a:pPr eaLnBrk="1" hangingPunct="1">
              <a:defRPr/>
            </a:pPr>
            <a:endParaRPr lang="en-US" dirty="0" smtClean="0">
              <a:latin typeface="Corbel"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0"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BUILDING &amp; RUNNING PROJECTS</a:t>
            </a:r>
            <a:r>
              <a:rPr lang="en-US" altLang="es-EC" sz="4400" smtClean="0">
                <a:latin typeface="Open Sans" charset="0"/>
              </a:rPr>
              <a:t/>
            </a:r>
            <a:br>
              <a:rPr lang="en-US" altLang="es-EC" sz="4400" smtClean="0">
                <a:latin typeface="Open Sans" charset="0"/>
              </a:rPr>
            </a:br>
            <a:endParaRPr lang="en-US"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2" descr="Screen Shot 2014-05-10 at 6.45.29 PM.p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77813" y="1152525"/>
            <a:ext cx="5257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4" name="Content Placeholder 5"/>
          <p:cNvSpPr>
            <a:spLocks noGrp="1"/>
          </p:cNvSpPr>
          <p:nvPr>
            <p:ph sz="half" idx="2"/>
          </p:nvPr>
        </p:nvSpPr>
        <p:spPr>
          <a:xfrm>
            <a:off x="5535613" y="1189038"/>
            <a:ext cx="3795712" cy="1090612"/>
          </a:xfrm>
        </p:spPr>
        <p:txBody>
          <a:bodyPr/>
          <a:lstStyle/>
          <a:p>
            <a:pPr eaLnBrk="1" hangingPunct="1"/>
            <a:r>
              <a:rPr lang="en-US" altLang="es-EC" sz="1800" smtClean="0">
                <a:latin typeface="Corbel" pitchFamily="34" charset="0"/>
              </a:rPr>
              <a:t>Debug, Run, and Publish menus</a:t>
            </a:r>
          </a:p>
          <a:p>
            <a:pPr eaLnBrk="1" hangingPunct="1"/>
            <a:r>
              <a:rPr lang="en-US" altLang="es-EC" sz="1800" smtClean="0">
                <a:latin typeface="Corbel" pitchFamily="34" charset="0"/>
              </a:rPr>
              <a:t>Options based on targets configured in Tiapp.xml</a:t>
            </a:r>
          </a:p>
        </p:txBody>
      </p:sp>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err="1">
                <a:ea typeface="ＭＳ Ｐゴシック" charset="0"/>
              </a:rPr>
              <a:t>Building</a:t>
            </a:r>
            <a:r>
              <a:rPr lang="es-EC" cap="small" dirty="0">
                <a:ea typeface="ＭＳ Ｐゴシック" charset="0"/>
              </a:rPr>
              <a:t> a Project</a:t>
            </a:r>
            <a:endParaRPr lang="en-US" dirty="0">
              <a:ea typeface="+mj-ea"/>
            </a:endParaRPr>
          </a:p>
        </p:txBody>
      </p:sp>
      <p:sp>
        <p:nvSpPr>
          <p:cNvPr id="95236" name="Content Placeholder 5"/>
          <p:cNvSpPr>
            <a:spLocks noGrp="1"/>
          </p:cNvSpPr>
          <p:nvPr>
            <p:ph sz="half" idx="2"/>
          </p:nvPr>
        </p:nvSpPr>
        <p:spPr>
          <a:xfrm>
            <a:off x="277813" y="3429000"/>
            <a:ext cx="7037387" cy="1089025"/>
          </a:xfrm>
        </p:spPr>
        <p:txBody>
          <a:bodyPr/>
          <a:lstStyle/>
          <a:p>
            <a:pPr eaLnBrk="1" hangingPunct="1"/>
            <a:r>
              <a:rPr lang="en-US" altLang="es-EC" sz="1800" smtClean="0">
                <a:latin typeface="Corbel" pitchFamily="34" charset="0"/>
              </a:rPr>
              <a:t>Studio does a "preflight" check</a:t>
            </a:r>
          </a:p>
          <a:p>
            <a:pPr eaLnBrk="1" hangingPunct="1"/>
            <a:r>
              <a:rPr lang="en-US" altLang="es-EC" sz="1800" smtClean="0">
                <a:latin typeface="Corbel" pitchFamily="34" charset="0"/>
              </a:rPr>
              <a:t>For iOS installations, need to configure provisioning profiles</a:t>
            </a:r>
            <a:endParaRPr lang="es-EC" altLang="es-EC" sz="18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Content Placeholder 5"/>
          <p:cNvSpPr>
            <a:spLocks noGrp="1"/>
          </p:cNvSpPr>
          <p:nvPr>
            <p:ph sz="half" idx="2"/>
          </p:nvPr>
        </p:nvSpPr>
        <p:spPr>
          <a:xfrm>
            <a:off x="5280025" y="1419225"/>
            <a:ext cx="4041775" cy="2382838"/>
          </a:xfrm>
        </p:spPr>
        <p:txBody>
          <a:bodyPr/>
          <a:lstStyle/>
          <a:p>
            <a:pPr eaLnBrk="1" hangingPunct="1"/>
            <a:r>
              <a:rPr lang="en-US" altLang="es-EC" sz="1800" smtClean="0">
                <a:latin typeface="Corbel" pitchFamily="34" charset="0"/>
              </a:rPr>
              <a:t>NodeJS-based command line interface</a:t>
            </a:r>
          </a:p>
          <a:p>
            <a:pPr eaLnBrk="1" hangingPunct="1"/>
            <a:r>
              <a:rPr lang="en-US" altLang="es-EC" sz="1800" smtClean="0">
                <a:latin typeface="Corbel" pitchFamily="34" charset="0"/>
              </a:rPr>
              <a:t>Integrate with custom code repositories, CI configurations, more</a:t>
            </a:r>
          </a:p>
          <a:p>
            <a:pPr eaLnBrk="1" hangingPunct="1"/>
            <a:r>
              <a:rPr lang="en-US" altLang="es-EC" sz="1800" smtClean="0">
                <a:latin typeface="Corbel" pitchFamily="34" charset="0"/>
              </a:rPr>
              <a:t>Integrate with editors other than Studio</a:t>
            </a:r>
          </a:p>
          <a:p>
            <a:pPr eaLnBrk="1" hangingPunct="1"/>
            <a:r>
              <a:rPr lang="en-US" altLang="es-EC" sz="1800" smtClean="0">
                <a:latin typeface="Corbel" pitchFamily="34" charset="0"/>
              </a:rPr>
              <a:t>$ ti help</a:t>
            </a:r>
            <a:endParaRPr lang="es-EC" altLang="es-EC" sz="1800" smtClean="0">
              <a:latin typeface="Corbel" pitchFamily="34" charset="0"/>
            </a:endParaRPr>
          </a:p>
        </p:txBody>
      </p:sp>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n-US" cap="small" dirty="0">
                <a:ea typeface="ＭＳ Ｐゴシック" charset="0"/>
              </a:rPr>
              <a:t>Building at the Command Line</a:t>
            </a:r>
            <a:endParaRPr lang="en-US" dirty="0">
              <a:ea typeface="+mj-ea"/>
            </a:endParaRPr>
          </a:p>
        </p:txBody>
      </p:sp>
      <p:pic>
        <p:nvPicPr>
          <p:cNvPr id="96259" name="Picture 2" descr="Screen_Shot_2014-05-10_at_6_49_07_PM.p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1252538"/>
            <a:ext cx="5248275"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42875"/>
            <a:ext cx="8229600" cy="363538"/>
          </a:xfrm>
        </p:spPr>
        <p:txBody>
          <a:bodyPr/>
          <a:lstStyle/>
          <a:p>
            <a:pPr defTabSz="408099" eaLnBrk="1" fontAlgn="auto" hangingPunct="1">
              <a:spcAft>
                <a:spcPts val="0"/>
              </a:spcAft>
              <a:defRPr/>
            </a:pPr>
            <a:r>
              <a:rPr lang="es-EC" cap="small" dirty="0" err="1">
                <a:ea typeface="ＭＳ Ｐゴシック" charset="0"/>
              </a:rPr>
              <a:t>Build</a:t>
            </a:r>
            <a:r>
              <a:rPr lang="es-EC" cap="small" dirty="0">
                <a:ea typeface="ＭＳ Ｐゴシック" charset="0"/>
              </a:rPr>
              <a:t> </a:t>
            </a:r>
            <a:r>
              <a:rPr lang="es-EC" cap="small" dirty="0" err="1">
                <a:ea typeface="ＭＳ Ｐゴシック" charset="0"/>
              </a:rPr>
              <a:t>Options</a:t>
            </a:r>
            <a:endParaRPr lang="en-US" dirty="0">
              <a:ea typeface="+mj-ea"/>
            </a:endParaRPr>
          </a:p>
        </p:txBody>
      </p:sp>
      <p:pic>
        <p:nvPicPr>
          <p:cNvPr id="97282" name="4 Marcador de contenido"/>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722313" y="1279525"/>
            <a:ext cx="4038600" cy="3435350"/>
          </a:xfrm>
        </p:spPr>
      </p:pic>
      <p:sp>
        <p:nvSpPr>
          <p:cNvPr id="97283" name="Content Placeholder 5"/>
          <p:cNvSpPr>
            <a:spLocks noGrp="1"/>
          </p:cNvSpPr>
          <p:nvPr>
            <p:ph sz="half" idx="2"/>
          </p:nvPr>
        </p:nvSpPr>
        <p:spPr>
          <a:xfrm>
            <a:off x="5280025" y="1279525"/>
            <a:ext cx="4041775" cy="2382838"/>
          </a:xfrm>
        </p:spPr>
        <p:txBody>
          <a:bodyPr/>
          <a:lstStyle/>
          <a:p>
            <a:pPr eaLnBrk="1" hangingPunct="1"/>
            <a:r>
              <a:rPr lang="en-US" altLang="es-EC" sz="1800" smtClean="0">
                <a:latin typeface="Corbel" pitchFamily="34" charset="0"/>
              </a:rPr>
              <a:t>Build once</a:t>
            </a:r>
          </a:p>
          <a:p>
            <a:pPr eaLnBrk="1" hangingPunct="1"/>
            <a:r>
              <a:rPr lang="en-US" altLang="es-EC" sz="1800" smtClean="0">
                <a:latin typeface="Corbel" pitchFamily="34" charset="0"/>
              </a:rPr>
              <a:t>Choose Run &gt; Run Configurations</a:t>
            </a:r>
          </a:p>
          <a:p>
            <a:pPr eaLnBrk="1" hangingPunct="1"/>
            <a:r>
              <a:rPr lang="en-US" altLang="es-EC" sz="1800" smtClean="0">
                <a:latin typeface="Corbel" pitchFamily="34" charset="0"/>
              </a:rPr>
              <a:t>Locate by platform &amp; project</a:t>
            </a:r>
          </a:p>
          <a:p>
            <a:pPr eaLnBrk="1" hangingPunct="1"/>
            <a:r>
              <a:rPr lang="en-US" altLang="es-EC" sz="1800" smtClean="0">
                <a:latin typeface="Corbel" pitchFamily="34" charset="0"/>
              </a:rPr>
              <a:t>Or use the CLI!</a:t>
            </a:r>
            <a:endParaRPr lang="es-EC" altLang="es-EC" sz="1800"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Summary</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lstStyle/>
          <a:p>
            <a:pPr marL="0" indent="0" algn="ctr" eaLnBrk="1" hangingPunct="1">
              <a:buFontTx/>
              <a:buNone/>
              <a:defRPr/>
            </a:pPr>
            <a:r>
              <a:rPr lang="en-US" dirty="0">
                <a:ea typeface="ＭＳ Ｐゴシック" charset="0"/>
              </a:rPr>
              <a:t>In this lesson, you</a:t>
            </a:r>
            <a:r>
              <a:rPr lang="en-US" dirty="0" smtClean="0">
                <a:ea typeface="ＭＳ Ｐゴシック" charset="0"/>
              </a:rPr>
              <a:t>:</a:t>
            </a:r>
          </a:p>
          <a:p>
            <a:pPr marL="0" indent="0" algn="ctr" eaLnBrk="1" hangingPunct="1">
              <a:buFontTx/>
              <a:buNone/>
              <a:defRPr/>
            </a:pPr>
            <a:endParaRPr lang="en-US" dirty="0">
              <a:ea typeface="ＭＳ Ｐゴシック" charset="0"/>
            </a:endParaRPr>
          </a:p>
          <a:p>
            <a:pPr eaLnBrk="1" hangingPunct="1">
              <a:defRPr/>
            </a:pPr>
            <a:r>
              <a:rPr lang="en-US" dirty="0">
                <a:ea typeface="ＭＳ Ｐゴシック" charset="0"/>
              </a:rPr>
              <a:t>Set up the tools and SDKs needed for Titanium development</a:t>
            </a:r>
          </a:p>
          <a:p>
            <a:pPr eaLnBrk="1" hangingPunct="1">
              <a:defRPr/>
            </a:pPr>
            <a:r>
              <a:rPr lang="en-US" dirty="0">
                <a:ea typeface="ＭＳ Ｐゴシック" charset="0"/>
              </a:rPr>
              <a:t>Created and configured a mobile project</a:t>
            </a:r>
          </a:p>
          <a:p>
            <a:pPr eaLnBrk="1" hangingPunct="1">
              <a:defRPr/>
            </a:pPr>
            <a:r>
              <a:rPr lang="en-US" dirty="0">
                <a:ea typeface="ＭＳ Ｐゴシック" charset="0"/>
              </a:rPr>
              <a:t>Built and ran a project in the </a:t>
            </a:r>
            <a:r>
              <a:rPr lang="en-US" dirty="0" smtClean="0">
                <a:ea typeface="ＭＳ Ｐゴシック" charset="0"/>
              </a:rPr>
              <a:t>simulator/emulator</a:t>
            </a:r>
            <a:endParaRPr lang="en-US"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Q&amp;A</a:t>
            </a:r>
            <a:endParaRPr lang="es-EC" dirty="0">
              <a:ea typeface="ＭＳ Ｐゴシック" charset="0"/>
            </a:endParaRPr>
          </a:p>
        </p:txBody>
      </p:sp>
      <p:sp>
        <p:nvSpPr>
          <p:cNvPr id="99330" name="Content Placeholder 5"/>
          <p:cNvSpPr txBox="1">
            <a:spLocks/>
          </p:cNvSpPr>
          <p:nvPr/>
        </p:nvSpPr>
        <p:spPr bwMode="auto">
          <a:xfrm>
            <a:off x="457200" y="1878013"/>
            <a:ext cx="4926013"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buFontTx/>
              <a:buBlip>
                <a:blip r:embed="rId2"/>
              </a:buBlip>
            </a:pPr>
            <a:r>
              <a:rPr lang="en-US" altLang="es-EC" sz="2600" dirty="0">
                <a:solidFill>
                  <a:srgbClr val="2D2D2B"/>
                </a:solidFill>
              </a:rPr>
              <a:t>Studio or CLI?</a:t>
            </a:r>
          </a:p>
          <a:p>
            <a:pPr eaLnBrk="1" hangingPunct="1">
              <a:spcBef>
                <a:spcPct val="20000"/>
              </a:spcBef>
              <a:buSzPct val="75000"/>
              <a:buFontTx/>
              <a:buBlip>
                <a:blip r:embed="rId2"/>
              </a:buBlip>
            </a:pPr>
            <a:r>
              <a:rPr lang="en-US" altLang="es-EC" sz="2600">
                <a:solidFill>
                  <a:srgbClr val="2D2D2B"/>
                </a:solidFill>
              </a:rPr>
              <a:t>How do I install Android / iOS</a:t>
            </a:r>
          </a:p>
        </p:txBody>
      </p:sp>
      <p:sp>
        <p:nvSpPr>
          <p:cNvPr id="99331" name="TextBox 3"/>
          <p:cNvSpPr txBox="1">
            <a:spLocks noChangeArrowheads="1"/>
          </p:cNvSpPr>
          <p:nvPr/>
        </p:nvSpPr>
        <p:spPr bwMode="auto">
          <a:xfrm>
            <a:off x="3219450" y="1090613"/>
            <a:ext cx="2852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400" dirty="0"/>
              <a:t>Here are some ideas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bwMode="auto">
          <a:xfrm>
            <a:off x="711200" y="2997200"/>
            <a:ext cx="7772400" cy="4524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JavaScript</a:t>
            </a:r>
            <a:endParaRPr lang="en-US" dirty="0">
              <a:latin typeface="Corbel" charset="0"/>
              <a:ea typeface="ＭＳ Ｐゴシック" charset="0"/>
              <a:cs typeface="Corbel" charset="0"/>
            </a:endParaRPr>
          </a:p>
        </p:txBody>
      </p:sp>
      <p:sp>
        <p:nvSpPr>
          <p:cNvPr id="3" name="Subtitle 2"/>
          <p:cNvSpPr>
            <a:spLocks noGrp="1"/>
          </p:cNvSpPr>
          <p:nvPr>
            <p:ph type="subTitle" idx="1"/>
          </p:nvPr>
        </p:nvSpPr>
        <p:spPr>
          <a:xfrm>
            <a:off x="711200" y="3648075"/>
            <a:ext cx="6040438" cy="257175"/>
          </a:xfrm>
        </p:spPr>
        <p:txBody>
          <a:bodyPr rtlCol="0">
            <a:normAutofit fontScale="85000" lnSpcReduction="20000"/>
          </a:bodyPr>
          <a:lstStyle/>
          <a:p>
            <a:pPr eaLnBrk="1" hangingPunct="1">
              <a:defRPr/>
            </a:pPr>
            <a:r>
              <a:rPr lang="en-US" b="1" dirty="0" smtClean="0">
                <a:ea typeface="ＭＳ Ｐゴシック" charset="0"/>
              </a:rPr>
              <a:t>Titanium Certified </a:t>
            </a:r>
            <a:r>
              <a:rPr lang="en-US" b="1" dirty="0" err="1" smtClean="0">
                <a:ea typeface="ＭＳ Ｐゴシック" charset="0"/>
              </a:rPr>
              <a:t>DevelopER</a:t>
            </a:r>
            <a:r>
              <a:rPr lang="en-US" b="1" dirty="0" smtClean="0">
                <a:ea typeface="ＭＳ Ｐゴシック" charset="0"/>
              </a:rPr>
              <a:t> (TCD) Training</a:t>
            </a:r>
            <a:endParaRPr lang="en-US" b="1"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In this lesson, you will:</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lnSpcReduction="10000"/>
          </a:bodyPr>
          <a:lstStyle/>
          <a:p>
            <a:pPr eaLnBrk="1" hangingPunct="1">
              <a:defRPr/>
            </a:pPr>
            <a:r>
              <a:rPr lang="en-US" dirty="0">
                <a:ea typeface="ＭＳ Ｐゴシック" charset="0"/>
              </a:rPr>
              <a:t>Examine JavaScript language </a:t>
            </a:r>
            <a:r>
              <a:rPr lang="en-US" dirty="0" smtClean="0">
                <a:ea typeface="ＭＳ Ｐゴシック" charset="0"/>
              </a:rPr>
              <a:t>basics</a:t>
            </a:r>
          </a:p>
          <a:p>
            <a:pPr eaLnBrk="1" hangingPunct="1">
              <a:defRPr/>
            </a:pPr>
            <a:r>
              <a:rPr lang="en-US" dirty="0" smtClean="0">
                <a:ea typeface="ＭＳ Ｐゴシック" charset="0"/>
              </a:rPr>
              <a:t>Understand </a:t>
            </a:r>
            <a:r>
              <a:rPr lang="en-US" dirty="0">
                <a:ea typeface="ＭＳ Ｐゴシック" charset="0"/>
              </a:rPr>
              <a:t>variables and </a:t>
            </a:r>
            <a:r>
              <a:rPr lang="en-US" dirty="0" smtClean="0">
                <a:ea typeface="ＭＳ Ｐゴシック" charset="0"/>
              </a:rPr>
              <a:t>scope</a:t>
            </a:r>
          </a:p>
          <a:p>
            <a:pPr eaLnBrk="1" hangingPunct="1">
              <a:defRPr/>
            </a:pPr>
            <a:r>
              <a:rPr lang="en-US" dirty="0" smtClean="0">
                <a:ea typeface="ＭＳ Ｐゴシック" charset="0"/>
              </a:rPr>
              <a:t>Create </a:t>
            </a:r>
            <a:r>
              <a:rPr lang="en-US" dirty="0">
                <a:ea typeface="ＭＳ Ｐゴシック" charset="0"/>
              </a:rPr>
              <a:t>and use </a:t>
            </a:r>
            <a:r>
              <a:rPr lang="en-US" dirty="0" smtClean="0">
                <a:ea typeface="ＭＳ Ｐゴシック" charset="0"/>
              </a:rPr>
              <a:t>functions</a:t>
            </a:r>
          </a:p>
          <a:p>
            <a:pPr eaLnBrk="1" hangingPunct="1">
              <a:defRPr/>
            </a:pPr>
            <a:r>
              <a:rPr lang="en-US" dirty="0" smtClean="0">
                <a:ea typeface="ＭＳ Ｐゴシック" charset="0"/>
              </a:rPr>
              <a:t>Create </a:t>
            </a:r>
            <a:r>
              <a:rPr lang="en-US" dirty="0">
                <a:ea typeface="ＭＳ Ｐゴシック" charset="0"/>
              </a:rPr>
              <a:t>and use objects and manage </a:t>
            </a:r>
            <a:r>
              <a:rPr lang="en-US" dirty="0" smtClean="0">
                <a:ea typeface="ＭＳ Ｐゴシック" charset="0"/>
              </a:rPr>
              <a:t>inheritance</a:t>
            </a:r>
          </a:p>
          <a:p>
            <a:pPr eaLnBrk="1" hangingPunct="1">
              <a:defRPr/>
            </a:pPr>
            <a:r>
              <a:rPr lang="en-US" dirty="0" smtClean="0">
                <a:ea typeface="ＭＳ Ｐゴシック" charset="0"/>
              </a:rPr>
              <a:t>Write </a:t>
            </a:r>
            <a:r>
              <a:rPr lang="en-US" dirty="0" err="1">
                <a:ea typeface="ＭＳ Ｐゴシック" charset="0"/>
              </a:rPr>
              <a:t>CommonJS</a:t>
            </a:r>
            <a:r>
              <a:rPr lang="en-US" dirty="0">
                <a:ea typeface="ＭＳ Ｐゴシック" charset="0"/>
              </a:rPr>
              <a:t> </a:t>
            </a:r>
            <a:r>
              <a:rPr lang="en-US" dirty="0" smtClean="0">
                <a:ea typeface="ＭＳ Ｐゴシック" charset="0"/>
              </a:rPr>
              <a:t>modules</a:t>
            </a:r>
          </a:p>
          <a:p>
            <a:pPr eaLnBrk="1" hangingPunct="1">
              <a:defRPr/>
            </a:pPr>
            <a:r>
              <a:rPr lang="en-US" dirty="0" smtClean="0">
                <a:ea typeface="ＭＳ Ｐゴシック" charset="0"/>
              </a:rPr>
              <a:t>Write </a:t>
            </a:r>
            <a:r>
              <a:rPr lang="en-US" dirty="0">
                <a:ea typeface="ＭＳ Ｐゴシック" charset="0"/>
              </a:rPr>
              <a:t>code that implements JavaScript best practices</a:t>
            </a:r>
            <a:endParaRPr lang="es-EC" dirty="0">
              <a:ea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n-US" cap="small" dirty="0">
                <a:ea typeface="ＭＳ Ｐゴシック" charset="0"/>
              </a:rPr>
              <a:t>Try it as we go</a:t>
            </a:r>
            <a:endParaRPr lang="es-EC" dirty="0">
              <a:ea typeface="ＭＳ Ｐゴシック" charset="0"/>
            </a:endParaRPr>
          </a:p>
        </p:txBody>
      </p:sp>
      <p:sp>
        <p:nvSpPr>
          <p:cNvPr id="105474" name="2 Marcador de contenido"/>
          <p:cNvSpPr>
            <a:spLocks noGrp="1"/>
          </p:cNvSpPr>
          <p:nvPr>
            <p:ph idx="1"/>
          </p:nvPr>
        </p:nvSpPr>
        <p:spPr>
          <a:xfrm>
            <a:off x="457200" y="1154113"/>
            <a:ext cx="8229600" cy="3440112"/>
          </a:xfrm>
        </p:spPr>
        <p:txBody>
          <a:bodyPr/>
          <a:lstStyle/>
          <a:p>
            <a:pPr eaLnBrk="1" hangingPunct="1"/>
            <a:r>
              <a:rPr lang="en-US" altLang="es-EC" smtClean="0">
                <a:latin typeface="Corbel" pitchFamily="34" charset="0"/>
              </a:rPr>
              <a:t>Use your browser's console, or</a:t>
            </a:r>
          </a:p>
          <a:p>
            <a:pPr eaLnBrk="1" hangingPunct="1"/>
            <a:r>
              <a:rPr lang="en-US" altLang="es-EC" smtClean="0">
                <a:latin typeface="Corbel" pitchFamily="34" charset="0"/>
              </a:rPr>
              <a:t>Visit </a:t>
            </a:r>
            <a:r>
              <a:rPr lang="en-US" altLang="es-EC" smtClean="0">
                <a:latin typeface="Corbel" pitchFamily="34" charset="0"/>
                <a:hlinkClick r:id="rId2"/>
              </a:rPr>
              <a:t>jsbin.com</a:t>
            </a:r>
            <a:r>
              <a:rPr lang="en-US" altLang="es-EC" smtClean="0">
                <a:latin typeface="Corbel" pitchFamily="34" charset="0"/>
              </a:rPr>
              <a:t> (turn off HTML pane, turn on JavaScript, Console, &amp; Output)</a:t>
            </a:r>
            <a:endParaRPr lang="es-EC" altLang="es-EC" smtClean="0">
              <a:latin typeface="Corbel" pitchFamily="34"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Housekeeping</a:t>
            </a:r>
            <a:r>
              <a:rPr lang="es-EC" cap="small" dirty="0">
                <a:ea typeface="ＭＳ Ｐゴシック" charset="0"/>
              </a:rPr>
              <a:t/>
            </a:r>
            <a:br>
              <a:rPr lang="es-EC" cap="small" dirty="0">
                <a:ea typeface="ＭＳ Ｐゴシック" charset="0"/>
              </a:rPr>
            </a:br>
            <a:endParaRPr lang="es-EC" dirty="0">
              <a:ea typeface="ＭＳ Ｐゴシック" charset="0"/>
            </a:endParaRPr>
          </a:p>
        </p:txBody>
      </p:sp>
      <p:sp>
        <p:nvSpPr>
          <p:cNvPr id="22530" name="2 Marcador de contenido"/>
          <p:cNvSpPr>
            <a:spLocks noGrp="1"/>
          </p:cNvSpPr>
          <p:nvPr>
            <p:ph idx="1"/>
          </p:nvPr>
        </p:nvSpPr>
        <p:spPr>
          <a:xfrm>
            <a:off x="457200" y="1154113"/>
            <a:ext cx="3978275" cy="3440112"/>
          </a:xfrm>
        </p:spPr>
        <p:txBody>
          <a:bodyPr/>
          <a:lstStyle/>
          <a:p>
            <a:pPr eaLnBrk="1" hangingPunct="1"/>
            <a:r>
              <a:rPr lang="en-US" altLang="es-EC" smtClean="0">
                <a:latin typeface="Corbel" pitchFamily="34" charset="0"/>
              </a:rPr>
              <a:t>Class Hours</a:t>
            </a:r>
          </a:p>
          <a:p>
            <a:pPr eaLnBrk="1" hangingPunct="1"/>
            <a:r>
              <a:rPr lang="en-US" altLang="es-EC" smtClean="0">
                <a:latin typeface="Corbel" pitchFamily="34" charset="0"/>
              </a:rPr>
              <a:t>Parking</a:t>
            </a:r>
          </a:p>
          <a:p>
            <a:pPr eaLnBrk="1" hangingPunct="1"/>
            <a:r>
              <a:rPr lang="en-US" altLang="es-EC" smtClean="0">
                <a:latin typeface="Corbel" pitchFamily="34" charset="0"/>
              </a:rPr>
              <a:t>Restrooms</a:t>
            </a:r>
          </a:p>
          <a:p>
            <a:pPr eaLnBrk="1" hangingPunct="1"/>
            <a:r>
              <a:rPr lang="en-US" altLang="es-EC" smtClean="0">
                <a:latin typeface="Corbel" pitchFamily="34" charset="0"/>
              </a:rPr>
              <a:t>Meals</a:t>
            </a:r>
          </a:p>
          <a:p>
            <a:pPr eaLnBrk="1" hangingPunct="1"/>
            <a:r>
              <a:rPr lang="en-US" altLang="es-EC" smtClean="0">
                <a:latin typeface="Corbel" pitchFamily="34" charset="0"/>
              </a:rPr>
              <a:t>Network Connectivity</a:t>
            </a:r>
          </a:p>
        </p:txBody>
      </p:sp>
      <p:sp>
        <p:nvSpPr>
          <p:cNvPr id="22531" name="2 Marcador de contenido"/>
          <p:cNvSpPr txBox="1">
            <a:spLocks/>
          </p:cNvSpPr>
          <p:nvPr/>
        </p:nvSpPr>
        <p:spPr bwMode="auto">
          <a:xfrm>
            <a:off x="4695825" y="1154113"/>
            <a:ext cx="3978275" cy="34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0" tIns="40810" rIns="81620" bIns="40810"/>
          <a:lstStyle>
            <a:lvl1pPr marL="304800" indent="-30480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60000"/>
              <a:buFontTx/>
              <a:buBlip>
                <a:blip r:embed="rId2"/>
              </a:buBlip>
            </a:pPr>
            <a:r>
              <a:rPr lang="en-US" altLang="es-EC" sz="2800">
                <a:solidFill>
                  <a:srgbClr val="2D2D2B"/>
                </a:solidFill>
              </a:rPr>
              <a:t>Phones/ Pagers</a:t>
            </a:r>
          </a:p>
          <a:p>
            <a:pPr eaLnBrk="1" hangingPunct="1">
              <a:spcBef>
                <a:spcPct val="20000"/>
              </a:spcBef>
              <a:buSzPct val="60000"/>
              <a:buFontTx/>
              <a:buBlip>
                <a:blip r:embed="rId2"/>
              </a:buBlip>
            </a:pPr>
            <a:r>
              <a:rPr lang="en-US" altLang="es-EC" sz="2800">
                <a:solidFill>
                  <a:srgbClr val="2D2D2B"/>
                </a:solidFill>
              </a:rPr>
              <a:t>Smoking</a:t>
            </a:r>
          </a:p>
          <a:p>
            <a:pPr eaLnBrk="1" hangingPunct="1">
              <a:spcBef>
                <a:spcPct val="20000"/>
              </a:spcBef>
              <a:buSzPct val="60000"/>
              <a:buFontTx/>
              <a:buBlip>
                <a:blip r:embed="rId2"/>
              </a:buBlip>
            </a:pPr>
            <a:r>
              <a:rPr lang="en-US" altLang="es-EC" sz="2800">
                <a:solidFill>
                  <a:srgbClr val="2D2D2B"/>
                </a:solidFill>
              </a:rPr>
              <a:t>Local Emergencies</a:t>
            </a:r>
          </a:p>
          <a:p>
            <a:pPr eaLnBrk="1" hangingPunct="1">
              <a:spcBef>
                <a:spcPct val="20000"/>
              </a:spcBef>
              <a:buSzPct val="60000"/>
              <a:buFontTx/>
              <a:buBlip>
                <a:blip r:embed="rId2"/>
              </a:buBlip>
            </a:pPr>
            <a:r>
              <a:rPr lang="en-US" altLang="es-EC" sz="2800">
                <a:solidFill>
                  <a:srgbClr val="2D2D2B"/>
                </a:solidFill>
              </a:rPr>
              <a:t>Fire Exits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JAVASCRIPT BASICS</a:t>
            </a:r>
            <a:endParaRPr lang="en-US" altLang="es-EC" sz="440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JavaScript </a:t>
            </a:r>
            <a:r>
              <a:rPr lang="es-EC" cap="small" dirty="0" err="1">
                <a:ea typeface="ＭＳ Ｐゴシック" charset="0"/>
              </a:rPr>
              <a:t>building</a:t>
            </a:r>
            <a:r>
              <a:rPr lang="es-EC" cap="small" dirty="0">
                <a:ea typeface="ＭＳ Ｐゴシック" charset="0"/>
              </a:rPr>
              <a:t> blocks</a:t>
            </a:r>
            <a:endParaRPr lang="es-EC" dirty="0">
              <a:ea typeface="ＭＳ Ｐゴシック" charset="0"/>
            </a:endParaRPr>
          </a:p>
        </p:txBody>
      </p:sp>
      <p:sp>
        <p:nvSpPr>
          <p:cNvPr id="107522"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Data</a:t>
            </a:r>
          </a:p>
          <a:p>
            <a:pPr eaLnBrk="1" hangingPunct="1"/>
            <a:r>
              <a:rPr lang="es-EC" altLang="es-EC" smtClean="0">
                <a:latin typeface="Corbel" pitchFamily="34" charset="0"/>
              </a:rPr>
              <a:t>Variables</a:t>
            </a:r>
          </a:p>
          <a:p>
            <a:pPr eaLnBrk="1" hangingPunct="1"/>
            <a:r>
              <a:rPr lang="es-EC" altLang="es-EC" smtClean="0">
                <a:latin typeface="Corbel" pitchFamily="34" charset="0"/>
              </a:rPr>
              <a:t>Statements ("commands")</a:t>
            </a:r>
          </a:p>
          <a:p>
            <a:pPr eaLnBrk="1" hangingPunct="1"/>
            <a:r>
              <a:rPr lang="es-EC" altLang="es-EC" smtClean="0">
                <a:latin typeface="Corbel" pitchFamily="34" charset="0"/>
              </a:rPr>
              <a:t>Conditionals &amp; Control Statements</a:t>
            </a:r>
          </a:p>
          <a:p>
            <a:pPr eaLnBrk="1" hangingPunct="1"/>
            <a:r>
              <a:rPr lang="es-EC" altLang="es-EC" smtClean="0">
                <a:latin typeface="Corbel" pitchFamily="34" charset="0"/>
              </a:rPr>
              <a:t>Functions</a:t>
            </a:r>
          </a:p>
          <a:p>
            <a:pPr eaLnBrk="1" hangingPunct="1"/>
            <a:r>
              <a:rPr lang="es-EC" altLang="es-EC" smtClean="0">
                <a:latin typeface="Corbel" pitchFamily="34" charset="0"/>
              </a:rPr>
              <a:t>Objects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Data </a:t>
            </a:r>
            <a:r>
              <a:rPr lang="es-EC" cap="small" dirty="0" err="1">
                <a:ea typeface="ＭＳ Ｐゴシック" charset="0"/>
              </a:rPr>
              <a:t>Types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08547" name="Content Placeholder 2"/>
          <p:cNvSpPr txBox="1">
            <a:spLocks/>
          </p:cNvSpPr>
          <p:nvPr/>
        </p:nvSpPr>
        <p:spPr bwMode="auto">
          <a:xfrm>
            <a:off x="407988" y="1154113"/>
            <a:ext cx="8328025" cy="34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spcBef>
                <a:spcPct val="20000"/>
              </a:spcBef>
              <a:buSzPct val="75000"/>
              <a:defRPr/>
            </a:pPr>
            <a:r>
              <a:rPr lang="en-US" sz="2400" dirty="0" smtClean="0">
                <a:solidFill>
                  <a:schemeClr val="bg1"/>
                </a:solidFill>
                <a:latin typeface="Inconsolata" charset="0"/>
                <a:cs typeface="Inconsolata" charset="0"/>
              </a:rPr>
              <a:t>1 </a:t>
            </a:r>
            <a:r>
              <a:rPr lang="en-US" sz="2400" i="1" dirty="0" smtClean="0">
                <a:solidFill>
                  <a:schemeClr val="bg1">
                    <a:lumMod val="75000"/>
                  </a:schemeClr>
                </a:solidFill>
                <a:latin typeface="Inconsolata" charset="0"/>
                <a:cs typeface="Inconsolata" charset="0"/>
              </a:rPr>
              <a:t>// integer (whole numbers)</a:t>
            </a:r>
            <a:r>
              <a:rPr lang="en-US" sz="2400" i="1" dirty="0" smtClean="0">
                <a:solidFill>
                  <a:schemeClr val="bg1"/>
                </a:solidFill>
                <a:latin typeface="Inconsolata" charset="0"/>
                <a:cs typeface="Inconsolata" charset="0"/>
              </a:rPr>
              <a:t> </a:t>
            </a:r>
          </a:p>
          <a:p>
            <a:pPr eaLnBrk="1" hangingPunct="1">
              <a:spcBef>
                <a:spcPct val="20000"/>
              </a:spcBef>
              <a:buSzPct val="75000"/>
              <a:defRPr/>
            </a:pPr>
            <a:r>
              <a:rPr lang="en-US" sz="2400" dirty="0" smtClean="0">
                <a:solidFill>
                  <a:schemeClr val="bg1"/>
                </a:solidFill>
                <a:latin typeface="Inconsolata" charset="0"/>
                <a:cs typeface="Inconsolata" charset="0"/>
              </a:rPr>
              <a:t>1.23456 </a:t>
            </a:r>
            <a:r>
              <a:rPr lang="en-US" sz="2400" i="1" dirty="0" smtClean="0">
                <a:solidFill>
                  <a:srgbClr val="BFBFBF"/>
                </a:solidFill>
                <a:latin typeface="Inconsolata" charset="0"/>
                <a:cs typeface="Inconsolata" charset="0"/>
              </a:rPr>
              <a:t>// float (fractions)</a:t>
            </a:r>
            <a:r>
              <a:rPr lang="en-US" sz="2400" i="1" dirty="0" smtClean="0">
                <a:solidFill>
                  <a:schemeClr val="bg1"/>
                </a:solidFill>
                <a:latin typeface="Inconsolata" charset="0"/>
                <a:cs typeface="Inconsolata" charset="0"/>
              </a:rPr>
              <a:t> </a:t>
            </a:r>
          </a:p>
          <a:p>
            <a:pPr eaLnBrk="1" hangingPunct="1">
              <a:spcBef>
                <a:spcPct val="20000"/>
              </a:spcBef>
              <a:buSzPct val="75000"/>
              <a:defRPr/>
            </a:pPr>
            <a:r>
              <a:rPr lang="en-US" sz="2400" dirty="0" smtClean="0">
                <a:solidFill>
                  <a:schemeClr val="bg1"/>
                </a:solidFill>
                <a:latin typeface="Inconsolata" charset="0"/>
                <a:cs typeface="Inconsolata" charset="0"/>
              </a:rPr>
              <a:t>'this is a string' </a:t>
            </a:r>
          </a:p>
          <a:p>
            <a:pPr eaLnBrk="1" hangingPunct="1">
              <a:spcBef>
                <a:spcPct val="20000"/>
              </a:spcBef>
              <a:buSzPct val="75000"/>
              <a:defRPr/>
            </a:pPr>
            <a:r>
              <a:rPr lang="en-US" sz="2400" dirty="0" smtClean="0">
                <a:solidFill>
                  <a:schemeClr val="bg1"/>
                </a:solidFill>
                <a:latin typeface="Inconsolata" charset="0"/>
                <a:cs typeface="Inconsolata" charset="0"/>
              </a:rPr>
              <a:t>"and so is this" </a:t>
            </a:r>
          </a:p>
          <a:p>
            <a:pPr eaLnBrk="1" hangingPunct="1">
              <a:spcBef>
                <a:spcPct val="20000"/>
              </a:spcBef>
              <a:buSzPct val="75000"/>
              <a:defRPr/>
            </a:pPr>
            <a:r>
              <a:rPr lang="en-US" sz="2400" dirty="0" smtClean="0">
                <a:solidFill>
                  <a:schemeClr val="bg1"/>
                </a:solidFill>
                <a:latin typeface="Inconsolata" charset="0"/>
                <a:cs typeface="Inconsolata" charset="0"/>
              </a:rPr>
              <a:t>true </a:t>
            </a:r>
            <a:r>
              <a:rPr lang="en-US" sz="2400" i="1" dirty="0" smtClean="0">
                <a:solidFill>
                  <a:srgbClr val="BFBFBF"/>
                </a:solidFill>
                <a:latin typeface="Inconsolata" charset="0"/>
                <a:cs typeface="Inconsolata" charset="0"/>
              </a:rPr>
              <a:t>// or false == </a:t>
            </a:r>
            <a:r>
              <a:rPr lang="en-US" sz="2400" i="1" dirty="0" err="1" smtClean="0">
                <a:solidFill>
                  <a:srgbClr val="BFBFBF"/>
                </a:solidFill>
                <a:latin typeface="Inconsolata" charset="0"/>
                <a:cs typeface="Inconsolata" charset="0"/>
              </a:rPr>
              <a:t>boolean</a:t>
            </a:r>
            <a:r>
              <a:rPr lang="en-US" sz="2400" i="1" dirty="0" smtClean="0">
                <a:solidFill>
                  <a:srgbClr val="BFBFBF"/>
                </a:solidFill>
                <a:latin typeface="Inconsolata" charset="0"/>
                <a:cs typeface="Inconsolata" charset="0"/>
              </a:rPr>
              <a:t> </a:t>
            </a:r>
          </a:p>
          <a:p>
            <a:pPr eaLnBrk="1" hangingPunct="1">
              <a:spcBef>
                <a:spcPct val="20000"/>
              </a:spcBef>
              <a:buSzPct val="75000"/>
              <a:defRPr/>
            </a:pPr>
            <a:r>
              <a:rPr lang="en-US" sz="2400" dirty="0" smtClean="0">
                <a:solidFill>
                  <a:schemeClr val="bg1"/>
                </a:solidFill>
                <a:latin typeface="Inconsolata" charset="0"/>
                <a:cs typeface="Inconsolata" charset="0"/>
              </a:rPr>
              <a:t>['one', 'two', 'three'] </a:t>
            </a:r>
            <a:r>
              <a:rPr lang="en-US" sz="2400" i="1" dirty="0" smtClean="0">
                <a:solidFill>
                  <a:srgbClr val="BFBFBF"/>
                </a:solidFill>
                <a:latin typeface="Inconsolata" charset="0"/>
                <a:cs typeface="Inconsolata" charset="0"/>
              </a:rPr>
              <a:t>// array </a:t>
            </a:r>
          </a:p>
          <a:p>
            <a:pPr eaLnBrk="1" hangingPunct="1">
              <a:spcBef>
                <a:spcPct val="20000"/>
              </a:spcBef>
              <a:buSzPct val="75000"/>
              <a:defRPr/>
            </a:pPr>
            <a:r>
              <a:rPr lang="en-US" sz="2400" dirty="0" smtClean="0">
                <a:solidFill>
                  <a:schemeClr val="bg1"/>
                </a:solidFill>
                <a:latin typeface="Inconsolata" charset="0"/>
                <a:cs typeface="Inconsolata" charset="0"/>
              </a:rPr>
              <a:t>{ color: 'blue', size: 10 } </a:t>
            </a:r>
            <a:r>
              <a:rPr lang="en-US" sz="2400" i="1" dirty="0" smtClean="0">
                <a:solidFill>
                  <a:srgbClr val="BFBFBF"/>
                </a:solidFill>
                <a:latin typeface="Inconsolata" charset="0"/>
                <a:cs typeface="Inconsolata" charset="0"/>
              </a:rPr>
              <a:t>// object </a:t>
            </a:r>
          </a:p>
          <a:p>
            <a:pPr eaLnBrk="1" hangingPunct="1">
              <a:spcBef>
                <a:spcPct val="20000"/>
              </a:spcBef>
              <a:buSzPct val="75000"/>
              <a:defRPr/>
            </a:pPr>
            <a:r>
              <a:rPr lang="en-US" sz="2400" dirty="0" smtClean="0">
                <a:solidFill>
                  <a:schemeClr val="bg1"/>
                </a:solidFill>
                <a:latin typeface="Inconsolata" charset="0"/>
                <a:cs typeface="Inconsolata" charset="0"/>
              </a:rPr>
              <a:t>null, undefined, </a:t>
            </a:r>
            <a:r>
              <a:rPr lang="en-US" sz="2400" dirty="0" err="1" smtClean="0">
                <a:solidFill>
                  <a:schemeClr val="bg1"/>
                </a:solidFill>
                <a:latin typeface="Inconsolata" charset="0"/>
                <a:cs typeface="Inconsolata" charset="0"/>
              </a:rPr>
              <a:t>NaN</a:t>
            </a:r>
            <a:r>
              <a:rPr lang="en-US" sz="2400" dirty="0" smtClean="0">
                <a:solidFill>
                  <a:schemeClr val="bg1"/>
                </a:solidFill>
                <a:latin typeface="Inconsolata" charset="0"/>
                <a:cs typeface="Inconsolata" charset="0"/>
              </a:rPr>
              <a:t>, Infinity </a:t>
            </a:r>
            <a:r>
              <a:rPr lang="en-US" sz="2400" i="1" dirty="0" smtClean="0">
                <a:solidFill>
                  <a:srgbClr val="BFBFBF"/>
                </a:solidFill>
                <a:latin typeface="Inconsolata" charset="0"/>
                <a:cs typeface="Inconsolata" charset="0"/>
              </a:rPr>
              <a:t>// special types</a:t>
            </a:r>
            <a:r>
              <a:rPr lang="en-US" sz="2400" i="1" dirty="0" smtClean="0">
                <a:solidFill>
                  <a:schemeClr val="bg1"/>
                </a:solidFill>
                <a:latin typeface="Inconsolata" charset="0"/>
                <a:cs typeface="Inconsolata" charset="0"/>
              </a:rPr>
              <a:t> </a:t>
            </a:r>
            <a:endParaRPr lang="es-EC" sz="2400" i="1" dirty="0" smtClean="0">
              <a:solidFill>
                <a:schemeClr val="bg1"/>
              </a:solidFill>
              <a:latin typeface="Inconsolata" charset="0"/>
              <a:cs typeface="Inconsolata" charset="0"/>
            </a:endParaRPr>
          </a:p>
          <a:p>
            <a:pPr eaLnBrk="1" hangingPunct="1">
              <a:spcBef>
                <a:spcPct val="20000"/>
              </a:spcBef>
              <a:buSzPct val="75000"/>
              <a:defRPr/>
            </a:pPr>
            <a:endParaRPr lang="en-US" sz="2400" dirty="0" smtClean="0">
              <a:solidFill>
                <a:schemeClr val="bg1"/>
              </a:solidFill>
              <a:latin typeface="Inconsolata" charset="0"/>
              <a:cs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Variables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09571" name="Content Placeholder 2"/>
          <p:cNvSpPr txBox="1">
            <a:spLocks/>
          </p:cNvSpPr>
          <p:nvPr/>
        </p:nvSpPr>
        <p:spPr bwMode="auto">
          <a:xfrm>
            <a:off x="407988" y="1154113"/>
            <a:ext cx="8328025"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2000" b="1">
                <a:solidFill>
                  <a:schemeClr val="bg1"/>
                </a:solidFill>
                <a:latin typeface="Inconsolata" charset="0"/>
              </a:rPr>
              <a:t>var</a:t>
            </a:r>
            <a:r>
              <a:rPr lang="en-US" altLang="es-EC" sz="2000">
                <a:solidFill>
                  <a:schemeClr val="bg1"/>
                </a:solidFill>
                <a:latin typeface="Inconsolata" charset="0"/>
              </a:rPr>
              <a:t> x = 1; </a:t>
            </a:r>
          </a:p>
          <a:p>
            <a:pPr eaLnBrk="1" hangingPunct="1">
              <a:spcBef>
                <a:spcPct val="20000"/>
              </a:spcBef>
              <a:buSzPct val="75000"/>
            </a:pPr>
            <a:r>
              <a:rPr lang="en-US" altLang="es-EC" sz="2000" b="1">
                <a:solidFill>
                  <a:schemeClr val="bg1"/>
                </a:solidFill>
                <a:latin typeface="Inconsolata" charset="0"/>
              </a:rPr>
              <a:t>var</a:t>
            </a:r>
            <a:r>
              <a:rPr lang="en-US" altLang="es-EC" sz="2000">
                <a:solidFill>
                  <a:schemeClr val="bg1"/>
                </a:solidFill>
                <a:latin typeface="Inconsolata" charset="0"/>
              </a:rPr>
              <a:t> y = 'foo'; </a:t>
            </a:r>
            <a:r>
              <a:rPr lang="en-US" altLang="es-EC" sz="2000" i="1">
                <a:solidFill>
                  <a:srgbClr val="BFBFBF"/>
                </a:solidFill>
                <a:latin typeface="Inconsolata" charset="0"/>
              </a:rPr>
              <a:t>// enclose strings in quotes </a:t>
            </a:r>
          </a:p>
          <a:p>
            <a:pPr eaLnBrk="1" hangingPunct="1">
              <a:spcBef>
                <a:spcPct val="20000"/>
              </a:spcBef>
              <a:buSzPct val="75000"/>
            </a:pPr>
            <a:endParaRPr lang="en-US" altLang="es-EC" sz="2000">
              <a:solidFill>
                <a:schemeClr val="bg1"/>
              </a:solidFill>
              <a:latin typeface="Inconsolata" charset="0"/>
            </a:endParaRPr>
          </a:p>
          <a:p>
            <a:pPr eaLnBrk="1" hangingPunct="1">
              <a:spcBef>
                <a:spcPct val="20000"/>
              </a:spcBef>
              <a:buSzPct val="75000"/>
            </a:pPr>
            <a:r>
              <a:rPr lang="en-US" altLang="es-EC" sz="2000" i="1">
                <a:solidFill>
                  <a:srgbClr val="BFBFBF"/>
                </a:solidFill>
                <a:latin typeface="Inconsolata" charset="0"/>
              </a:rPr>
              <a:t>// declare multiple w/single statement </a:t>
            </a:r>
          </a:p>
          <a:p>
            <a:pPr eaLnBrk="1" hangingPunct="1">
              <a:spcBef>
                <a:spcPct val="20000"/>
              </a:spcBef>
              <a:buSzPct val="75000"/>
            </a:pPr>
            <a:r>
              <a:rPr lang="en-US" altLang="es-EC" sz="2000" b="1">
                <a:solidFill>
                  <a:schemeClr val="bg1"/>
                </a:solidFill>
                <a:latin typeface="Inconsolata" charset="0"/>
              </a:rPr>
              <a:t>var</a:t>
            </a:r>
            <a:r>
              <a:rPr lang="en-US" altLang="es-EC" sz="2000">
                <a:solidFill>
                  <a:schemeClr val="bg1"/>
                </a:solidFill>
                <a:latin typeface="Inconsolata" charset="0"/>
              </a:rPr>
              <a:t> i = 0, j = 1, k = </a:t>
            </a:r>
            <a:r>
              <a:rPr lang="en-US" altLang="es-EC" sz="2000" b="1">
                <a:solidFill>
                  <a:schemeClr val="bg1"/>
                </a:solidFill>
                <a:latin typeface="Inconsolata" charset="0"/>
              </a:rPr>
              <a:t>true</a:t>
            </a:r>
            <a:r>
              <a:rPr lang="en-US" altLang="es-EC" sz="2000">
                <a:solidFill>
                  <a:schemeClr val="bg1"/>
                </a:solidFill>
                <a:latin typeface="Inconsolata" charset="0"/>
              </a:rPr>
              <a:t>; </a:t>
            </a:r>
          </a:p>
          <a:p>
            <a:pPr eaLnBrk="1" hangingPunct="1">
              <a:spcBef>
                <a:spcPct val="20000"/>
              </a:spcBef>
              <a:buSzPct val="75000"/>
            </a:pPr>
            <a:endParaRPr lang="en-US" altLang="es-EC" sz="2000">
              <a:solidFill>
                <a:schemeClr val="bg1"/>
              </a:solidFill>
              <a:latin typeface="Inconsolata" charset="0"/>
            </a:endParaRPr>
          </a:p>
          <a:p>
            <a:pPr eaLnBrk="1" hangingPunct="1">
              <a:spcBef>
                <a:spcPct val="20000"/>
              </a:spcBef>
              <a:buSzPct val="75000"/>
            </a:pPr>
            <a:r>
              <a:rPr lang="en-US" altLang="es-EC" sz="2000">
                <a:solidFill>
                  <a:schemeClr val="bg1"/>
                </a:solidFill>
                <a:latin typeface="Inconsolata" charset="0"/>
              </a:rPr>
              <a:t>y = 4; </a:t>
            </a:r>
            <a:r>
              <a:rPr lang="en-US" altLang="es-EC" sz="2000" i="1">
                <a:solidFill>
                  <a:srgbClr val="BFBFBF"/>
                </a:solidFill>
                <a:latin typeface="Inconsolata" charset="0"/>
              </a:rPr>
              <a:t>// reassigns y's value </a:t>
            </a:r>
          </a:p>
          <a:p>
            <a:pPr eaLnBrk="1" hangingPunct="1">
              <a:spcBef>
                <a:spcPct val="20000"/>
              </a:spcBef>
              <a:buSzPct val="75000"/>
            </a:pPr>
            <a:r>
              <a:rPr lang="en-US" altLang="es-EC" sz="2000">
                <a:solidFill>
                  <a:schemeClr val="bg1"/>
                </a:solidFill>
                <a:latin typeface="Inconsolata" charset="0"/>
              </a:rPr>
              <a:t>x = y; </a:t>
            </a:r>
            <a:r>
              <a:rPr lang="en-US" altLang="es-EC" sz="2000" i="1">
                <a:solidFill>
                  <a:srgbClr val="BFBFBF"/>
                </a:solidFill>
                <a:latin typeface="Inconsolata" charset="0"/>
              </a:rPr>
              <a:t>// put y's value into x, both x &amp; y hold same value</a:t>
            </a:r>
            <a:endParaRPr lang="es-EC" altLang="es-EC" sz="2000" i="1">
              <a:solidFill>
                <a:srgbClr val="BFBFBF"/>
              </a:solidFill>
              <a:latin typeface="Inconsolata" charset="0"/>
            </a:endParaRPr>
          </a:p>
        </p:txBody>
      </p:sp>
      <p:sp>
        <p:nvSpPr>
          <p:cNvPr id="109572" name="4 CuadroTexto"/>
          <p:cNvSpPr txBox="1">
            <a:spLocks noChangeArrowheads="1"/>
          </p:cNvSpPr>
          <p:nvPr/>
        </p:nvSpPr>
        <p:spPr bwMode="auto">
          <a:xfrm>
            <a:off x="304800" y="4484688"/>
            <a:ext cx="5976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Always declare using </a:t>
            </a:r>
            <a:r>
              <a:rPr lang="en-US" altLang="es-EC" sz="1400" b="1">
                <a:solidFill>
                  <a:schemeClr val="bg1"/>
                </a:solidFill>
                <a:latin typeface="Inconsolata" charset="0"/>
              </a:rPr>
              <a:t>var</a:t>
            </a:r>
            <a:r>
              <a:rPr lang="en-US" altLang="es-EC" sz="1400">
                <a:solidFill>
                  <a:schemeClr val="bg1"/>
                </a:solidFill>
                <a:latin typeface="Inconsolata" charset="0"/>
              </a:rPr>
              <a:t> keyword</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Statements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10595" name="Content Placeholder 2"/>
          <p:cNvSpPr txBox="1">
            <a:spLocks/>
          </p:cNvSpPr>
          <p:nvPr/>
        </p:nvSpPr>
        <p:spPr bwMode="auto">
          <a:xfrm>
            <a:off x="407988" y="1154113"/>
            <a:ext cx="8328025"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sz="2000">
              <a:solidFill>
                <a:schemeClr val="bg1"/>
              </a:solidFill>
              <a:latin typeface="Inconsolata" charset="0"/>
            </a:endParaRPr>
          </a:p>
          <a:p>
            <a:pPr eaLnBrk="1" hangingPunct="1"/>
            <a:r>
              <a:rPr lang="es-EC" altLang="es-EC" sz="2000" b="1">
                <a:solidFill>
                  <a:schemeClr val="bg1"/>
                </a:solidFill>
                <a:latin typeface="Inconsolata" charset="0"/>
              </a:rPr>
              <a:t>var</a:t>
            </a:r>
            <a:r>
              <a:rPr lang="es-EC" altLang="es-EC" sz="2000">
                <a:solidFill>
                  <a:schemeClr val="bg1"/>
                </a:solidFill>
                <a:latin typeface="Inconsolata" charset="0"/>
              </a:rPr>
              <a:t> x = 100 * 2; </a:t>
            </a:r>
          </a:p>
          <a:p>
            <a:pPr eaLnBrk="1" hangingPunct="1"/>
            <a:r>
              <a:rPr lang="es-EC" altLang="es-EC" sz="2000" b="1">
                <a:solidFill>
                  <a:schemeClr val="bg1"/>
                </a:solidFill>
                <a:latin typeface="Inconsolata" charset="0"/>
              </a:rPr>
              <a:t>var</a:t>
            </a:r>
            <a:r>
              <a:rPr lang="es-EC" altLang="es-EC" sz="2000">
                <a:solidFill>
                  <a:schemeClr val="bg1"/>
                </a:solidFill>
                <a:latin typeface="Inconsolata" charset="0"/>
              </a:rPr>
              <a:t> y = Math.round(22/7);</a:t>
            </a:r>
          </a:p>
        </p:txBody>
      </p:sp>
      <p:sp>
        <p:nvSpPr>
          <p:cNvPr id="110596" name="4 CuadroTexto"/>
          <p:cNvSpPr txBox="1">
            <a:spLocks noChangeArrowheads="1"/>
          </p:cNvSpPr>
          <p:nvPr/>
        </p:nvSpPr>
        <p:spPr bwMode="auto">
          <a:xfrm>
            <a:off x="407988" y="3919538"/>
            <a:ext cx="5976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Expressions that create a result</a:t>
            </a:r>
          </a:p>
          <a:p>
            <a:pPr eaLnBrk="1" hangingPunct="1">
              <a:buFont typeface="Arial" pitchFamily="34" charset="0"/>
              <a:buChar char="•"/>
            </a:pPr>
            <a:r>
              <a:rPr lang="en-US" altLang="es-EC" sz="1400">
                <a:solidFill>
                  <a:schemeClr val="bg1"/>
                </a:solidFill>
                <a:latin typeface="Inconsolata" charset="0"/>
              </a:rPr>
              <a:t>End with a semicolon</a:t>
            </a:r>
            <a:endParaRPr lang="es-EC"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smtClean="0">
                <a:ea typeface="ＭＳ Ｐゴシック" charset="0"/>
              </a:rPr>
              <a:t>Comments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11619" name="Content Placeholder 2"/>
          <p:cNvSpPr txBox="1">
            <a:spLocks/>
          </p:cNvSpPr>
          <p:nvPr/>
        </p:nvSpPr>
        <p:spPr bwMode="auto">
          <a:xfrm>
            <a:off x="407988" y="1181100"/>
            <a:ext cx="8328025"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defRPr/>
            </a:pPr>
            <a:endParaRPr lang="es-EC" sz="2000" dirty="0" smtClean="0">
              <a:solidFill>
                <a:schemeClr val="bg1"/>
              </a:solidFill>
              <a:latin typeface="Inconsolata" charset="0"/>
              <a:cs typeface="Inconsolata" charset="0"/>
            </a:endParaRPr>
          </a:p>
          <a:p>
            <a:pPr eaLnBrk="1" hangingPunct="1">
              <a:defRPr/>
            </a:pPr>
            <a:r>
              <a:rPr lang="en-US" sz="2000" dirty="0" smtClean="0">
                <a:solidFill>
                  <a:schemeClr val="bg1"/>
                </a:solidFill>
                <a:latin typeface="Inconsolata" charset="0"/>
                <a:cs typeface="Inconsolata" charset="0"/>
              </a:rPr>
              <a:t>// this is a comment </a:t>
            </a:r>
          </a:p>
          <a:p>
            <a:pPr eaLnBrk="1" hangingPunct="1">
              <a:defRPr/>
            </a:pPr>
            <a:r>
              <a:rPr lang="en-US" sz="2000" b="1" i="1" dirty="0" err="1" smtClean="0">
                <a:solidFill>
                  <a:schemeClr val="bg1">
                    <a:lumMod val="75000"/>
                  </a:schemeClr>
                </a:solidFill>
                <a:latin typeface="Inconsolata" charset="0"/>
                <a:cs typeface="Inconsolata" charset="0"/>
              </a:rPr>
              <a:t>var</a:t>
            </a:r>
            <a:r>
              <a:rPr lang="en-US" sz="2000" i="1" dirty="0" smtClean="0">
                <a:solidFill>
                  <a:schemeClr val="bg1">
                    <a:lumMod val="75000"/>
                  </a:schemeClr>
                </a:solidFill>
                <a:latin typeface="Inconsolata" charset="0"/>
                <a:cs typeface="Inconsolata" charset="0"/>
              </a:rPr>
              <a:t> foo = 'bar';</a:t>
            </a:r>
            <a:r>
              <a:rPr lang="en-US" sz="2000" dirty="0" smtClean="0">
                <a:solidFill>
                  <a:schemeClr val="bg1"/>
                </a:solidFill>
                <a:latin typeface="Inconsolata" charset="0"/>
                <a:cs typeface="Inconsolata" charset="0"/>
              </a:rPr>
              <a:t> // this is a comment too</a:t>
            </a:r>
          </a:p>
          <a:p>
            <a:pPr eaLnBrk="1" hangingPunct="1">
              <a:defRPr/>
            </a:pPr>
            <a:endParaRPr lang="en-US" sz="2000" dirty="0" smtClean="0">
              <a:solidFill>
                <a:schemeClr val="bg1"/>
              </a:solidFill>
              <a:latin typeface="Inconsolata" charset="0"/>
              <a:cs typeface="Inconsolata" charset="0"/>
            </a:endParaRPr>
          </a:p>
          <a:p>
            <a:pPr eaLnBrk="1" hangingPunct="1">
              <a:defRPr/>
            </a:pPr>
            <a:r>
              <a:rPr lang="en-US" sz="2000" dirty="0" smtClean="0">
                <a:solidFill>
                  <a:schemeClr val="bg1"/>
                </a:solidFill>
                <a:latin typeface="Inconsolata" charset="0"/>
                <a:cs typeface="Inconsolata" charset="0"/>
              </a:rPr>
              <a:t> </a:t>
            </a:r>
            <a:r>
              <a:rPr lang="en-US" sz="2000" i="1" dirty="0" smtClean="0">
                <a:solidFill>
                  <a:schemeClr val="bg1"/>
                </a:solidFill>
                <a:latin typeface="Inconsolata" charset="0"/>
                <a:cs typeface="Inconsolata" charset="0"/>
              </a:rPr>
              <a:t>/* </a:t>
            </a:r>
          </a:p>
          <a:p>
            <a:pPr eaLnBrk="1" hangingPunct="1">
              <a:defRPr/>
            </a:pPr>
            <a:r>
              <a:rPr lang="en-US" sz="2000" i="1" dirty="0" smtClean="0">
                <a:solidFill>
                  <a:schemeClr val="bg1"/>
                </a:solidFill>
                <a:latin typeface="Inconsolata" charset="0"/>
                <a:cs typeface="Inconsolata" charset="0"/>
              </a:rPr>
              <a:t>This is a </a:t>
            </a:r>
          </a:p>
          <a:p>
            <a:pPr eaLnBrk="1" hangingPunct="1">
              <a:defRPr/>
            </a:pPr>
            <a:r>
              <a:rPr lang="en-US" sz="2000" i="1" dirty="0" smtClean="0">
                <a:solidFill>
                  <a:schemeClr val="bg1"/>
                </a:solidFill>
                <a:latin typeface="Inconsolata" charset="0"/>
                <a:cs typeface="Inconsolata" charset="0"/>
              </a:rPr>
              <a:t>multi-line comment </a:t>
            </a:r>
          </a:p>
          <a:p>
            <a:pPr eaLnBrk="1" hangingPunct="1">
              <a:defRPr/>
            </a:pPr>
            <a:r>
              <a:rPr lang="en-US" sz="2000" i="1" dirty="0" smtClean="0">
                <a:solidFill>
                  <a:schemeClr val="bg1"/>
                </a:solidFill>
                <a:latin typeface="Inconsolata" charset="0"/>
                <a:cs typeface="Inconsolata" charset="0"/>
              </a:rPr>
              <a:t>*/</a:t>
            </a:r>
            <a:endParaRPr lang="es-EC" sz="2000" i="1" dirty="0" smtClean="0">
              <a:solidFill>
                <a:schemeClr val="bg1"/>
              </a:solidFill>
              <a:latin typeface="Inconsolata" charset="0"/>
              <a:cs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Conditionals</a:t>
            </a:r>
            <a:r>
              <a:rPr lang="es-EC" cap="small" dirty="0">
                <a:ea typeface="ＭＳ Ｐゴシック" charset="0"/>
              </a:rPr>
              <a:t> &amp; Control </a:t>
            </a:r>
            <a:r>
              <a:rPr lang="es-EC" cap="small" dirty="0" err="1">
                <a:ea typeface="ＭＳ Ｐゴシック" charset="0"/>
              </a:rPr>
              <a:t>Statements</a:t>
            </a:r>
            <a:endParaRPr lang="es-EC" dirty="0">
              <a:ea typeface="ＭＳ Ｐゴシック" charset="0"/>
            </a:endParaRPr>
          </a:p>
        </p:txBody>
      </p:sp>
      <p:sp>
        <p:nvSpPr>
          <p:cNvPr id="112642"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if/else</a:t>
            </a:r>
          </a:p>
          <a:p>
            <a:pPr eaLnBrk="1" hangingPunct="1"/>
            <a:r>
              <a:rPr lang="es-EC" altLang="es-EC" smtClean="0">
                <a:latin typeface="Corbel" pitchFamily="34" charset="0"/>
              </a:rPr>
              <a:t>For loops</a:t>
            </a:r>
          </a:p>
          <a:p>
            <a:pPr eaLnBrk="1" hangingPunct="1"/>
            <a:r>
              <a:rPr lang="es-EC" altLang="es-EC" smtClean="0">
                <a:latin typeface="Corbel" pitchFamily="34" charset="0"/>
              </a:rPr>
              <a:t>While loops</a:t>
            </a:r>
          </a:p>
          <a:p>
            <a:pPr eaLnBrk="1" hangingPunct="1"/>
            <a:r>
              <a:rPr lang="es-EC" altLang="es-EC" smtClean="0">
                <a:latin typeface="Corbel" pitchFamily="34" charset="0"/>
              </a:rPr>
              <a:t>Switch statements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if</a:t>
            </a:r>
            <a:r>
              <a:rPr lang="es-EC" cap="small" dirty="0">
                <a:ea typeface="ＭＳ Ｐゴシック" charset="0"/>
              </a:rPr>
              <a:t>/</a:t>
            </a:r>
            <a:r>
              <a:rPr lang="es-EC" cap="small" dirty="0" err="1">
                <a:ea typeface="ＭＳ Ｐゴシック" charset="0"/>
              </a:rPr>
              <a:t>else</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13667" name="Content Placeholder 2"/>
          <p:cNvSpPr txBox="1">
            <a:spLocks/>
          </p:cNvSpPr>
          <p:nvPr/>
        </p:nvSpPr>
        <p:spPr bwMode="auto">
          <a:xfrm>
            <a:off x="407988" y="1181100"/>
            <a:ext cx="8328025"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defRPr/>
            </a:pPr>
            <a:endParaRPr lang="en-US" sz="2000" dirty="0" smtClean="0">
              <a:solidFill>
                <a:schemeClr val="bg1"/>
              </a:solidFill>
              <a:latin typeface="Inconsolata" charset="0"/>
              <a:cs typeface="Inconsolata" charset="0"/>
            </a:endParaRPr>
          </a:p>
          <a:p>
            <a:pPr eaLnBrk="1" hangingPunct="1">
              <a:defRPr/>
            </a:pPr>
            <a:r>
              <a:rPr lang="en-US" sz="2000" b="1" dirty="0" smtClean="0">
                <a:solidFill>
                  <a:schemeClr val="bg1"/>
                </a:solidFill>
                <a:latin typeface="Inconsolata" charset="0"/>
                <a:cs typeface="Inconsolata" charset="0"/>
              </a:rPr>
              <a:t>if</a:t>
            </a:r>
            <a:r>
              <a:rPr lang="en-US" sz="2000" dirty="0" smtClean="0">
                <a:solidFill>
                  <a:schemeClr val="bg1"/>
                </a:solidFill>
                <a:latin typeface="Inconsolata" charset="0"/>
                <a:cs typeface="Inconsolata" charset="0"/>
              </a:rPr>
              <a:t>(</a:t>
            </a:r>
            <a:r>
              <a:rPr lang="en-US" sz="2000" dirty="0" err="1" smtClean="0">
                <a:solidFill>
                  <a:schemeClr val="bg1"/>
                </a:solidFill>
                <a:latin typeface="Inconsolata" charset="0"/>
                <a:cs typeface="Inconsolata" charset="0"/>
              </a:rPr>
              <a:t>somecondition</a:t>
            </a:r>
            <a:r>
              <a:rPr lang="en-US" sz="2000" dirty="0" smtClean="0">
                <a:solidFill>
                  <a:schemeClr val="bg1"/>
                </a:solidFill>
                <a:latin typeface="Inconsolata" charset="0"/>
                <a:cs typeface="Inconsolata" charset="0"/>
              </a:rPr>
              <a:t>) { </a:t>
            </a:r>
          </a:p>
          <a:p>
            <a:pPr eaLnBrk="1" hangingPunct="1">
              <a:defRPr/>
            </a:pPr>
            <a:r>
              <a:rPr lang="en-US" sz="2000" dirty="0" smtClean="0">
                <a:solidFill>
                  <a:schemeClr val="bg1"/>
                </a:solidFill>
                <a:latin typeface="Inconsolata" charset="0"/>
                <a:cs typeface="Inconsolata" charset="0"/>
              </a:rPr>
              <a:t>     </a:t>
            </a:r>
            <a:r>
              <a:rPr lang="en-US" sz="2000" i="1" dirty="0" smtClean="0">
                <a:solidFill>
                  <a:schemeClr val="bg1">
                    <a:lumMod val="75000"/>
                  </a:schemeClr>
                </a:solidFill>
                <a:latin typeface="Inconsolata" charset="0"/>
                <a:cs typeface="Inconsolata" charset="0"/>
              </a:rPr>
              <a:t>// do something </a:t>
            </a:r>
          </a:p>
          <a:p>
            <a:pPr eaLnBrk="1" hangingPunct="1">
              <a:defRPr/>
            </a:pPr>
            <a:r>
              <a:rPr lang="en-US" sz="2000" dirty="0" smtClean="0">
                <a:solidFill>
                  <a:schemeClr val="bg1"/>
                </a:solidFill>
                <a:latin typeface="Inconsolata" charset="0"/>
                <a:cs typeface="Inconsolata" charset="0"/>
              </a:rPr>
              <a:t>} </a:t>
            </a:r>
            <a:r>
              <a:rPr lang="en-US" sz="2000" b="1" dirty="0" smtClean="0">
                <a:solidFill>
                  <a:schemeClr val="bg1"/>
                </a:solidFill>
                <a:latin typeface="Inconsolata" charset="0"/>
                <a:cs typeface="Inconsolata" charset="0"/>
              </a:rPr>
              <a:t>else if</a:t>
            </a:r>
            <a:r>
              <a:rPr lang="en-US" sz="2000" dirty="0" smtClean="0">
                <a:solidFill>
                  <a:schemeClr val="bg1"/>
                </a:solidFill>
                <a:latin typeface="Inconsolata" charset="0"/>
                <a:cs typeface="Inconsolata" charset="0"/>
              </a:rPr>
              <a:t>(</a:t>
            </a:r>
            <a:r>
              <a:rPr lang="en-US" sz="2000" dirty="0" err="1" smtClean="0">
                <a:solidFill>
                  <a:schemeClr val="bg1"/>
                </a:solidFill>
                <a:latin typeface="Inconsolata" charset="0"/>
                <a:cs typeface="Inconsolata" charset="0"/>
              </a:rPr>
              <a:t>someOtherCondition</a:t>
            </a:r>
            <a:r>
              <a:rPr lang="en-US" sz="2000" dirty="0" smtClean="0">
                <a:solidFill>
                  <a:schemeClr val="bg1"/>
                </a:solidFill>
                <a:latin typeface="Inconsolata" charset="0"/>
                <a:cs typeface="Inconsolata" charset="0"/>
              </a:rPr>
              <a:t>) { </a:t>
            </a:r>
          </a:p>
          <a:p>
            <a:pPr eaLnBrk="1" hangingPunct="1">
              <a:defRPr/>
            </a:pPr>
            <a:r>
              <a:rPr lang="en-US" sz="2000" dirty="0" smtClean="0">
                <a:solidFill>
                  <a:schemeClr val="bg1"/>
                </a:solidFill>
                <a:latin typeface="Inconsolata" charset="0"/>
                <a:cs typeface="Inconsolata" charset="0"/>
              </a:rPr>
              <a:t>     </a:t>
            </a:r>
            <a:r>
              <a:rPr lang="en-US" sz="2000" i="1" dirty="0" smtClean="0">
                <a:solidFill>
                  <a:srgbClr val="BFBFBF"/>
                </a:solidFill>
                <a:latin typeface="Inconsolata" charset="0"/>
                <a:cs typeface="Inconsolata" charset="0"/>
              </a:rPr>
              <a:t>// do stuff if </a:t>
            </a:r>
            <a:r>
              <a:rPr lang="en-US" sz="2000" i="1" dirty="0" err="1" smtClean="0">
                <a:solidFill>
                  <a:srgbClr val="BFBFBF"/>
                </a:solidFill>
                <a:latin typeface="Inconsolata" charset="0"/>
                <a:cs typeface="Inconsolata" charset="0"/>
              </a:rPr>
              <a:t>someOtherCondition</a:t>
            </a:r>
            <a:r>
              <a:rPr lang="en-US" sz="2000" i="1" dirty="0" smtClean="0">
                <a:solidFill>
                  <a:srgbClr val="BFBFBF"/>
                </a:solidFill>
                <a:latin typeface="Inconsolata" charset="0"/>
                <a:cs typeface="Inconsolata" charset="0"/>
              </a:rPr>
              <a:t> is met </a:t>
            </a:r>
          </a:p>
          <a:p>
            <a:pPr eaLnBrk="1" hangingPunct="1">
              <a:defRPr/>
            </a:pPr>
            <a:r>
              <a:rPr lang="en-US" sz="2000" dirty="0" smtClean="0">
                <a:solidFill>
                  <a:schemeClr val="bg1"/>
                </a:solidFill>
                <a:latin typeface="Inconsolata" charset="0"/>
                <a:cs typeface="Inconsolata" charset="0"/>
              </a:rPr>
              <a:t>} </a:t>
            </a:r>
            <a:r>
              <a:rPr lang="en-US" sz="2000" b="1" dirty="0" smtClean="0">
                <a:solidFill>
                  <a:schemeClr val="bg1"/>
                </a:solidFill>
                <a:latin typeface="Inconsolata" charset="0"/>
                <a:cs typeface="Inconsolata" charset="0"/>
              </a:rPr>
              <a:t>else</a:t>
            </a:r>
            <a:r>
              <a:rPr lang="en-US" sz="2000" dirty="0" smtClean="0">
                <a:solidFill>
                  <a:schemeClr val="bg1"/>
                </a:solidFill>
                <a:latin typeface="Inconsolata" charset="0"/>
                <a:cs typeface="Inconsolata" charset="0"/>
              </a:rPr>
              <a:t> { </a:t>
            </a:r>
          </a:p>
          <a:p>
            <a:pPr eaLnBrk="1" hangingPunct="1">
              <a:defRPr/>
            </a:pPr>
            <a:r>
              <a:rPr lang="en-US" sz="2000" dirty="0" smtClean="0">
                <a:solidFill>
                  <a:schemeClr val="bg1"/>
                </a:solidFill>
                <a:latin typeface="Inconsolata" charset="0"/>
                <a:cs typeface="Inconsolata" charset="0"/>
              </a:rPr>
              <a:t>     </a:t>
            </a:r>
            <a:r>
              <a:rPr lang="en-US" sz="2000" i="1" dirty="0" smtClean="0">
                <a:solidFill>
                  <a:srgbClr val="BFBFBF"/>
                </a:solidFill>
                <a:latin typeface="Inconsolata" charset="0"/>
                <a:cs typeface="Inconsolata" charset="0"/>
              </a:rPr>
              <a:t>// do this if others aren't true</a:t>
            </a:r>
            <a:r>
              <a:rPr lang="en-US" sz="2000" dirty="0" smtClean="0">
                <a:solidFill>
                  <a:schemeClr val="bg1"/>
                </a:solidFill>
                <a:latin typeface="Inconsolata" charset="0"/>
                <a:cs typeface="Inconsolata" charset="0"/>
              </a:rPr>
              <a:t> </a:t>
            </a:r>
          </a:p>
          <a:p>
            <a:pPr eaLnBrk="1" hangingPunct="1">
              <a:defRPr/>
            </a:pPr>
            <a:r>
              <a:rPr lang="en-US" sz="2000" dirty="0" smtClean="0">
                <a:solidFill>
                  <a:schemeClr val="bg1"/>
                </a:solidFill>
                <a:latin typeface="Inconsolata" charset="0"/>
                <a:cs typeface="Inconsolata" charset="0"/>
              </a:rPr>
              <a:t>}</a:t>
            </a:r>
            <a:endParaRPr lang="es-EC" sz="2000" dirty="0" smtClean="0">
              <a:solidFill>
                <a:schemeClr val="bg1"/>
              </a:solidFill>
              <a:latin typeface="Inconsolata" charset="0"/>
              <a:cs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Comparison</a:t>
            </a:r>
            <a:r>
              <a:rPr lang="es-EC" cap="small" dirty="0">
                <a:ea typeface="ＭＳ Ｐゴシック" charset="0"/>
              </a:rPr>
              <a:t> </a:t>
            </a:r>
            <a:r>
              <a:rPr lang="es-EC" cap="small" dirty="0" err="1">
                <a:ea typeface="ＭＳ Ｐゴシック" charset="0"/>
              </a:rPr>
              <a:t>operators</a:t>
            </a:r>
            <a:endParaRPr lang="es-EC" dirty="0">
              <a:ea typeface="ＭＳ Ｐゴシック" charset="0"/>
            </a:endParaRPr>
          </a:p>
        </p:txBody>
      </p:sp>
      <p:graphicFrame>
        <p:nvGraphicFramePr>
          <p:cNvPr id="4" name="3 Marcador de contenido"/>
          <p:cNvGraphicFramePr>
            <a:graphicFrameLocks noGrp="1"/>
          </p:cNvGraphicFramePr>
          <p:nvPr>
            <p:ph idx="1"/>
          </p:nvPr>
        </p:nvGraphicFramePr>
        <p:xfrm>
          <a:off x="457200" y="1154113"/>
          <a:ext cx="8229600" cy="2659070"/>
        </p:xfrm>
        <a:graphic>
          <a:graphicData uri="http://schemas.openxmlformats.org/drawingml/2006/table">
            <a:tbl>
              <a:tblPr firstRow="1" bandRow="1">
                <a:tableStyleId>{5C22544A-7EE6-4342-B048-85BDC9FD1C3A}</a:tableStyleId>
              </a:tblPr>
              <a:tblGrid>
                <a:gridCol w="4114800"/>
                <a:gridCol w="4114800"/>
              </a:tblGrid>
              <a:tr h="434277">
                <a:tc>
                  <a:txBody>
                    <a:bodyPr/>
                    <a:lstStyle/>
                    <a:p>
                      <a:pPr algn="l" fontAlgn="base"/>
                      <a:r>
                        <a:rPr lang="es-EC" sz="1600" dirty="0" err="1">
                          <a:solidFill>
                            <a:srgbClr val="FFFFFF"/>
                          </a:solidFill>
                          <a:effectLst/>
                          <a:latin typeface="inherit"/>
                        </a:rPr>
                        <a:t>Operators</a:t>
                      </a:r>
                      <a:endParaRPr lang="es-EC" sz="1600" dirty="0">
                        <a:solidFill>
                          <a:srgbClr val="FFFFFF"/>
                        </a:solidFill>
                        <a:effectLst/>
                        <a:latin typeface="inherit"/>
                      </a:endParaRPr>
                    </a:p>
                  </a:txBody>
                  <a:tcPr marL="95250" marR="95250" marT="95219" marB="95219" anchor="ctr"/>
                </a:tc>
                <a:tc>
                  <a:txBody>
                    <a:bodyPr/>
                    <a:lstStyle/>
                    <a:p>
                      <a:pPr algn="l" fontAlgn="base"/>
                      <a:r>
                        <a:rPr lang="es-EC" sz="1600" dirty="0" err="1">
                          <a:solidFill>
                            <a:srgbClr val="FFFFFF"/>
                          </a:solidFill>
                          <a:effectLst/>
                          <a:latin typeface="inherit"/>
                        </a:rPr>
                        <a:t>Description</a:t>
                      </a:r>
                      <a:endParaRPr lang="es-EC" sz="1600" dirty="0">
                        <a:solidFill>
                          <a:srgbClr val="FFFFFF"/>
                        </a:solidFill>
                        <a:effectLst/>
                        <a:latin typeface="inherit"/>
                      </a:endParaRPr>
                    </a:p>
                  </a:txBody>
                  <a:tcPr marL="95250" marR="95250" marT="95219" marB="95219" anchor="ctr"/>
                </a:tc>
              </a:tr>
              <a:tr h="434277">
                <a:tc>
                  <a:txBody>
                    <a:bodyPr/>
                    <a:lstStyle/>
                    <a:p>
                      <a:pPr algn="l" fontAlgn="base"/>
                      <a:r>
                        <a:rPr lang="es-EC" sz="1600" dirty="0">
                          <a:solidFill>
                            <a:srgbClr val="222222"/>
                          </a:solidFill>
                          <a:effectLst/>
                          <a:latin typeface="Museo"/>
                        </a:rPr>
                        <a:t>==, ===</a:t>
                      </a:r>
                    </a:p>
                  </a:txBody>
                  <a:tcPr marL="95250" marR="95250" marT="95219" marB="95219" anchor="ctr"/>
                </a:tc>
                <a:tc>
                  <a:txBody>
                    <a:bodyPr/>
                    <a:lstStyle/>
                    <a:p>
                      <a:pPr algn="l" fontAlgn="base"/>
                      <a:r>
                        <a:rPr lang="es-EC" sz="1600" dirty="0" err="1">
                          <a:solidFill>
                            <a:srgbClr val="222222"/>
                          </a:solidFill>
                          <a:effectLst/>
                          <a:latin typeface="Museo"/>
                        </a:rPr>
                        <a:t>Equals</a:t>
                      </a:r>
                      <a:r>
                        <a:rPr lang="es-EC" sz="1600" dirty="0">
                          <a:solidFill>
                            <a:srgbClr val="222222"/>
                          </a:solidFill>
                          <a:effectLst/>
                          <a:latin typeface="Museo"/>
                        </a:rPr>
                        <a:t>, </a:t>
                      </a:r>
                      <a:r>
                        <a:rPr lang="es-EC" sz="1600" dirty="0" err="1">
                          <a:solidFill>
                            <a:srgbClr val="222222"/>
                          </a:solidFill>
                          <a:effectLst/>
                          <a:latin typeface="Museo"/>
                        </a:rPr>
                        <a:t>strict-equals</a:t>
                      </a:r>
                      <a:r>
                        <a:rPr lang="es-EC" sz="1600" dirty="0">
                          <a:solidFill>
                            <a:srgbClr val="222222"/>
                          </a:solidFill>
                          <a:effectLst/>
                          <a:latin typeface="Museo"/>
                        </a:rPr>
                        <a:t> ('</a:t>
                      </a:r>
                      <a:r>
                        <a:rPr lang="es-EC" sz="1600" dirty="0" err="1">
                          <a:solidFill>
                            <a:srgbClr val="222222"/>
                          </a:solidFill>
                          <a:effectLst/>
                          <a:latin typeface="Museo"/>
                        </a:rPr>
                        <a:t>equivalent</a:t>
                      </a:r>
                      <a:r>
                        <a:rPr lang="es-EC" sz="1600" dirty="0">
                          <a:solidFill>
                            <a:srgbClr val="222222"/>
                          </a:solidFill>
                          <a:effectLst/>
                          <a:latin typeface="Museo"/>
                        </a:rPr>
                        <a:t>')</a:t>
                      </a:r>
                    </a:p>
                  </a:txBody>
                  <a:tcPr marL="95250" marR="95250" marT="95219" marB="95219" anchor="ctr"/>
                </a:tc>
              </a:tr>
              <a:tr h="434277">
                <a:tc>
                  <a:txBody>
                    <a:bodyPr/>
                    <a:lstStyle/>
                    <a:p>
                      <a:pPr algn="l" fontAlgn="base"/>
                      <a:r>
                        <a:rPr lang="es-EC" sz="1600" dirty="0">
                          <a:solidFill>
                            <a:srgbClr val="222222"/>
                          </a:solidFill>
                          <a:effectLst/>
                          <a:latin typeface="Museo"/>
                        </a:rPr>
                        <a:t>!=, !==</a:t>
                      </a:r>
                    </a:p>
                  </a:txBody>
                  <a:tcPr marL="95250" marR="95250" marT="95219" marB="95219" anchor="ctr"/>
                </a:tc>
                <a:tc>
                  <a:txBody>
                    <a:bodyPr/>
                    <a:lstStyle/>
                    <a:p>
                      <a:pPr algn="l" fontAlgn="base"/>
                      <a:r>
                        <a:rPr lang="es-EC" sz="1600" dirty="0" err="1">
                          <a:solidFill>
                            <a:srgbClr val="222222"/>
                          </a:solidFill>
                          <a:effectLst/>
                          <a:latin typeface="Museo"/>
                        </a:rPr>
                        <a:t>Not-equals</a:t>
                      </a:r>
                      <a:r>
                        <a:rPr lang="es-EC" sz="1600" dirty="0">
                          <a:solidFill>
                            <a:srgbClr val="222222"/>
                          </a:solidFill>
                          <a:effectLst/>
                          <a:latin typeface="Museo"/>
                        </a:rPr>
                        <a:t>, </a:t>
                      </a:r>
                      <a:r>
                        <a:rPr lang="es-EC" sz="1600" dirty="0" err="1">
                          <a:solidFill>
                            <a:srgbClr val="222222"/>
                          </a:solidFill>
                          <a:effectLst/>
                          <a:latin typeface="Museo"/>
                        </a:rPr>
                        <a:t>not-equivalent</a:t>
                      </a:r>
                      <a:endParaRPr lang="es-EC" sz="1600" dirty="0">
                        <a:solidFill>
                          <a:srgbClr val="222222"/>
                        </a:solidFill>
                        <a:effectLst/>
                        <a:latin typeface="Museo"/>
                      </a:endParaRPr>
                    </a:p>
                  </a:txBody>
                  <a:tcPr marL="95250" marR="95250" marT="95219" marB="95219" anchor="ctr"/>
                </a:tc>
              </a:tr>
              <a:tr h="678116">
                <a:tc>
                  <a:txBody>
                    <a:bodyPr/>
                    <a:lstStyle/>
                    <a:p>
                      <a:pPr algn="l" fontAlgn="base"/>
                      <a:r>
                        <a:rPr lang="es-EC" sz="1600" dirty="0">
                          <a:solidFill>
                            <a:srgbClr val="222222"/>
                          </a:solidFill>
                          <a:effectLst/>
                          <a:latin typeface="Museo"/>
                        </a:rPr>
                        <a:t>&lt;, &lt;=, &lt;==</a:t>
                      </a:r>
                    </a:p>
                  </a:txBody>
                  <a:tcPr marL="95250" marR="95250" marT="95219" marB="95219" anchor="ctr"/>
                </a:tc>
                <a:tc>
                  <a:txBody>
                    <a:bodyPr/>
                    <a:lstStyle/>
                    <a:p>
                      <a:pPr algn="l" fontAlgn="base"/>
                      <a:r>
                        <a:rPr lang="en-US" sz="1600" dirty="0">
                          <a:solidFill>
                            <a:srgbClr val="222222"/>
                          </a:solidFill>
                          <a:effectLst/>
                          <a:latin typeface="Museo"/>
                        </a:rPr>
                        <a:t>Less-than, less-than or equal, less-than or equivalent</a:t>
                      </a:r>
                    </a:p>
                  </a:txBody>
                  <a:tcPr marL="95250" marR="95250" marT="95219" marB="95219" anchor="ctr"/>
                </a:tc>
              </a:tr>
              <a:tr h="678116">
                <a:tc>
                  <a:txBody>
                    <a:bodyPr/>
                    <a:lstStyle/>
                    <a:p>
                      <a:pPr algn="l" fontAlgn="base"/>
                      <a:r>
                        <a:rPr lang="es-EC" sz="1600" dirty="0">
                          <a:solidFill>
                            <a:srgbClr val="222222"/>
                          </a:solidFill>
                          <a:effectLst/>
                          <a:latin typeface="Museo"/>
                        </a:rPr>
                        <a:t>&gt;, &gt;=, &gt;==</a:t>
                      </a:r>
                    </a:p>
                  </a:txBody>
                  <a:tcPr marL="95250" marR="95250" marT="95219" marB="95219" anchor="ctr"/>
                </a:tc>
                <a:tc>
                  <a:txBody>
                    <a:bodyPr/>
                    <a:lstStyle/>
                    <a:p>
                      <a:pPr algn="l" fontAlgn="base"/>
                      <a:r>
                        <a:rPr lang="en-US" sz="1600" dirty="0">
                          <a:solidFill>
                            <a:srgbClr val="222222"/>
                          </a:solidFill>
                          <a:effectLst/>
                          <a:latin typeface="Museo"/>
                        </a:rPr>
                        <a:t>Less-than, less-than or equal, less-than or equivalent</a:t>
                      </a:r>
                    </a:p>
                  </a:txBody>
                  <a:tcPr marL="95250" marR="95250" marT="95219" marB="95219" anchor="ctr"/>
                </a:tc>
              </a:tr>
            </a:tbl>
          </a:graphicData>
        </a:graphic>
      </p:graphicFrame>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 vs. ===</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15715" name="Content Placeholder 2"/>
          <p:cNvSpPr txBox="1">
            <a:spLocks/>
          </p:cNvSpPr>
          <p:nvPr/>
        </p:nvSpPr>
        <p:spPr bwMode="auto">
          <a:xfrm>
            <a:off x="407988" y="976313"/>
            <a:ext cx="3705225" cy="31750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000">
                <a:solidFill>
                  <a:schemeClr val="bg1"/>
                </a:solidFill>
                <a:latin typeface="Inconsolata" charset="0"/>
              </a:rPr>
              <a:t>var x = 1, y = '1'; </a:t>
            </a:r>
          </a:p>
          <a:p>
            <a:pPr eaLnBrk="1" hangingPunct="1"/>
            <a:endParaRPr lang="en-US" altLang="es-EC" sz="2000">
              <a:solidFill>
                <a:schemeClr val="bg1"/>
              </a:solidFill>
              <a:latin typeface="Inconsolata" charset="0"/>
            </a:endParaRPr>
          </a:p>
          <a:p>
            <a:pPr eaLnBrk="1" hangingPunct="1"/>
            <a:r>
              <a:rPr lang="en-US" altLang="es-EC" sz="2000">
                <a:solidFill>
                  <a:schemeClr val="bg1"/>
                </a:solidFill>
                <a:latin typeface="Inconsolata" charset="0"/>
              </a:rPr>
              <a:t>if(x == y) { </a:t>
            </a:r>
          </a:p>
          <a:p>
            <a:pPr eaLnBrk="1" hangingPunct="1"/>
            <a:r>
              <a:rPr lang="en-US" altLang="es-EC" sz="2000">
                <a:solidFill>
                  <a:schemeClr val="bg1"/>
                </a:solidFill>
                <a:latin typeface="Inconsolata" charset="0"/>
              </a:rPr>
              <a:t>     </a:t>
            </a:r>
            <a:r>
              <a:rPr lang="en-US" altLang="es-EC" sz="2000" i="1">
                <a:solidFill>
                  <a:srgbClr val="BFBFBF"/>
                </a:solidFill>
                <a:latin typeface="Inconsolata" charset="0"/>
              </a:rPr>
              <a:t>// will this run? </a:t>
            </a:r>
          </a:p>
          <a:p>
            <a:pPr eaLnBrk="1" hangingPunct="1"/>
            <a:r>
              <a:rPr lang="en-US" altLang="es-EC" sz="2000">
                <a:solidFill>
                  <a:schemeClr val="bg1"/>
                </a:solidFill>
                <a:latin typeface="Inconsolata" charset="0"/>
              </a:rPr>
              <a:t>} </a:t>
            </a:r>
          </a:p>
          <a:p>
            <a:pPr eaLnBrk="1" hangingPunct="1"/>
            <a:endParaRPr lang="en-US" altLang="es-EC" sz="2000">
              <a:solidFill>
                <a:schemeClr val="bg1"/>
              </a:solidFill>
              <a:latin typeface="Inconsolata" charset="0"/>
            </a:endParaRPr>
          </a:p>
          <a:p>
            <a:pPr eaLnBrk="1" hangingPunct="1"/>
            <a:r>
              <a:rPr lang="en-US" altLang="es-EC" sz="2000">
                <a:solidFill>
                  <a:schemeClr val="bg1"/>
                </a:solidFill>
                <a:latin typeface="Inconsolata" charset="0"/>
              </a:rPr>
              <a:t>if(x === y) { </a:t>
            </a:r>
          </a:p>
          <a:p>
            <a:pPr eaLnBrk="1" hangingPunct="1"/>
            <a:r>
              <a:rPr lang="en-US" altLang="es-EC" sz="2000">
                <a:solidFill>
                  <a:schemeClr val="bg1"/>
                </a:solidFill>
                <a:latin typeface="Inconsolata" charset="0"/>
              </a:rPr>
              <a:t>     </a:t>
            </a:r>
            <a:r>
              <a:rPr lang="en-US" altLang="es-EC" sz="2000" i="1">
                <a:solidFill>
                  <a:srgbClr val="BFBFBF"/>
                </a:solidFill>
                <a:latin typeface="Inconsolata" charset="0"/>
              </a:rPr>
              <a:t>// how about this one?</a:t>
            </a:r>
            <a:r>
              <a:rPr lang="en-US" altLang="es-EC" sz="2000">
                <a:solidFill>
                  <a:schemeClr val="bg1"/>
                </a:solidFill>
                <a:latin typeface="Inconsolata" charset="0"/>
              </a:rPr>
              <a:t> </a:t>
            </a:r>
          </a:p>
          <a:p>
            <a:pPr eaLnBrk="1" hangingPunct="1"/>
            <a:r>
              <a:rPr lang="en-US" altLang="es-EC" sz="2000">
                <a:solidFill>
                  <a:schemeClr val="bg1"/>
                </a:solidFill>
                <a:latin typeface="Inconsolata" charset="0"/>
              </a:rPr>
              <a:t>}</a:t>
            </a:r>
          </a:p>
        </p:txBody>
      </p:sp>
      <p:sp>
        <p:nvSpPr>
          <p:cNvPr id="115716" name="Content Placeholder 2"/>
          <p:cNvSpPr txBox="1">
            <a:spLocks/>
          </p:cNvSpPr>
          <p:nvPr/>
        </p:nvSpPr>
        <p:spPr bwMode="auto">
          <a:xfrm>
            <a:off x="4954588" y="976313"/>
            <a:ext cx="3576637" cy="31750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000">
                <a:solidFill>
                  <a:schemeClr val="bg1"/>
                </a:solidFill>
                <a:latin typeface="Inconsolata" charset="0"/>
              </a:rPr>
              <a:t>var x = 1, y = true; </a:t>
            </a:r>
          </a:p>
          <a:p>
            <a:pPr eaLnBrk="1" hangingPunct="1"/>
            <a:endParaRPr lang="en-US" altLang="es-EC" sz="2000">
              <a:solidFill>
                <a:schemeClr val="bg1"/>
              </a:solidFill>
              <a:latin typeface="Inconsolata" charset="0"/>
            </a:endParaRPr>
          </a:p>
          <a:p>
            <a:pPr eaLnBrk="1" hangingPunct="1"/>
            <a:r>
              <a:rPr lang="en-US" altLang="es-EC" sz="2000">
                <a:solidFill>
                  <a:schemeClr val="bg1"/>
                </a:solidFill>
                <a:latin typeface="Inconsolata" charset="0"/>
              </a:rPr>
              <a:t>if(x == y) { </a:t>
            </a:r>
          </a:p>
          <a:p>
            <a:pPr eaLnBrk="1" hangingPunct="1"/>
            <a:r>
              <a:rPr lang="en-US" altLang="es-EC" sz="2000">
                <a:solidFill>
                  <a:schemeClr val="bg1"/>
                </a:solidFill>
                <a:latin typeface="Inconsolata" charset="0"/>
              </a:rPr>
              <a:t>     </a:t>
            </a:r>
            <a:r>
              <a:rPr lang="en-US" altLang="es-EC" sz="2000" i="1">
                <a:solidFill>
                  <a:srgbClr val="BFBFBF"/>
                </a:solidFill>
                <a:latin typeface="Inconsolata" charset="0"/>
              </a:rPr>
              <a:t>// will this run? </a:t>
            </a:r>
          </a:p>
          <a:p>
            <a:pPr eaLnBrk="1" hangingPunct="1"/>
            <a:r>
              <a:rPr lang="en-US" altLang="es-EC" sz="2000">
                <a:solidFill>
                  <a:schemeClr val="bg1"/>
                </a:solidFill>
                <a:latin typeface="Inconsolata" charset="0"/>
              </a:rPr>
              <a:t>} </a:t>
            </a:r>
          </a:p>
          <a:p>
            <a:pPr eaLnBrk="1" hangingPunct="1"/>
            <a:endParaRPr lang="en-US" altLang="es-EC" sz="2000">
              <a:solidFill>
                <a:schemeClr val="bg1"/>
              </a:solidFill>
              <a:latin typeface="Inconsolata" charset="0"/>
            </a:endParaRPr>
          </a:p>
          <a:p>
            <a:pPr eaLnBrk="1" hangingPunct="1"/>
            <a:r>
              <a:rPr lang="en-US" altLang="es-EC" sz="2000">
                <a:solidFill>
                  <a:schemeClr val="bg1"/>
                </a:solidFill>
                <a:latin typeface="Inconsolata" charset="0"/>
              </a:rPr>
              <a:t>if(x === y) { </a:t>
            </a:r>
          </a:p>
          <a:p>
            <a:pPr eaLnBrk="1" hangingPunct="1"/>
            <a:r>
              <a:rPr lang="en-US" altLang="es-EC" sz="2000">
                <a:solidFill>
                  <a:schemeClr val="bg1"/>
                </a:solidFill>
                <a:latin typeface="Inconsolata" charset="0"/>
              </a:rPr>
              <a:t>     </a:t>
            </a:r>
            <a:r>
              <a:rPr lang="en-US" altLang="es-EC" sz="2000" i="1">
                <a:solidFill>
                  <a:srgbClr val="BFBFBF"/>
                </a:solidFill>
                <a:latin typeface="Inconsolata" charset="0"/>
              </a:rPr>
              <a:t>// how about this one?</a:t>
            </a:r>
            <a:r>
              <a:rPr lang="en-US" altLang="es-EC" sz="2000">
                <a:solidFill>
                  <a:schemeClr val="bg1"/>
                </a:solidFill>
                <a:latin typeface="Inconsolata" charset="0"/>
              </a:rPr>
              <a:t> </a:t>
            </a:r>
          </a:p>
          <a:p>
            <a:pPr eaLnBrk="1" hangingPunct="1"/>
            <a:r>
              <a:rPr lang="en-US" altLang="es-EC" sz="2000">
                <a:solidFill>
                  <a:schemeClr val="bg1"/>
                </a:solidFill>
                <a:latin typeface="Inconsolata" charset="0"/>
              </a:rPr>
              <a:t>} </a:t>
            </a:r>
          </a:p>
          <a:p>
            <a:pPr eaLnBrk="1" hangingPunct="1"/>
            <a:endParaRPr lang="es-EC" altLang="es-EC" sz="2000"/>
          </a:p>
        </p:txBody>
      </p:sp>
      <p:sp>
        <p:nvSpPr>
          <p:cNvPr id="115717" name="7 CuadroTexto"/>
          <p:cNvSpPr txBox="1">
            <a:spLocks noChangeArrowheads="1"/>
          </p:cNvSpPr>
          <p:nvPr/>
        </p:nvSpPr>
        <p:spPr bwMode="auto">
          <a:xfrm>
            <a:off x="407988" y="4287838"/>
            <a:ext cx="6961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a:solidFill>
                  <a:schemeClr val="bg1"/>
                </a:solidFill>
                <a:latin typeface="Inconsolata" charset="0"/>
              </a:rPr>
              <a:t>== operands converted so data types match, then equality is tested</a:t>
            </a:r>
          </a:p>
          <a:p>
            <a:pPr eaLnBrk="1" hangingPunct="1"/>
            <a:r>
              <a:rPr lang="en-US" altLang="es-EC">
                <a:solidFill>
                  <a:schemeClr val="bg1"/>
                </a:solidFill>
                <a:latin typeface="Inconsolata" charset="0"/>
              </a:rPr>
              <a:t>=== must have same value and same data type; no type casting</a:t>
            </a:r>
            <a:endParaRPr lang="es-EC" altLang="es-EC">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Course</a:t>
            </a:r>
            <a:r>
              <a:rPr lang="es-EC" cap="small" dirty="0">
                <a:ea typeface="ＭＳ Ｐゴシック" charset="0"/>
              </a:rPr>
              <a:t> </a:t>
            </a:r>
            <a:r>
              <a:rPr lang="es-EC" cap="small" dirty="0" err="1">
                <a:ea typeface="ＭＳ Ｐゴシック" charset="0"/>
              </a:rPr>
              <a:t>Objectives</a:t>
            </a:r>
            <a:endParaRPr lang="es-EC" dirty="0">
              <a:ea typeface="ＭＳ Ｐゴシック" charset="0"/>
            </a:endParaRPr>
          </a:p>
        </p:txBody>
      </p:sp>
      <p:sp>
        <p:nvSpPr>
          <p:cNvPr id="23554" name="2 Marcador de contenido"/>
          <p:cNvSpPr>
            <a:spLocks noGrp="1"/>
          </p:cNvSpPr>
          <p:nvPr>
            <p:ph idx="1"/>
          </p:nvPr>
        </p:nvSpPr>
        <p:spPr>
          <a:xfrm>
            <a:off x="457200" y="1154113"/>
            <a:ext cx="8229600" cy="3440112"/>
          </a:xfrm>
        </p:spPr>
        <p:txBody>
          <a:bodyPr/>
          <a:lstStyle/>
          <a:p>
            <a:pPr eaLnBrk="1" hangingPunct="1"/>
            <a:r>
              <a:rPr lang="es-EC" altLang="es-EC" smtClean="0">
                <a:latin typeface="Corbel" pitchFamily="34" charset="0"/>
              </a:rPr>
              <a:t>Create cross-platform Appcelerator Titanium apps</a:t>
            </a:r>
          </a:p>
          <a:p>
            <a:pPr eaLnBrk="1" hangingPunct="1"/>
            <a:r>
              <a:rPr lang="es-EC" altLang="es-EC" smtClean="0">
                <a:latin typeface="Corbel" pitchFamily="34" charset="0"/>
              </a:rPr>
              <a:t>Use Alloy to structure your app's code</a:t>
            </a:r>
          </a:p>
          <a:p>
            <a:pPr eaLnBrk="1" hangingPunct="1"/>
            <a:r>
              <a:rPr lang="es-EC" altLang="es-EC" smtClean="0">
                <a:latin typeface="Corbel" pitchFamily="34" charset="0"/>
              </a:rPr>
              <a:t>Use core Titanium UI and non-UI APIs</a:t>
            </a:r>
          </a:p>
          <a:p>
            <a:pPr eaLnBrk="1" hangingPunct="1"/>
            <a:r>
              <a:rPr lang="es-EC" altLang="es-EC" smtClean="0">
                <a:latin typeface="Corbel" pitchFamily="34" charset="0"/>
              </a:rPr>
              <a:t>Debug your apps</a:t>
            </a:r>
          </a:p>
          <a:p>
            <a:pPr eaLnBrk="1" hangingPunct="1"/>
            <a:r>
              <a:rPr lang="es-EC" altLang="es-EC" smtClean="0">
                <a:latin typeface="Corbel" pitchFamily="34" charset="0"/>
              </a:rPr>
              <a:t>Deploy and publish your app</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Ternary</a:t>
            </a:r>
            <a:r>
              <a:rPr lang="es-EC" cap="small" dirty="0">
                <a:ea typeface="ＭＳ Ｐゴシック" charset="0"/>
              </a:rPr>
              <a:t> </a:t>
            </a:r>
            <a:r>
              <a:rPr lang="es-EC" cap="small" dirty="0" err="1">
                <a:ea typeface="ＭＳ Ｐゴシック" charset="0"/>
              </a:rPr>
              <a:t>operator</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16739" name="Content Placeholder 2"/>
          <p:cNvSpPr txBox="1">
            <a:spLocks/>
          </p:cNvSpPr>
          <p:nvPr/>
        </p:nvSpPr>
        <p:spPr bwMode="auto">
          <a:xfrm>
            <a:off x="407988" y="1181100"/>
            <a:ext cx="8328025"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2000">
                <a:solidFill>
                  <a:schemeClr val="bg1"/>
                </a:solidFill>
                <a:latin typeface="Inconsolata" charset="0"/>
              </a:rPr>
              <a:t>var foo = (isGreen == true) ? 'green' : 'blue'; </a:t>
            </a:r>
          </a:p>
          <a:p>
            <a:pPr eaLnBrk="1" hangingPunct="1"/>
            <a:endParaRPr lang="es-EC" altLang="es-EC" sz="2000">
              <a:solidFill>
                <a:schemeClr val="bg1"/>
              </a:solidFill>
              <a:latin typeface="Inconsolata" charset="0"/>
            </a:endParaRPr>
          </a:p>
          <a:p>
            <a:pPr eaLnBrk="1" hangingPunct="1"/>
            <a:r>
              <a:rPr lang="es-EC" altLang="es-EC" sz="2000" i="1">
                <a:solidFill>
                  <a:srgbClr val="BFBFBF"/>
                </a:solidFill>
                <a:latin typeface="Inconsolata" charset="0"/>
              </a:rPr>
              <a:t>// equivalent to </a:t>
            </a:r>
          </a:p>
          <a:p>
            <a:pPr eaLnBrk="1" hangingPunct="1"/>
            <a:r>
              <a:rPr lang="es-EC" altLang="es-EC" sz="2000">
                <a:solidFill>
                  <a:schemeClr val="bg1"/>
                </a:solidFill>
                <a:latin typeface="Inconsolata" charset="0"/>
              </a:rPr>
              <a:t>var foo; </a:t>
            </a:r>
          </a:p>
          <a:p>
            <a:pPr eaLnBrk="1" hangingPunct="1"/>
            <a:r>
              <a:rPr lang="es-EC" altLang="es-EC" sz="2000">
                <a:solidFill>
                  <a:schemeClr val="bg1"/>
                </a:solidFill>
                <a:latin typeface="Inconsolata" charset="0"/>
              </a:rPr>
              <a:t>if(isGreen == true) { </a:t>
            </a:r>
          </a:p>
          <a:p>
            <a:pPr eaLnBrk="1" hangingPunct="1"/>
            <a:r>
              <a:rPr lang="es-EC" altLang="es-EC" sz="2000">
                <a:solidFill>
                  <a:schemeClr val="bg1"/>
                </a:solidFill>
                <a:latin typeface="Inconsolata" charset="0"/>
              </a:rPr>
              <a:t>     foo = 'green'; </a:t>
            </a:r>
          </a:p>
          <a:p>
            <a:pPr eaLnBrk="1" hangingPunct="1"/>
            <a:r>
              <a:rPr lang="es-EC" altLang="es-EC" sz="2000">
                <a:solidFill>
                  <a:schemeClr val="bg1"/>
                </a:solidFill>
                <a:latin typeface="Inconsolata" charset="0"/>
              </a:rPr>
              <a:t>} else { </a:t>
            </a:r>
          </a:p>
          <a:p>
            <a:pPr eaLnBrk="1" hangingPunct="1"/>
            <a:r>
              <a:rPr lang="es-EC" altLang="es-EC" sz="2000">
                <a:solidFill>
                  <a:schemeClr val="bg1"/>
                </a:solidFill>
                <a:latin typeface="Inconsolata" charset="0"/>
              </a:rPr>
              <a:t>	foo = 'blue'; </a:t>
            </a:r>
          </a:p>
          <a:p>
            <a:pPr eaLnBrk="1" hangingPunct="1"/>
            <a:r>
              <a:rPr lang="es-EC" altLang="es-EC" sz="2000">
                <a:solidFill>
                  <a:schemeClr val="bg1"/>
                </a:solidFill>
                <a:latin typeface="Inconsolata" charset="0"/>
              </a:rPr>
              <a:t>} </a:t>
            </a:r>
          </a:p>
          <a:p>
            <a:pPr eaLnBrk="1" hangingPunct="1"/>
            <a:endParaRPr lang="es-EC" altLang="es-EC" sz="2000">
              <a:solidFill>
                <a:schemeClr val="bg1"/>
              </a:solidFill>
              <a:latin typeface="Inconsolata" charset="0"/>
            </a:endParaRPr>
          </a:p>
          <a:p>
            <a:pPr eaLnBrk="1" hangingPunct="1"/>
            <a:r>
              <a:rPr lang="es-EC" altLang="es-EC" sz="2000" i="1">
                <a:solidFill>
                  <a:schemeClr val="bg1"/>
                </a:solidFill>
                <a:latin typeface="Inconsolata" charset="0"/>
              </a:rPr>
              <a:t>// general form is (condition) ? val_if_true : val_if_false;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An</a:t>
            </a:r>
            <a:r>
              <a:rPr lang="es-EC" cap="small" dirty="0">
                <a:ea typeface="ＭＳ Ｐゴシック" charset="0"/>
              </a:rPr>
              <a:t> </a:t>
            </a:r>
            <a:r>
              <a:rPr lang="es-EC" cap="small" dirty="0" err="1">
                <a:ea typeface="ＭＳ Ｐゴシック" charset="0"/>
              </a:rPr>
              <a:t>assignment</a:t>
            </a:r>
            <a:r>
              <a:rPr lang="es-EC" cap="small" dirty="0">
                <a:ea typeface="ＭＳ Ｐゴシック" charset="0"/>
              </a:rPr>
              <a:t> '</a:t>
            </a:r>
            <a:r>
              <a:rPr lang="es-EC" cap="small" dirty="0" err="1">
                <a:ea typeface="ＭＳ Ｐゴシック" charset="0"/>
              </a:rPr>
              <a:t>trick</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18787" name="Content Placeholder 2"/>
          <p:cNvSpPr txBox="1">
            <a:spLocks/>
          </p:cNvSpPr>
          <p:nvPr/>
        </p:nvSpPr>
        <p:spPr bwMode="auto">
          <a:xfrm>
            <a:off x="407988" y="1006475"/>
            <a:ext cx="8328025"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a:solidFill>
                  <a:schemeClr val="bg1"/>
                </a:solidFill>
                <a:latin typeface="Inconsolata" charset="0"/>
              </a:rPr>
              <a:t>var baz = bar || {}; </a:t>
            </a:r>
          </a:p>
          <a:p>
            <a:pPr eaLnBrk="1" hangingPunct="1"/>
            <a:r>
              <a:rPr lang="es-EC" altLang="es-EC" sz="1200" i="1">
                <a:solidFill>
                  <a:srgbClr val="BFBFBF"/>
                </a:solidFill>
                <a:latin typeface="Inconsolata" charset="0"/>
              </a:rPr>
              <a:t>// baz = bar if bar != false (with type conversion, so null, '', false, etc.) </a:t>
            </a:r>
          </a:p>
          <a:p>
            <a:pPr eaLnBrk="1" hangingPunct="1"/>
            <a:r>
              <a:rPr lang="es-EC" altLang="es-EC" sz="1200" i="1">
                <a:solidFill>
                  <a:srgbClr val="BFBFBF"/>
                </a:solidFill>
                <a:latin typeface="Inconsolata" charset="0"/>
              </a:rPr>
              <a:t>// otherwise baz = {} -- an empty object </a:t>
            </a:r>
          </a:p>
          <a:p>
            <a:pPr eaLnBrk="1" hangingPunct="1"/>
            <a:endParaRPr lang="es-EC" altLang="es-EC" sz="1400">
              <a:solidFill>
                <a:schemeClr val="bg1"/>
              </a:solidFill>
              <a:latin typeface="Inconsolata" charset="0"/>
            </a:endParaRPr>
          </a:p>
          <a:p>
            <a:pPr eaLnBrk="1" hangingPunct="1"/>
            <a:r>
              <a:rPr lang="es-EC" altLang="es-EC" sz="1400" i="1">
                <a:solidFill>
                  <a:srgbClr val="BFBFBF"/>
                </a:solidFill>
                <a:latin typeface="Inconsolata" charset="0"/>
              </a:rPr>
              <a:t>// common use </a:t>
            </a:r>
          </a:p>
          <a:p>
            <a:pPr eaLnBrk="1" hangingPunct="1"/>
            <a:r>
              <a:rPr lang="es-EC" altLang="es-EC">
                <a:solidFill>
                  <a:schemeClr val="bg1"/>
                </a:solidFill>
                <a:latin typeface="Inconsolata" charset="0"/>
              </a:rPr>
              <a:t>function foo(bar) { </a:t>
            </a:r>
          </a:p>
          <a:p>
            <a:pPr eaLnBrk="1" hangingPunct="1"/>
            <a:r>
              <a:rPr lang="es-EC" altLang="es-EC">
                <a:solidFill>
                  <a:schemeClr val="bg1"/>
                </a:solidFill>
                <a:latin typeface="Inconsolata" charset="0"/>
              </a:rPr>
              <a:t>     var baz = bar || {}; </a:t>
            </a:r>
          </a:p>
          <a:p>
            <a:pPr eaLnBrk="1" hangingPunct="1"/>
            <a:r>
              <a:rPr lang="es-EC" altLang="es-EC">
                <a:solidFill>
                  <a:schemeClr val="bg1"/>
                </a:solidFill>
                <a:latin typeface="Inconsolata" charset="0"/>
              </a:rPr>
              <a:t>     return baz.someProperty; </a:t>
            </a:r>
          </a:p>
          <a:p>
            <a:pPr eaLnBrk="1" hangingPunct="1"/>
            <a:r>
              <a:rPr lang="es-EC" altLang="es-EC">
                <a:solidFill>
                  <a:schemeClr val="bg1"/>
                </a:solidFill>
                <a:latin typeface="Inconsolata" charset="0"/>
              </a:rPr>
              <a:t>} </a:t>
            </a:r>
          </a:p>
          <a:p>
            <a:pPr eaLnBrk="1" hangingPunct="1"/>
            <a:endParaRPr lang="es-EC" altLang="es-EC" sz="1400">
              <a:solidFill>
                <a:schemeClr val="bg1"/>
              </a:solidFill>
              <a:latin typeface="Inconsolata" charset="0"/>
            </a:endParaRPr>
          </a:p>
          <a:p>
            <a:pPr eaLnBrk="1" hangingPunct="1"/>
            <a:r>
              <a:rPr lang="es-EC" altLang="es-EC" sz="1400" i="1">
                <a:solidFill>
                  <a:srgbClr val="BFBFBF"/>
                </a:solidFill>
                <a:latin typeface="Inconsolata" charset="0"/>
              </a:rPr>
              <a:t>// equivalent </a:t>
            </a:r>
          </a:p>
          <a:p>
            <a:pPr eaLnBrk="1" hangingPunct="1"/>
            <a:r>
              <a:rPr lang="es-EC" altLang="es-EC" sz="1400">
                <a:solidFill>
                  <a:schemeClr val="bg1"/>
                </a:solidFill>
                <a:latin typeface="Inconsolata" charset="0"/>
              </a:rPr>
              <a:t>function foo(bar) { </a:t>
            </a:r>
          </a:p>
          <a:p>
            <a:pPr eaLnBrk="1" hangingPunct="1"/>
            <a:r>
              <a:rPr lang="es-EC" altLang="es-EC" sz="1400">
                <a:solidFill>
                  <a:schemeClr val="bg1"/>
                </a:solidFill>
                <a:latin typeface="Inconsolata" charset="0"/>
              </a:rPr>
              <a:t>     if(typeof baz == 'object') { </a:t>
            </a:r>
          </a:p>
          <a:p>
            <a:pPr eaLnBrk="1" hangingPunct="1"/>
            <a:r>
              <a:rPr lang="es-EC" altLang="es-EC" sz="1400">
                <a:solidFill>
                  <a:schemeClr val="bg1"/>
                </a:solidFill>
                <a:latin typeface="Inconsolata" charset="0"/>
              </a:rPr>
              <a:t>          return baz.someProperty; </a:t>
            </a:r>
          </a:p>
          <a:p>
            <a:pPr eaLnBrk="1" hangingPunct="1"/>
            <a:r>
              <a:rPr lang="es-EC" altLang="es-EC" sz="1400">
                <a:solidFill>
                  <a:schemeClr val="bg1"/>
                </a:solidFill>
                <a:latin typeface="Inconsolata" charset="0"/>
              </a:rPr>
              <a:t>     } else { </a:t>
            </a:r>
          </a:p>
          <a:p>
            <a:pPr eaLnBrk="1" hangingPunct="1"/>
            <a:r>
              <a:rPr lang="es-EC" altLang="es-EC" sz="1400">
                <a:solidFill>
                  <a:schemeClr val="bg1"/>
                </a:solidFill>
                <a:latin typeface="Inconsolata" charset="0"/>
              </a:rPr>
              <a:t>          return null; </a:t>
            </a:r>
          </a:p>
          <a:p>
            <a:pPr eaLnBrk="1" hangingPunct="1"/>
            <a:r>
              <a:rPr lang="es-EC" altLang="es-EC" sz="14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Function</a:t>
            </a:r>
            <a:r>
              <a:rPr lang="es-EC" cap="small" dirty="0">
                <a:ea typeface="ＭＳ Ｐゴシック" charset="0"/>
              </a:rPr>
              <a:t> </a:t>
            </a:r>
            <a:r>
              <a:rPr lang="es-EC" cap="small" dirty="0" err="1" smtClean="0">
                <a:ea typeface="ＭＳ Ｐゴシック" charset="0"/>
              </a:rPr>
              <a:t>Declarations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19811" name="Content Placeholder 2"/>
          <p:cNvSpPr txBox="1">
            <a:spLocks/>
          </p:cNvSpPr>
          <p:nvPr/>
        </p:nvSpPr>
        <p:spPr bwMode="auto">
          <a:xfrm>
            <a:off x="407988" y="1154113"/>
            <a:ext cx="8328025"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000">
                <a:solidFill>
                  <a:schemeClr val="bg1"/>
                </a:solidFill>
                <a:latin typeface="Inconsolata" charset="0"/>
              </a:rPr>
              <a:t/>
            </a:r>
            <a:br>
              <a:rPr lang="en-US" altLang="es-EC" sz="2000">
                <a:solidFill>
                  <a:schemeClr val="bg1"/>
                </a:solidFill>
                <a:latin typeface="Inconsolata" charset="0"/>
              </a:rPr>
            </a:br>
            <a:r>
              <a:rPr lang="en-US" altLang="es-EC" sz="2000">
                <a:solidFill>
                  <a:schemeClr val="bg1"/>
                </a:solidFill>
                <a:latin typeface="Inconsolata" charset="0"/>
              </a:rPr>
              <a:t>function sum(a, b) { </a:t>
            </a:r>
          </a:p>
          <a:p>
            <a:pPr eaLnBrk="1" hangingPunct="1"/>
            <a:r>
              <a:rPr lang="en-US" altLang="es-EC" sz="2000">
                <a:solidFill>
                  <a:schemeClr val="bg1"/>
                </a:solidFill>
                <a:latin typeface="Inconsolata" charset="0"/>
              </a:rPr>
              <a:t>     </a:t>
            </a:r>
            <a:r>
              <a:rPr lang="en-US" altLang="es-EC" sz="2000" i="1">
                <a:solidFill>
                  <a:srgbClr val="BFBFBF"/>
                </a:solidFill>
                <a:latin typeface="Inconsolata" charset="0"/>
              </a:rPr>
              <a:t>// do as many statements as needed </a:t>
            </a:r>
          </a:p>
          <a:p>
            <a:pPr eaLnBrk="1" hangingPunct="1"/>
            <a:r>
              <a:rPr lang="en-US" altLang="es-EC" sz="2000">
                <a:solidFill>
                  <a:schemeClr val="bg1"/>
                </a:solidFill>
                <a:latin typeface="Inconsolata" charset="0"/>
              </a:rPr>
              <a:t>     return a + b; </a:t>
            </a:r>
          </a:p>
          <a:p>
            <a:pPr eaLnBrk="1" hangingPunct="1"/>
            <a:r>
              <a:rPr lang="en-US" altLang="es-EC" sz="2000">
                <a:solidFill>
                  <a:schemeClr val="bg1"/>
                </a:solidFill>
                <a:latin typeface="Inconsolata" charset="0"/>
              </a:rPr>
              <a:t>} </a:t>
            </a:r>
          </a:p>
          <a:p>
            <a:pPr eaLnBrk="1" hangingPunct="1"/>
            <a:r>
              <a:rPr lang="en-US" altLang="es-EC" sz="2000" i="1">
                <a:solidFill>
                  <a:srgbClr val="BFBFBF"/>
                </a:solidFill>
                <a:latin typeface="Inconsolata" charset="0"/>
              </a:rPr>
              <a:t>// then use like this: </a:t>
            </a:r>
          </a:p>
          <a:p>
            <a:pPr eaLnBrk="1" hangingPunct="1"/>
            <a:r>
              <a:rPr lang="en-US" altLang="es-EC" sz="2000">
                <a:solidFill>
                  <a:schemeClr val="bg1"/>
                </a:solidFill>
                <a:latin typeface="Inconsolata" charset="0"/>
              </a:rPr>
              <a:t>var total = sum(100, 200); </a:t>
            </a:r>
            <a:endParaRPr lang="es-EC" altLang="es-EC" sz="2000">
              <a:solidFill>
                <a:schemeClr val="bg1"/>
              </a:solidFill>
              <a:latin typeface="Inconsolata" charset="0"/>
            </a:endParaRPr>
          </a:p>
        </p:txBody>
      </p:sp>
      <p:sp>
        <p:nvSpPr>
          <p:cNvPr id="119812" name="4 CuadroTexto"/>
          <p:cNvSpPr txBox="1">
            <a:spLocks noChangeArrowheads="1"/>
          </p:cNvSpPr>
          <p:nvPr/>
        </p:nvSpPr>
        <p:spPr bwMode="auto">
          <a:xfrm>
            <a:off x="407988" y="4148138"/>
            <a:ext cx="59769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Reusable chunks of code</a:t>
            </a:r>
          </a:p>
          <a:p>
            <a:pPr eaLnBrk="1" hangingPunct="1">
              <a:buFont typeface="Arial" pitchFamily="34" charset="0"/>
              <a:buChar char="•"/>
            </a:pPr>
            <a:r>
              <a:rPr lang="en-US" altLang="es-EC" sz="1400">
                <a:solidFill>
                  <a:schemeClr val="bg1"/>
                </a:solidFill>
                <a:latin typeface="Inconsolata" charset="0"/>
              </a:rPr>
              <a:t>Arguments pass data to the function</a:t>
            </a:r>
          </a:p>
          <a:p>
            <a:pPr eaLnBrk="1" hangingPunct="1">
              <a:buFont typeface="Arial" pitchFamily="34" charset="0"/>
              <a:buChar char="•"/>
            </a:pPr>
            <a:r>
              <a:rPr lang="en-US" altLang="es-EC" sz="1400" b="1">
                <a:solidFill>
                  <a:schemeClr val="bg1"/>
                </a:solidFill>
                <a:latin typeface="Inconsolata" charset="0"/>
              </a:rPr>
              <a:t>return</a:t>
            </a:r>
            <a:r>
              <a:rPr lang="en-US" altLang="es-EC" sz="1400">
                <a:solidFill>
                  <a:schemeClr val="bg1"/>
                </a:solidFill>
                <a:latin typeface="Inconsolata" charset="0"/>
              </a:rPr>
              <a:t> a value at the end</a:t>
            </a:r>
            <a:endParaRPr lang="es-EC"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Function</a:t>
            </a:r>
            <a:r>
              <a:rPr lang="es-EC" cap="small" dirty="0">
                <a:ea typeface="ＭＳ Ｐゴシック" charset="0"/>
              </a:rPr>
              <a:t> </a:t>
            </a:r>
            <a:r>
              <a:rPr lang="es-EC" cap="small" dirty="0" err="1">
                <a:ea typeface="ＭＳ Ｐゴシック" charset="0"/>
              </a:rPr>
              <a:t>Statements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20835" name="Content Placeholder 2"/>
          <p:cNvSpPr txBox="1">
            <a:spLocks/>
          </p:cNvSpPr>
          <p:nvPr/>
        </p:nvSpPr>
        <p:spPr bwMode="auto">
          <a:xfrm>
            <a:off x="407988" y="1154113"/>
            <a:ext cx="8328025"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2000">
                <a:solidFill>
                  <a:schemeClr val="bg1"/>
                </a:solidFill>
                <a:latin typeface="Inconsolata" charset="0"/>
              </a:rPr>
              <a:t/>
            </a:r>
            <a:br>
              <a:rPr lang="en-US" altLang="es-EC" sz="2000">
                <a:solidFill>
                  <a:schemeClr val="bg1"/>
                </a:solidFill>
                <a:latin typeface="Inconsolata" charset="0"/>
              </a:rPr>
            </a:br>
            <a:r>
              <a:rPr lang="en-US" altLang="es-EC" sz="2000">
                <a:solidFill>
                  <a:schemeClr val="bg1"/>
                </a:solidFill>
                <a:latin typeface="Inconsolata" charset="0"/>
              </a:rPr>
              <a:t>var sum = function(a, b) { </a:t>
            </a:r>
          </a:p>
          <a:p>
            <a:pPr eaLnBrk="1" hangingPunct="1"/>
            <a:r>
              <a:rPr lang="en-US" altLang="es-EC" sz="2000">
                <a:solidFill>
                  <a:schemeClr val="bg1"/>
                </a:solidFill>
                <a:latin typeface="Inconsolata" charset="0"/>
              </a:rPr>
              <a:t>     return a + b; </a:t>
            </a:r>
          </a:p>
          <a:p>
            <a:pPr eaLnBrk="1" hangingPunct="1"/>
            <a:r>
              <a:rPr lang="en-US" altLang="es-EC" sz="2000">
                <a:solidFill>
                  <a:schemeClr val="bg1"/>
                </a:solidFill>
                <a:latin typeface="Inconsolata" charset="0"/>
              </a:rPr>
              <a:t>} </a:t>
            </a:r>
          </a:p>
          <a:p>
            <a:pPr eaLnBrk="1" hangingPunct="1"/>
            <a:r>
              <a:rPr lang="en-US" altLang="es-EC" sz="2000">
                <a:solidFill>
                  <a:schemeClr val="bg1"/>
                </a:solidFill>
                <a:latin typeface="Inconsolata" charset="0"/>
              </a:rPr>
              <a:t>// then use like this: </a:t>
            </a:r>
          </a:p>
          <a:p>
            <a:pPr eaLnBrk="1" hangingPunct="1"/>
            <a:r>
              <a:rPr lang="en-US" altLang="es-EC" sz="2000">
                <a:solidFill>
                  <a:schemeClr val="bg1"/>
                </a:solidFill>
                <a:latin typeface="Inconsolata" charset="0"/>
              </a:rPr>
              <a:t>var total = sum(100, 200); </a:t>
            </a:r>
            <a:endParaRPr lang="es-EC" altLang="es-EC" sz="2000">
              <a:solidFill>
                <a:schemeClr val="bg1"/>
              </a:solidFill>
              <a:latin typeface="Inconsolata" charset="0"/>
            </a:endParaRPr>
          </a:p>
        </p:txBody>
      </p:sp>
      <p:sp>
        <p:nvSpPr>
          <p:cNvPr id="120836" name="4 CuadroTexto"/>
          <p:cNvSpPr txBox="1">
            <a:spLocks noChangeArrowheads="1"/>
          </p:cNvSpPr>
          <p:nvPr/>
        </p:nvSpPr>
        <p:spPr bwMode="auto">
          <a:xfrm>
            <a:off x="407988" y="3827463"/>
            <a:ext cx="59769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Essentially equivalent to other format</a:t>
            </a:r>
          </a:p>
          <a:p>
            <a:pPr eaLnBrk="1" hangingPunct="1">
              <a:buFont typeface="Arial" pitchFamily="34" charset="0"/>
              <a:buChar char="•"/>
            </a:pPr>
            <a:r>
              <a:rPr lang="en-US" altLang="es-EC" sz="1400">
                <a:solidFill>
                  <a:schemeClr val="bg1"/>
                </a:solidFill>
                <a:latin typeface="Inconsolata" charset="0"/>
              </a:rPr>
              <a:t>You're defining a variable that will hold a function</a:t>
            </a:r>
          </a:p>
          <a:p>
            <a:pPr eaLnBrk="1" hangingPunct="1">
              <a:buFont typeface="Arial" pitchFamily="34" charset="0"/>
              <a:buChar char="•"/>
            </a:pPr>
            <a:r>
              <a:rPr lang="en-US" altLang="es-EC" sz="1400">
                <a:solidFill>
                  <a:schemeClr val="bg1"/>
                </a:solidFill>
                <a:latin typeface="Inconsolata" charset="0"/>
              </a:rPr>
              <a:t>Highlights that functions are 'first class citizens' in JavaScript</a:t>
            </a:r>
          </a:p>
          <a:p>
            <a:pPr eaLnBrk="1" hangingPunct="1">
              <a:buFont typeface="Arial" pitchFamily="34" charset="0"/>
              <a:buChar char="•"/>
            </a:pPr>
            <a:r>
              <a:rPr lang="en-US" altLang="es-EC" sz="1400">
                <a:solidFill>
                  <a:schemeClr val="bg1"/>
                </a:solidFill>
                <a:latin typeface="Inconsolata" charset="0"/>
              </a:rPr>
              <a:t>You can pass a function as an argument to another function</a:t>
            </a:r>
            <a:endParaRPr lang="es-EC" altLang="es-EC" sz="14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Function</a:t>
            </a:r>
            <a:r>
              <a:rPr lang="es-EC" cap="small" dirty="0">
                <a:ea typeface="ＭＳ Ｐゴシック" charset="0"/>
              </a:rPr>
              <a:t> </a:t>
            </a:r>
            <a:r>
              <a:rPr lang="es-EC" cap="small" dirty="0" err="1">
                <a:ea typeface="ＭＳ Ｐゴシック" charset="0"/>
              </a:rPr>
              <a:t>Callbacks</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21859" name="Content Placeholder 2"/>
          <p:cNvSpPr txBox="1">
            <a:spLocks/>
          </p:cNvSpPr>
          <p:nvPr/>
        </p:nvSpPr>
        <p:spPr bwMode="auto">
          <a:xfrm>
            <a:off x="407988" y="1154113"/>
            <a:ext cx="8328025"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n-US" altLang="es-EC" sz="1400">
                <a:solidFill>
                  <a:schemeClr val="bg1"/>
                </a:solidFill>
                <a:latin typeface="Inconsolata" charset="0"/>
              </a:rPr>
              <a:t>var getAsyncData = function(fn) { </a:t>
            </a:r>
          </a:p>
          <a:p>
            <a:pPr eaLnBrk="1" hangingPunct="1">
              <a:spcBef>
                <a:spcPct val="20000"/>
              </a:spcBef>
              <a:buSzPct val="75000"/>
            </a:pPr>
            <a:r>
              <a:rPr lang="en-US" altLang="es-EC" sz="1400">
                <a:solidFill>
                  <a:schemeClr val="bg1"/>
                </a:solidFill>
                <a:latin typeface="Inconsolata" charset="0"/>
              </a:rPr>
              <a:t>    </a:t>
            </a:r>
            <a:r>
              <a:rPr lang="en-US" altLang="es-EC" sz="1400" i="1">
                <a:solidFill>
                  <a:srgbClr val="BFBFBF"/>
                </a:solidFill>
                <a:latin typeface="Inconsolata" charset="0"/>
              </a:rPr>
              <a:t> // this function does something that takes a long time to  finish, </a:t>
            </a:r>
          </a:p>
          <a:p>
            <a:pPr eaLnBrk="1" hangingPunct="1">
              <a:spcBef>
                <a:spcPct val="20000"/>
              </a:spcBef>
              <a:buSzPct val="75000"/>
            </a:pPr>
            <a:r>
              <a:rPr lang="en-US" altLang="es-EC" sz="1400" i="1">
                <a:solidFill>
                  <a:srgbClr val="BFBFBF"/>
                </a:solidFill>
                <a:latin typeface="Inconsolata" charset="0"/>
              </a:rPr>
              <a:t>     // such as getting data from the network    </a:t>
            </a:r>
          </a:p>
          <a:p>
            <a:pPr eaLnBrk="1" hangingPunct="1">
              <a:spcBef>
                <a:spcPct val="20000"/>
              </a:spcBef>
              <a:buSzPct val="75000"/>
            </a:pPr>
            <a:r>
              <a:rPr lang="en-US" altLang="es-EC" sz="1400">
                <a:solidFill>
                  <a:schemeClr val="bg1"/>
                </a:solidFill>
                <a:latin typeface="Inconsolata" charset="0"/>
              </a:rPr>
              <a:t>     fn(networkData); </a:t>
            </a:r>
          </a:p>
          <a:p>
            <a:pPr eaLnBrk="1" hangingPunct="1">
              <a:spcBef>
                <a:spcPct val="20000"/>
              </a:spcBef>
              <a:buSzPct val="75000"/>
            </a:pPr>
            <a:r>
              <a:rPr lang="en-US" altLang="es-EC" sz="1400">
                <a:solidFill>
                  <a:schemeClr val="bg1"/>
                </a:solidFill>
                <a:latin typeface="Inconsolata" charset="0"/>
              </a:rPr>
              <a:t>} </a:t>
            </a:r>
          </a:p>
          <a:p>
            <a:pPr eaLnBrk="1" hangingPunct="1">
              <a:spcBef>
                <a:spcPct val="20000"/>
              </a:spcBef>
              <a:buSzPct val="75000"/>
            </a:pPr>
            <a:r>
              <a:rPr lang="en-US" altLang="es-EC" sz="1400">
                <a:solidFill>
                  <a:schemeClr val="bg1"/>
                </a:solidFill>
                <a:latin typeface="Inconsolata" charset="0"/>
              </a:rPr>
              <a:t>var saveData = function(data) { </a:t>
            </a:r>
          </a:p>
          <a:p>
            <a:pPr eaLnBrk="1" hangingPunct="1">
              <a:spcBef>
                <a:spcPct val="20000"/>
              </a:spcBef>
              <a:buSzPct val="75000"/>
            </a:pPr>
            <a:r>
              <a:rPr lang="en-US" altLang="es-EC" sz="1400">
                <a:solidFill>
                  <a:schemeClr val="bg1"/>
                </a:solidFill>
                <a:latin typeface="Inconsolata" charset="0"/>
              </a:rPr>
              <a:t>    </a:t>
            </a:r>
            <a:r>
              <a:rPr lang="en-US" altLang="es-EC" sz="1400" i="1">
                <a:solidFill>
                  <a:srgbClr val="BFBFBF"/>
                </a:solidFill>
                <a:latin typeface="Inconsolata" charset="0"/>
              </a:rPr>
              <a:t> // this function does something with the data when it's finally available </a:t>
            </a:r>
          </a:p>
          <a:p>
            <a:pPr eaLnBrk="1" hangingPunct="1">
              <a:spcBef>
                <a:spcPct val="20000"/>
              </a:spcBef>
              <a:buSzPct val="75000"/>
            </a:pPr>
            <a:r>
              <a:rPr lang="en-US" altLang="es-EC" sz="1400">
                <a:solidFill>
                  <a:schemeClr val="bg1"/>
                </a:solidFill>
                <a:latin typeface="Inconsolata" charset="0"/>
              </a:rPr>
              <a:t>	return successCode; </a:t>
            </a:r>
          </a:p>
          <a:p>
            <a:pPr eaLnBrk="1" hangingPunct="1">
              <a:spcBef>
                <a:spcPct val="20000"/>
              </a:spcBef>
              <a:buSzPct val="75000"/>
            </a:pPr>
            <a:r>
              <a:rPr lang="en-US" altLang="es-EC" sz="1400">
                <a:solidFill>
                  <a:schemeClr val="bg1"/>
                </a:solidFill>
                <a:latin typeface="Inconsolata" charset="0"/>
              </a:rPr>
              <a:t>} </a:t>
            </a:r>
          </a:p>
          <a:p>
            <a:pPr eaLnBrk="1" hangingPunct="1">
              <a:spcBef>
                <a:spcPct val="20000"/>
              </a:spcBef>
              <a:buSzPct val="75000"/>
            </a:pPr>
            <a:r>
              <a:rPr lang="en-US" altLang="es-EC" sz="1400" i="1">
                <a:solidFill>
                  <a:srgbClr val="BFBFBF"/>
                </a:solidFill>
                <a:latin typeface="Inconsolata" charset="0"/>
              </a:rPr>
              <a:t>// then use like this:</a:t>
            </a:r>
          </a:p>
          <a:p>
            <a:pPr eaLnBrk="1" hangingPunct="1">
              <a:spcBef>
                <a:spcPct val="20000"/>
              </a:spcBef>
              <a:buSzPct val="75000"/>
            </a:pPr>
            <a:r>
              <a:rPr lang="en-US" altLang="es-EC" sz="1400">
                <a:solidFill>
                  <a:schemeClr val="bg1"/>
                </a:solidFill>
                <a:latin typeface="Inconsolata" charset="0"/>
              </a:rPr>
              <a:t>var success = getAsyncData(saveData); </a:t>
            </a:r>
            <a:endParaRPr lang="es-EC" altLang="es-EC" sz="1400">
              <a:solidFill>
                <a:schemeClr val="bg1"/>
              </a:solidFill>
              <a:latin typeface="Inconsolata" charset="0"/>
            </a:endParaRPr>
          </a:p>
        </p:txBody>
      </p:sp>
      <p:sp>
        <p:nvSpPr>
          <p:cNvPr id="121860" name="4 CuadroTexto"/>
          <p:cNvSpPr txBox="1">
            <a:spLocks noChangeArrowheads="1"/>
          </p:cNvSpPr>
          <p:nvPr/>
        </p:nvSpPr>
        <p:spPr bwMode="auto">
          <a:xfrm>
            <a:off x="407988" y="4375150"/>
            <a:ext cx="5976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200">
                <a:solidFill>
                  <a:schemeClr val="bg1"/>
                </a:solidFill>
                <a:latin typeface="Inconsolata" charset="0"/>
              </a:rPr>
              <a:t>Great when getAsyncData() might take a long time to run (like when accessing the network).</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Objects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22883" name="Content Placeholder 2"/>
          <p:cNvSpPr txBox="1">
            <a:spLocks/>
          </p:cNvSpPr>
          <p:nvPr/>
        </p:nvSpPr>
        <p:spPr bwMode="auto">
          <a:xfrm>
            <a:off x="407988" y="1181100"/>
            <a:ext cx="8328025"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sz="1800">
                <a:solidFill>
                  <a:schemeClr val="bg1"/>
                </a:solidFill>
                <a:latin typeface="Inconsolata" charset="0"/>
              </a:rPr>
              <a:t>var cat = { </a:t>
            </a:r>
          </a:p>
          <a:p>
            <a:pPr eaLnBrk="1" hangingPunct="1">
              <a:spcBef>
                <a:spcPct val="20000"/>
              </a:spcBef>
              <a:buSzPct val="75000"/>
            </a:pPr>
            <a:r>
              <a:rPr lang="es-EC" altLang="es-EC" sz="1800">
                <a:solidFill>
                  <a:schemeClr val="bg1"/>
                </a:solidFill>
                <a:latin typeface="Inconsolata" charset="0"/>
              </a:rPr>
              <a:t>     breed: 'tiger', </a:t>
            </a:r>
          </a:p>
          <a:p>
            <a:pPr eaLnBrk="1" hangingPunct="1">
              <a:spcBef>
                <a:spcPct val="20000"/>
              </a:spcBef>
              <a:buSzPct val="75000"/>
            </a:pPr>
            <a:r>
              <a:rPr lang="es-EC" altLang="es-EC" sz="1800">
                <a:solidFill>
                  <a:schemeClr val="bg1"/>
                </a:solidFill>
                <a:latin typeface="Inconsolata" charset="0"/>
              </a:rPr>
              <a:t>     color: 'orange', </a:t>
            </a:r>
          </a:p>
          <a:p>
            <a:pPr eaLnBrk="1" hangingPunct="1">
              <a:spcBef>
                <a:spcPct val="20000"/>
              </a:spcBef>
              <a:buSzPct val="75000"/>
            </a:pPr>
            <a:r>
              <a:rPr lang="es-EC" altLang="es-EC" sz="1800">
                <a:solidFill>
                  <a:schemeClr val="bg1"/>
                </a:solidFill>
                <a:latin typeface="Inconsolata" charset="0"/>
              </a:rPr>
              <a:t>     hasStripes: true, </a:t>
            </a:r>
          </a:p>
          <a:p>
            <a:pPr eaLnBrk="1" hangingPunct="1">
              <a:spcBef>
                <a:spcPct val="20000"/>
              </a:spcBef>
              <a:buSzPct val="75000"/>
            </a:pPr>
            <a:r>
              <a:rPr lang="es-EC" altLang="es-EC" sz="1800">
                <a:solidFill>
                  <a:schemeClr val="bg1"/>
                </a:solidFill>
                <a:latin typeface="Inconsolata" charset="0"/>
              </a:rPr>
              <a:t>     growl: function() { </a:t>
            </a:r>
          </a:p>
          <a:p>
            <a:pPr eaLnBrk="1" hangingPunct="1">
              <a:spcBef>
                <a:spcPct val="20000"/>
              </a:spcBef>
              <a:buSzPct val="75000"/>
            </a:pPr>
            <a:r>
              <a:rPr lang="es-EC" altLang="es-EC" sz="1800">
                <a:solidFill>
                  <a:schemeClr val="bg1"/>
                </a:solidFill>
                <a:latin typeface="Inconsolata" charset="0"/>
              </a:rPr>
              <a:t>          // make scary noise! </a:t>
            </a:r>
          </a:p>
          <a:p>
            <a:pPr eaLnBrk="1" hangingPunct="1">
              <a:spcBef>
                <a:spcPct val="20000"/>
              </a:spcBef>
              <a:buSzPct val="75000"/>
            </a:pPr>
            <a:r>
              <a:rPr lang="es-EC" altLang="es-EC" sz="1800">
                <a:solidFill>
                  <a:schemeClr val="bg1"/>
                </a:solidFill>
                <a:latin typeface="Inconsolata" charset="0"/>
              </a:rPr>
              <a:t>     } </a:t>
            </a:r>
          </a:p>
          <a:p>
            <a:pPr eaLnBrk="1" hangingPunct="1">
              <a:spcBef>
                <a:spcPct val="20000"/>
              </a:spcBef>
              <a:buSzPct val="75000"/>
            </a:pPr>
            <a:r>
              <a:rPr lang="es-EC" altLang="es-EC" sz="1800">
                <a:solidFill>
                  <a:schemeClr val="bg1"/>
                </a:solidFill>
                <a:latin typeface="Inconsolata" charset="0"/>
              </a:rPr>
              <a:t>} </a:t>
            </a:r>
          </a:p>
          <a:p>
            <a:pPr eaLnBrk="1" hangingPunct="1">
              <a:spcBef>
                <a:spcPct val="20000"/>
              </a:spcBef>
              <a:buSzPct val="75000"/>
            </a:pPr>
            <a:r>
              <a:rPr lang="es-EC" altLang="es-EC" sz="1800">
                <a:solidFill>
                  <a:schemeClr val="bg1"/>
                </a:solidFill>
                <a:latin typeface="Inconsolata" charset="0"/>
              </a:rPr>
              <a:t>if(cat.hasStripes == true) { </a:t>
            </a:r>
          </a:p>
          <a:p>
            <a:pPr eaLnBrk="1" hangingPunct="1">
              <a:spcBef>
                <a:spcPct val="20000"/>
              </a:spcBef>
              <a:buSzPct val="75000"/>
            </a:pPr>
            <a:r>
              <a:rPr lang="es-EC" altLang="es-EC" sz="1800">
                <a:solidFill>
                  <a:schemeClr val="bg1"/>
                </a:solidFill>
                <a:latin typeface="Inconsolata" charset="0"/>
              </a:rPr>
              <a:t>     cat.growl(); </a:t>
            </a:r>
          </a:p>
          <a:p>
            <a:pPr eaLnBrk="1" hangingPunct="1">
              <a:spcBef>
                <a:spcPct val="20000"/>
              </a:spcBef>
              <a:buSzPct val="75000"/>
            </a:pPr>
            <a:r>
              <a:rPr lang="es-EC" altLang="es-EC" sz="1800">
                <a:solidFill>
                  <a:schemeClr val="bg1"/>
                </a:solidFill>
                <a:latin typeface="Inconsolata" charset="0"/>
              </a:rPr>
              <a:t>}</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err="1">
                <a:ea typeface="ＭＳ Ｐゴシック" charset="0"/>
              </a:rPr>
              <a:t>Core</a:t>
            </a:r>
            <a:r>
              <a:rPr lang="es-EC" cap="small" dirty="0">
                <a:ea typeface="ＭＳ Ｐゴシック" charset="0"/>
              </a:rPr>
              <a:t> vs. Host</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85000" lnSpcReduction="20000"/>
          </a:bodyPr>
          <a:lstStyle/>
          <a:p>
            <a:pPr eaLnBrk="1" hangingPunct="1">
              <a:defRPr/>
            </a:pPr>
            <a:r>
              <a:rPr lang="es-EC" dirty="0" err="1">
                <a:ea typeface="ＭＳ Ｐゴシック" charset="0"/>
              </a:rPr>
              <a:t>Core</a:t>
            </a:r>
            <a:r>
              <a:rPr lang="es-EC" dirty="0">
                <a:ea typeface="ＭＳ Ｐゴシック" charset="0"/>
              </a:rPr>
              <a:t> </a:t>
            </a:r>
            <a:r>
              <a:rPr lang="es-EC" dirty="0" smtClean="0">
                <a:ea typeface="ＭＳ Ｐゴシック" charset="0"/>
              </a:rPr>
              <a:t>JavaScript</a:t>
            </a:r>
          </a:p>
          <a:p>
            <a:pPr lvl="1" eaLnBrk="1" hangingPunct="1">
              <a:defRPr/>
            </a:pPr>
            <a:r>
              <a:rPr lang="es-EC" dirty="0" err="1" smtClean="0">
                <a:ea typeface="ＭＳ Ｐゴシック" charset="0"/>
              </a:rPr>
              <a:t>Overall</a:t>
            </a:r>
            <a:r>
              <a:rPr lang="es-EC" dirty="0" smtClean="0">
                <a:ea typeface="ＭＳ Ｐゴシック" charset="0"/>
              </a:rPr>
              <a:t> </a:t>
            </a:r>
            <a:r>
              <a:rPr lang="es-EC" dirty="0" err="1">
                <a:ea typeface="ＭＳ Ｐゴシック" charset="0"/>
              </a:rPr>
              <a:t>language</a:t>
            </a:r>
            <a:r>
              <a:rPr lang="es-EC" dirty="0">
                <a:ea typeface="ＭＳ Ｐゴシック" charset="0"/>
              </a:rPr>
              <a:t> rules &amp; </a:t>
            </a:r>
            <a:r>
              <a:rPr lang="es-EC" dirty="0" err="1">
                <a:ea typeface="ＭＳ Ｐゴシック" charset="0"/>
              </a:rPr>
              <a:t>syntax</a:t>
            </a:r>
            <a:endParaRPr lang="es-EC" dirty="0">
              <a:ea typeface="ＭＳ Ｐゴシック" charset="0"/>
            </a:endParaRPr>
          </a:p>
          <a:p>
            <a:pPr lvl="1" eaLnBrk="1" hangingPunct="1">
              <a:defRPr/>
            </a:pPr>
            <a:r>
              <a:rPr lang="es-EC" dirty="0" err="1">
                <a:ea typeface="ＭＳ Ｐゴシック" charset="0"/>
              </a:rPr>
              <a:t>Core</a:t>
            </a:r>
            <a:r>
              <a:rPr lang="es-EC" dirty="0">
                <a:ea typeface="ＭＳ Ｐゴシック" charset="0"/>
              </a:rPr>
              <a:t> </a:t>
            </a:r>
            <a:r>
              <a:rPr lang="es-EC" dirty="0" err="1">
                <a:ea typeface="ＭＳ Ｐゴシック" charset="0"/>
              </a:rPr>
              <a:t>operators</a:t>
            </a:r>
            <a:endParaRPr lang="es-EC" dirty="0">
              <a:ea typeface="ＭＳ Ｐゴシック" charset="0"/>
            </a:endParaRPr>
          </a:p>
          <a:p>
            <a:pPr lvl="1" eaLnBrk="1" hangingPunct="1">
              <a:defRPr/>
            </a:pPr>
            <a:r>
              <a:rPr lang="es-EC" dirty="0" err="1">
                <a:ea typeface="ＭＳ Ｐゴシック" charset="0"/>
              </a:rPr>
              <a:t>Objects</a:t>
            </a:r>
            <a:r>
              <a:rPr lang="es-EC" dirty="0">
                <a:ea typeface="ＭＳ Ｐゴシック" charset="0"/>
              </a:rPr>
              <a:t> </a:t>
            </a:r>
            <a:r>
              <a:rPr lang="es-EC" dirty="0" err="1">
                <a:ea typeface="ＭＳ Ｐゴシック" charset="0"/>
              </a:rPr>
              <a:t>like</a:t>
            </a:r>
            <a:r>
              <a:rPr lang="es-EC" dirty="0">
                <a:ea typeface="ＭＳ Ｐゴシック" charset="0"/>
              </a:rPr>
              <a:t> Date and </a:t>
            </a:r>
            <a:r>
              <a:rPr lang="es-EC" dirty="0" err="1">
                <a:ea typeface="ＭＳ Ｐゴシック" charset="0"/>
              </a:rPr>
              <a:t>Math</a:t>
            </a:r>
            <a:endParaRPr lang="es-EC" dirty="0">
              <a:ea typeface="ＭＳ Ｐゴシック" charset="0"/>
            </a:endParaRPr>
          </a:p>
          <a:p>
            <a:pPr eaLnBrk="1" hangingPunct="1">
              <a:defRPr/>
            </a:pPr>
            <a:r>
              <a:rPr lang="es-EC" dirty="0">
                <a:ea typeface="ＭＳ Ｐゴシック" charset="0"/>
              </a:rPr>
              <a:t>Host </a:t>
            </a:r>
            <a:r>
              <a:rPr lang="es-EC" dirty="0" err="1">
                <a:ea typeface="ＭＳ Ｐゴシック" charset="0"/>
              </a:rPr>
              <a:t>environment</a:t>
            </a:r>
            <a:r>
              <a:rPr lang="es-EC" dirty="0">
                <a:ea typeface="ＭＳ Ｐゴシック" charset="0"/>
              </a:rPr>
              <a:t> </a:t>
            </a:r>
            <a:r>
              <a:rPr lang="es-EC" dirty="0" err="1">
                <a:ea typeface="ＭＳ Ｐゴシック" charset="0"/>
              </a:rPr>
              <a:t>adds</a:t>
            </a:r>
            <a:r>
              <a:rPr lang="es-EC" dirty="0">
                <a:ea typeface="ＭＳ Ｐゴシック" charset="0"/>
              </a:rPr>
              <a:t> </a:t>
            </a:r>
            <a:r>
              <a:rPr lang="es-EC" dirty="0" err="1">
                <a:ea typeface="ＭＳ Ｐゴシック" charset="0"/>
              </a:rPr>
              <a:t>its</a:t>
            </a:r>
            <a:r>
              <a:rPr lang="es-EC" dirty="0">
                <a:ea typeface="ＭＳ Ｐゴシック" charset="0"/>
              </a:rPr>
              <a:t> </a:t>
            </a:r>
            <a:r>
              <a:rPr lang="es-EC" dirty="0" err="1">
                <a:ea typeface="ＭＳ Ｐゴシック" charset="0"/>
              </a:rPr>
              <a:t>own</a:t>
            </a:r>
            <a:r>
              <a:rPr lang="es-EC" dirty="0">
                <a:ea typeface="ＭＳ Ｐゴシック" charset="0"/>
              </a:rPr>
              <a:t> </a:t>
            </a:r>
            <a:r>
              <a:rPr lang="es-EC" dirty="0" err="1" smtClean="0">
                <a:ea typeface="ＭＳ Ｐゴシック" charset="0"/>
              </a:rPr>
              <a:t>objects</a:t>
            </a:r>
            <a:endParaRPr lang="es-EC" dirty="0" smtClean="0">
              <a:ea typeface="ＭＳ Ｐゴシック" charset="0"/>
            </a:endParaRPr>
          </a:p>
          <a:p>
            <a:pPr lvl="1" eaLnBrk="1" hangingPunct="1">
              <a:defRPr/>
            </a:pPr>
            <a:r>
              <a:rPr lang="es-EC" dirty="0" smtClean="0">
                <a:ea typeface="ＭＳ Ｐゴシック" charset="0"/>
              </a:rPr>
              <a:t>Web </a:t>
            </a:r>
            <a:r>
              <a:rPr lang="es-EC" dirty="0">
                <a:ea typeface="ＭＳ Ｐゴシック" charset="0"/>
              </a:rPr>
              <a:t>browser (DOM)</a:t>
            </a:r>
          </a:p>
          <a:p>
            <a:pPr lvl="1" eaLnBrk="1" hangingPunct="1">
              <a:defRPr/>
            </a:pPr>
            <a:r>
              <a:rPr lang="es-EC" dirty="0">
                <a:ea typeface="ＭＳ Ｐゴシック" charset="0"/>
              </a:rPr>
              <a:t>Node.js (server-</a:t>
            </a:r>
            <a:r>
              <a:rPr lang="es-EC" dirty="0" err="1">
                <a:ea typeface="ＭＳ Ｐゴシック" charset="0"/>
              </a:rPr>
              <a:t>side</a:t>
            </a:r>
            <a:r>
              <a:rPr lang="es-EC" dirty="0">
                <a:ea typeface="ＭＳ Ｐゴシック" charset="0"/>
              </a:rPr>
              <a:t> </a:t>
            </a:r>
            <a:r>
              <a:rPr lang="es-EC" dirty="0" err="1">
                <a:ea typeface="ＭＳ Ｐゴシック" charset="0"/>
              </a:rPr>
              <a:t>functionality</a:t>
            </a:r>
            <a:r>
              <a:rPr lang="es-EC" dirty="0">
                <a:ea typeface="ＭＳ Ｐゴシック" charset="0"/>
              </a:rPr>
              <a:t>)</a:t>
            </a:r>
          </a:p>
          <a:p>
            <a:pPr lvl="1" eaLnBrk="1" hangingPunct="1">
              <a:defRPr/>
            </a:pPr>
            <a:r>
              <a:rPr lang="es-EC" dirty="0" err="1">
                <a:ea typeface="ＭＳ Ｐゴシック" charset="0"/>
              </a:rPr>
              <a:t>Titanium</a:t>
            </a:r>
            <a:r>
              <a:rPr lang="es-EC" dirty="0">
                <a:ea typeface="ＭＳ Ｐゴシック" charset="0"/>
              </a:rPr>
              <a:t> (Ti </a:t>
            </a:r>
            <a:r>
              <a:rPr lang="es-EC" dirty="0" err="1">
                <a:ea typeface="ＭＳ Ｐゴシック" charset="0"/>
              </a:rPr>
              <a:t>object</a:t>
            </a:r>
            <a:r>
              <a:rPr lang="es-EC" dirty="0">
                <a:ea typeface="ＭＳ Ｐゴシック" charset="0"/>
              </a:rPr>
              <a:t> </a:t>
            </a:r>
            <a:r>
              <a:rPr lang="es-EC" dirty="0" err="1">
                <a:ea typeface="ＭＳ Ｐゴシック" charset="0"/>
              </a:rPr>
              <a:t>for</a:t>
            </a:r>
            <a:r>
              <a:rPr lang="es-EC" dirty="0">
                <a:ea typeface="ＭＳ Ｐゴシック" charset="0"/>
              </a:rPr>
              <a:t> </a:t>
            </a:r>
            <a:r>
              <a:rPr lang="es-EC" dirty="0" err="1">
                <a:ea typeface="ＭＳ Ｐゴシック" charset="0"/>
              </a:rPr>
              <a:t>mobile</a:t>
            </a:r>
            <a:r>
              <a:rPr lang="es-EC" dirty="0">
                <a:ea typeface="ＭＳ Ｐゴシック" charset="0"/>
              </a:rPr>
              <a:t> </a:t>
            </a:r>
            <a:r>
              <a:rPr lang="es-EC" dirty="0" err="1">
                <a:ea typeface="ＭＳ Ｐゴシック" charset="0"/>
              </a:rPr>
              <a:t>components</a:t>
            </a:r>
            <a:r>
              <a:rPr lang="es-EC" dirty="0">
                <a:ea typeface="ＭＳ Ｐゴシック" charset="0"/>
              </a:rPr>
              <a:t>)</a:t>
            </a:r>
          </a:p>
          <a:p>
            <a:pPr eaLnBrk="1" hangingPunct="1">
              <a:defRPr/>
            </a:pPr>
            <a:r>
              <a:rPr lang="es-EC" dirty="0" err="1">
                <a:ea typeface="ＭＳ Ｐゴシック" charset="0"/>
              </a:rPr>
              <a:t>Libraries</a:t>
            </a:r>
            <a:r>
              <a:rPr lang="es-EC" dirty="0">
                <a:ea typeface="ＭＳ Ｐゴシック" charset="0"/>
              </a:rPr>
              <a:t> </a:t>
            </a:r>
            <a:r>
              <a:rPr lang="es-EC" dirty="0" err="1">
                <a:ea typeface="ＭＳ Ｐゴシック" charset="0"/>
              </a:rPr>
              <a:t>you</a:t>
            </a:r>
            <a:r>
              <a:rPr lang="es-EC" dirty="0">
                <a:ea typeface="ＭＳ Ｐゴシック" charset="0"/>
              </a:rPr>
              <a:t> </a:t>
            </a:r>
            <a:r>
              <a:rPr lang="es-EC" dirty="0" err="1">
                <a:ea typeface="ＭＳ Ｐゴシック" charset="0"/>
              </a:rPr>
              <a:t>import</a:t>
            </a:r>
            <a:r>
              <a:rPr lang="es-EC" dirty="0">
                <a:ea typeface="ＭＳ Ｐゴシック" charset="0"/>
              </a:rPr>
              <a:t> (</a:t>
            </a:r>
            <a:r>
              <a:rPr lang="es-EC" dirty="0" err="1">
                <a:ea typeface="ＭＳ Ｐゴシック" charset="0"/>
              </a:rPr>
              <a:t>APIs</a:t>
            </a:r>
            <a:r>
              <a:rPr lang="es-EC" dirty="0">
                <a:ea typeface="ＭＳ Ｐゴシック" charset="0"/>
              </a:rPr>
              <a:t>)</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8229600" cy="363538"/>
          </a:xfrm>
        </p:spPr>
        <p:txBody>
          <a:bodyPr/>
          <a:lstStyle/>
          <a:p>
            <a:pPr eaLnBrk="1" hangingPunct="1">
              <a:defRPr/>
            </a:pPr>
            <a:r>
              <a:rPr lang="es-EC" cap="small" dirty="0">
                <a:ea typeface="ＭＳ Ｐゴシック" charset="0"/>
              </a:rPr>
              <a:t>ECMA &amp; JavaScript </a:t>
            </a:r>
            <a:r>
              <a:rPr lang="es-EC" cap="small" dirty="0" err="1">
                <a:ea typeface="ＭＳ Ｐゴシック" charset="0"/>
              </a:rPr>
              <a:t>Evolution</a:t>
            </a:r>
            <a:endParaRPr lang="es-EC" dirty="0">
              <a:ea typeface="ＭＳ Ｐゴシック" charset="0"/>
            </a:endParaRPr>
          </a:p>
        </p:txBody>
      </p:sp>
      <p:sp>
        <p:nvSpPr>
          <p:cNvPr id="3" name="2 Marcador de contenido"/>
          <p:cNvSpPr>
            <a:spLocks noGrp="1"/>
          </p:cNvSpPr>
          <p:nvPr>
            <p:ph idx="1"/>
          </p:nvPr>
        </p:nvSpPr>
        <p:spPr>
          <a:xfrm>
            <a:off x="457200" y="1154113"/>
            <a:ext cx="8229600" cy="3440112"/>
          </a:xfrm>
        </p:spPr>
        <p:txBody>
          <a:bodyPr>
            <a:normAutofit fontScale="92500" lnSpcReduction="20000"/>
          </a:bodyPr>
          <a:lstStyle/>
          <a:p>
            <a:pPr eaLnBrk="1" hangingPunct="1">
              <a:defRPr/>
            </a:pPr>
            <a:r>
              <a:rPr lang="es-EC" dirty="0">
                <a:ea typeface="ＭＳ Ｐゴシック" charset="0"/>
              </a:rPr>
              <a:t>Original </a:t>
            </a:r>
            <a:r>
              <a:rPr lang="es-EC" dirty="0" err="1">
                <a:ea typeface="ＭＳ Ｐゴシック" charset="0"/>
              </a:rPr>
              <a:t>release</a:t>
            </a:r>
            <a:r>
              <a:rPr lang="es-EC" dirty="0">
                <a:ea typeface="ＭＳ Ｐゴシック" charset="0"/>
              </a:rPr>
              <a:t> in late </a:t>
            </a:r>
            <a:r>
              <a:rPr lang="es-EC" dirty="0" smtClean="0">
                <a:ea typeface="ＭＳ Ｐゴシック" charset="0"/>
              </a:rPr>
              <a:t>1995</a:t>
            </a:r>
          </a:p>
          <a:p>
            <a:pPr eaLnBrk="1" hangingPunct="1">
              <a:defRPr/>
            </a:pPr>
            <a:r>
              <a:rPr lang="es-EC" dirty="0" err="1" smtClean="0">
                <a:ea typeface="ＭＳ Ｐゴシック" charset="0"/>
              </a:rPr>
              <a:t>Standardized</a:t>
            </a:r>
            <a:r>
              <a:rPr lang="es-EC" dirty="0" smtClean="0">
                <a:ea typeface="ＭＳ Ｐゴシック" charset="0"/>
              </a:rPr>
              <a:t> </a:t>
            </a:r>
            <a:r>
              <a:rPr lang="es-EC" dirty="0" err="1">
                <a:ea typeface="ＭＳ Ｐゴシック" charset="0"/>
              </a:rPr>
              <a:t>by</a:t>
            </a:r>
            <a:r>
              <a:rPr lang="es-EC" dirty="0">
                <a:ea typeface="ＭＳ Ｐゴシック" charset="0"/>
              </a:rPr>
              <a:t> ECMA in </a:t>
            </a:r>
            <a:r>
              <a:rPr lang="es-EC" dirty="0" smtClean="0">
                <a:ea typeface="ＭＳ Ｐゴシック" charset="0"/>
              </a:rPr>
              <a:t>1998</a:t>
            </a:r>
          </a:p>
          <a:p>
            <a:pPr eaLnBrk="1" hangingPunct="1">
              <a:defRPr/>
            </a:pPr>
            <a:r>
              <a:rPr lang="es-EC" dirty="0" err="1" smtClean="0">
                <a:ea typeface="ＭＳ Ｐゴシック" charset="0"/>
              </a:rPr>
              <a:t>Current</a:t>
            </a:r>
            <a:r>
              <a:rPr lang="es-EC" dirty="0" smtClean="0">
                <a:ea typeface="ＭＳ Ｐゴシック" charset="0"/>
              </a:rPr>
              <a:t> </a:t>
            </a:r>
            <a:r>
              <a:rPr lang="es-EC" dirty="0">
                <a:ea typeface="ＭＳ Ｐゴシック" charset="0"/>
              </a:rPr>
              <a:t>ECMA standard </a:t>
            </a:r>
            <a:r>
              <a:rPr lang="es-EC" dirty="0" err="1">
                <a:ea typeface="ＭＳ Ｐゴシック" charset="0"/>
              </a:rPr>
              <a:t>is</a:t>
            </a:r>
            <a:r>
              <a:rPr lang="es-EC" dirty="0">
                <a:ea typeface="ＭＳ Ｐゴシック" charset="0"/>
              </a:rPr>
              <a:t> </a:t>
            </a:r>
            <a:r>
              <a:rPr lang="es-EC" dirty="0" err="1">
                <a:ea typeface="ＭＳ Ｐゴシック" charset="0"/>
              </a:rPr>
              <a:t>ECMAScript</a:t>
            </a:r>
            <a:r>
              <a:rPr lang="es-EC" dirty="0">
                <a:ea typeface="ＭＳ Ｐゴシック" charset="0"/>
              </a:rPr>
              <a:t> 5 (2010</a:t>
            </a:r>
            <a:r>
              <a:rPr lang="es-EC" dirty="0" smtClean="0">
                <a:ea typeface="ＭＳ Ｐゴシック" charset="0"/>
              </a:rPr>
              <a:t>)</a:t>
            </a:r>
          </a:p>
          <a:p>
            <a:pPr eaLnBrk="1" hangingPunct="1">
              <a:defRPr/>
            </a:pPr>
            <a:r>
              <a:rPr lang="es-EC" dirty="0" err="1" smtClean="0">
                <a:ea typeface="ＭＳ Ｐゴシック" charset="0"/>
              </a:rPr>
              <a:t>JavaScriptCore</a:t>
            </a:r>
            <a:r>
              <a:rPr lang="es-EC" dirty="0" smtClean="0">
                <a:ea typeface="ＭＳ Ｐゴシック" charset="0"/>
              </a:rPr>
              <a:t> </a:t>
            </a:r>
            <a:r>
              <a:rPr lang="es-EC" dirty="0" err="1">
                <a:ea typeface="ＭＳ Ｐゴシック" charset="0"/>
              </a:rPr>
              <a:t>is</a:t>
            </a:r>
            <a:r>
              <a:rPr lang="es-EC" dirty="0">
                <a:ea typeface="ＭＳ Ｐゴシック" charset="0"/>
              </a:rPr>
              <a:t> </a:t>
            </a:r>
            <a:r>
              <a:rPr lang="es-EC" dirty="0" err="1">
                <a:ea typeface="ＭＳ Ｐゴシック" charset="0"/>
              </a:rPr>
              <a:t>Apple's</a:t>
            </a:r>
            <a:r>
              <a:rPr lang="es-EC" dirty="0">
                <a:ea typeface="ＭＳ Ｐゴシック" charset="0"/>
              </a:rPr>
              <a:t> JavaScript </a:t>
            </a:r>
            <a:r>
              <a:rPr lang="es-EC" dirty="0" err="1">
                <a:ea typeface="ＭＳ Ｐゴシック" charset="0"/>
              </a:rPr>
              <a:t>engine</a:t>
            </a:r>
            <a:r>
              <a:rPr lang="es-EC" dirty="0">
                <a:ea typeface="ＭＳ Ｐゴシック" charset="0"/>
              </a:rPr>
              <a:t>, </a:t>
            </a:r>
            <a:r>
              <a:rPr lang="es-EC" dirty="0" err="1">
                <a:ea typeface="ＭＳ Ｐゴシック" charset="0"/>
              </a:rPr>
              <a:t>used</a:t>
            </a:r>
            <a:r>
              <a:rPr lang="es-EC" dirty="0">
                <a:ea typeface="ＭＳ Ｐゴシック" charset="0"/>
              </a:rPr>
              <a:t> </a:t>
            </a:r>
            <a:r>
              <a:rPr lang="es-EC" dirty="0" err="1">
                <a:ea typeface="ＭＳ Ｐゴシック" charset="0"/>
              </a:rPr>
              <a:t>by</a:t>
            </a:r>
            <a:r>
              <a:rPr lang="es-EC" dirty="0">
                <a:ea typeface="ＭＳ Ｐゴシック" charset="0"/>
              </a:rPr>
              <a:t> </a:t>
            </a:r>
            <a:r>
              <a:rPr lang="es-EC" dirty="0" err="1">
                <a:ea typeface="ＭＳ Ｐゴシック" charset="0"/>
              </a:rPr>
              <a:t>Titanium</a:t>
            </a:r>
            <a:r>
              <a:rPr lang="es-EC" dirty="0">
                <a:ea typeface="ＭＳ Ｐゴシック" charset="0"/>
              </a:rPr>
              <a:t> </a:t>
            </a:r>
            <a:r>
              <a:rPr lang="es-EC" dirty="0" err="1">
                <a:ea typeface="ＭＳ Ｐゴシック" charset="0"/>
              </a:rPr>
              <a:t>on</a:t>
            </a:r>
            <a:r>
              <a:rPr lang="es-EC" dirty="0">
                <a:ea typeface="ＭＳ Ｐゴシック" charset="0"/>
              </a:rPr>
              <a:t> </a:t>
            </a:r>
            <a:r>
              <a:rPr lang="es-EC" dirty="0" err="1" smtClean="0">
                <a:ea typeface="ＭＳ Ｐゴシック" charset="0"/>
              </a:rPr>
              <a:t>Ios</a:t>
            </a:r>
            <a:endParaRPr lang="es-EC" dirty="0" smtClean="0">
              <a:ea typeface="ＭＳ Ｐゴシック" charset="0"/>
            </a:endParaRPr>
          </a:p>
          <a:p>
            <a:pPr eaLnBrk="1" hangingPunct="1">
              <a:defRPr/>
            </a:pPr>
            <a:r>
              <a:rPr lang="es-EC" dirty="0" smtClean="0">
                <a:ea typeface="ＭＳ Ｐゴシック" charset="0"/>
              </a:rPr>
              <a:t>V8 </a:t>
            </a:r>
            <a:r>
              <a:rPr lang="es-EC" dirty="0" err="1">
                <a:ea typeface="ＭＳ Ｐゴシック" charset="0"/>
              </a:rPr>
              <a:t>is</a:t>
            </a:r>
            <a:r>
              <a:rPr lang="es-EC" dirty="0">
                <a:ea typeface="ＭＳ Ｐゴシック" charset="0"/>
              </a:rPr>
              <a:t> </a:t>
            </a:r>
            <a:r>
              <a:rPr lang="es-EC" dirty="0" err="1">
                <a:ea typeface="ＭＳ Ｐゴシック" charset="0"/>
              </a:rPr>
              <a:t>the</a:t>
            </a:r>
            <a:r>
              <a:rPr lang="es-EC" dirty="0">
                <a:ea typeface="ＭＳ Ｐゴシック" charset="0"/>
              </a:rPr>
              <a:t> Chrome JavaScript </a:t>
            </a:r>
            <a:r>
              <a:rPr lang="es-EC" dirty="0" err="1">
                <a:ea typeface="ＭＳ Ｐゴシック" charset="0"/>
              </a:rPr>
              <a:t>engine</a:t>
            </a:r>
            <a:r>
              <a:rPr lang="es-EC" dirty="0">
                <a:ea typeface="ＭＳ Ｐゴシック" charset="0"/>
              </a:rPr>
              <a:t>, </a:t>
            </a:r>
            <a:r>
              <a:rPr lang="es-EC" dirty="0" err="1">
                <a:ea typeface="ＭＳ Ｐゴシック" charset="0"/>
              </a:rPr>
              <a:t>used</a:t>
            </a:r>
            <a:r>
              <a:rPr lang="es-EC" dirty="0">
                <a:ea typeface="ＭＳ Ｐゴシック" charset="0"/>
              </a:rPr>
              <a:t> </a:t>
            </a:r>
            <a:r>
              <a:rPr lang="es-EC" dirty="0" err="1">
                <a:ea typeface="ＭＳ Ｐゴシック" charset="0"/>
              </a:rPr>
              <a:t>by</a:t>
            </a:r>
            <a:r>
              <a:rPr lang="es-EC" dirty="0">
                <a:ea typeface="ＭＳ Ｐゴシック" charset="0"/>
              </a:rPr>
              <a:t> </a:t>
            </a:r>
            <a:r>
              <a:rPr lang="es-EC" dirty="0" err="1">
                <a:ea typeface="ＭＳ Ｐゴシック" charset="0"/>
              </a:rPr>
              <a:t>Titanium</a:t>
            </a:r>
            <a:r>
              <a:rPr lang="es-EC" dirty="0">
                <a:ea typeface="ＭＳ Ｐゴシック" charset="0"/>
              </a:rPr>
              <a:t> </a:t>
            </a:r>
            <a:r>
              <a:rPr lang="es-EC" dirty="0" err="1">
                <a:ea typeface="ＭＳ Ｐゴシック" charset="0"/>
              </a:rPr>
              <a:t>on</a:t>
            </a:r>
            <a:r>
              <a:rPr lang="es-EC" dirty="0">
                <a:ea typeface="ＭＳ Ｐゴシック" charset="0"/>
              </a:rPr>
              <a:t> </a:t>
            </a:r>
            <a:r>
              <a:rPr lang="es-EC" dirty="0" smtClean="0">
                <a:ea typeface="ＭＳ Ｐゴシック" charset="0"/>
              </a:rPr>
              <a:t>Android</a:t>
            </a:r>
          </a:p>
          <a:p>
            <a:pPr eaLnBrk="1" hangingPunct="1">
              <a:defRPr/>
            </a:pPr>
            <a:r>
              <a:rPr lang="es-EC" dirty="0" smtClean="0">
                <a:ea typeface="ＭＳ Ｐゴシック" charset="0"/>
              </a:rPr>
              <a:t>V8 </a:t>
            </a:r>
            <a:r>
              <a:rPr lang="es-EC" dirty="0">
                <a:ea typeface="ＭＳ Ｐゴシック" charset="0"/>
              </a:rPr>
              <a:t>&amp; </a:t>
            </a:r>
            <a:r>
              <a:rPr lang="es-EC" dirty="0" err="1">
                <a:ea typeface="ＭＳ Ｐゴシック" charset="0"/>
              </a:rPr>
              <a:t>JSCore</a:t>
            </a:r>
            <a:r>
              <a:rPr lang="es-EC" dirty="0">
                <a:ea typeface="ＭＳ Ｐゴシック" charset="0"/>
              </a:rPr>
              <a:t>, </a:t>
            </a:r>
            <a:r>
              <a:rPr lang="es-EC" dirty="0" err="1">
                <a:ea typeface="ＭＳ Ｐゴシック" charset="0"/>
              </a:rPr>
              <a:t>thus</a:t>
            </a:r>
            <a:r>
              <a:rPr lang="es-EC" dirty="0">
                <a:ea typeface="ＭＳ Ｐゴシック" charset="0"/>
              </a:rPr>
              <a:t> </a:t>
            </a:r>
            <a:r>
              <a:rPr lang="es-EC" dirty="0" err="1">
                <a:ea typeface="ＭＳ Ｐゴシック" charset="0"/>
              </a:rPr>
              <a:t>Titanium</a:t>
            </a:r>
            <a:r>
              <a:rPr lang="es-EC" dirty="0">
                <a:ea typeface="ＭＳ Ｐゴシック" charset="0"/>
              </a:rPr>
              <a:t>, </a:t>
            </a:r>
            <a:r>
              <a:rPr lang="es-EC" dirty="0" err="1">
                <a:ea typeface="ＭＳ Ｐゴシック" charset="0"/>
              </a:rPr>
              <a:t>support</a:t>
            </a:r>
            <a:r>
              <a:rPr lang="es-EC" dirty="0">
                <a:ea typeface="ＭＳ Ｐゴシック" charset="0"/>
              </a:rPr>
              <a:t> </a:t>
            </a:r>
            <a:r>
              <a:rPr lang="es-EC" dirty="0" err="1">
                <a:ea typeface="ＭＳ Ｐゴシック" charset="0"/>
              </a:rPr>
              <a:t>nearly</a:t>
            </a:r>
            <a:r>
              <a:rPr lang="es-EC" dirty="0">
                <a:ea typeface="ＭＳ Ｐゴシック" charset="0"/>
              </a:rPr>
              <a:t> </a:t>
            </a:r>
            <a:r>
              <a:rPr lang="es-EC" dirty="0" err="1">
                <a:ea typeface="ＭＳ Ｐゴシック" charset="0"/>
              </a:rPr>
              <a:t>all</a:t>
            </a:r>
            <a:r>
              <a:rPr lang="es-EC" dirty="0">
                <a:ea typeface="ＭＳ Ｐゴシック" charset="0"/>
              </a:rPr>
              <a:t> of </a:t>
            </a:r>
            <a:r>
              <a:rPr lang="es-EC" dirty="0" err="1">
                <a:ea typeface="ＭＳ Ｐゴシック" charset="0"/>
              </a:rPr>
              <a:t>ECMAScript</a:t>
            </a:r>
            <a:r>
              <a:rPr lang="es-EC" dirty="0">
                <a:ea typeface="ＭＳ Ｐゴシック" charset="0"/>
              </a:rPr>
              <a:t> 5</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6"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VARIABLES</a:t>
            </a:r>
            <a:endParaRPr lang="en-US" altLang="es-EC" sz="440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Type</a:t>
            </a:r>
            <a:r>
              <a:rPr lang="es-EC" cap="small" dirty="0">
                <a:ea typeface="ＭＳ Ｐゴシック" charset="0"/>
              </a:rPr>
              <a:t> </a:t>
            </a:r>
            <a:r>
              <a:rPr lang="es-EC" cap="small" dirty="0" err="1">
                <a:ea typeface="ＭＳ Ｐゴシック" charset="0"/>
              </a:rPr>
              <a:t>Conversions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30051" name="Content Placeholder 2"/>
          <p:cNvSpPr txBox="1">
            <a:spLocks/>
          </p:cNvSpPr>
          <p:nvPr/>
        </p:nvSpPr>
        <p:spPr bwMode="auto">
          <a:xfrm>
            <a:off x="2655888" y="1012825"/>
            <a:ext cx="4770437" cy="37115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400">
                <a:solidFill>
                  <a:schemeClr val="bg1"/>
                </a:solidFill>
                <a:latin typeface="Inconsolata" charset="0"/>
              </a:rPr>
              <a:t>var one = '1', two = 2, three='three'; </a:t>
            </a:r>
          </a:p>
          <a:p>
            <a:pPr eaLnBrk="1" hangingPunct="1"/>
            <a:endParaRPr lang="en-US" altLang="es-EC" sz="1400">
              <a:solidFill>
                <a:schemeClr val="bg1"/>
              </a:solidFill>
              <a:latin typeface="Inconsolata" charset="0"/>
            </a:endParaRPr>
          </a:p>
          <a:p>
            <a:pPr eaLnBrk="1" hangingPunct="1"/>
            <a:r>
              <a:rPr lang="en-US" altLang="es-EC" sz="1400" i="1">
                <a:solidFill>
                  <a:srgbClr val="BFBFBF"/>
                </a:solidFill>
                <a:latin typeface="Inconsolata" charset="0"/>
              </a:rPr>
              <a:t>// JavaScript will concatenate if either operand is a string </a:t>
            </a:r>
          </a:p>
          <a:p>
            <a:pPr eaLnBrk="1" hangingPunct="1"/>
            <a:r>
              <a:rPr lang="en-US" altLang="es-EC" sz="1400">
                <a:solidFill>
                  <a:schemeClr val="bg1"/>
                </a:solidFill>
                <a:latin typeface="Inconsolata" charset="0"/>
              </a:rPr>
              <a:t>console.log(one + 1); </a:t>
            </a:r>
            <a:r>
              <a:rPr lang="en-US" altLang="es-EC" sz="1400" i="1">
                <a:solidFill>
                  <a:srgbClr val="BFBFBF"/>
                </a:solidFill>
                <a:latin typeface="Inconsolata" charset="0"/>
              </a:rPr>
              <a:t>// = 11 </a:t>
            </a:r>
          </a:p>
          <a:p>
            <a:pPr eaLnBrk="1" hangingPunct="1"/>
            <a:endParaRPr lang="en-US" altLang="es-EC" sz="1400">
              <a:solidFill>
                <a:schemeClr val="bg1"/>
              </a:solidFill>
              <a:latin typeface="Inconsolata" charset="0"/>
            </a:endParaRPr>
          </a:p>
          <a:p>
            <a:pPr eaLnBrk="1" hangingPunct="1"/>
            <a:r>
              <a:rPr lang="en-US" altLang="es-EC" sz="1400" i="1">
                <a:solidFill>
                  <a:srgbClr val="BFBFBF"/>
                </a:solidFill>
                <a:latin typeface="Inconsolata" charset="0"/>
              </a:rPr>
              <a:t>// it will convert when a NaN value might result </a:t>
            </a:r>
          </a:p>
          <a:p>
            <a:pPr eaLnBrk="1" hangingPunct="1"/>
            <a:r>
              <a:rPr lang="en-US" altLang="es-EC" sz="1400">
                <a:solidFill>
                  <a:schemeClr val="bg1"/>
                </a:solidFill>
                <a:latin typeface="Inconsolata" charset="0"/>
              </a:rPr>
              <a:t>console.log(one * 2);</a:t>
            </a:r>
            <a:r>
              <a:rPr lang="en-US" altLang="es-EC" sz="1400" i="1">
                <a:solidFill>
                  <a:srgbClr val="BFBFBF"/>
                </a:solidFill>
                <a:latin typeface="Inconsolata" charset="0"/>
              </a:rPr>
              <a:t> // = 2</a:t>
            </a:r>
            <a:r>
              <a:rPr lang="en-US" altLang="es-EC" sz="1400">
                <a:solidFill>
                  <a:schemeClr val="bg1"/>
                </a:solidFill>
                <a:latin typeface="Inconsolata" charset="0"/>
              </a:rPr>
              <a:t> </a:t>
            </a:r>
          </a:p>
          <a:p>
            <a:pPr eaLnBrk="1" hangingPunct="1"/>
            <a:endParaRPr lang="en-US" altLang="es-EC" sz="1400">
              <a:solidFill>
                <a:schemeClr val="bg1"/>
              </a:solidFill>
              <a:latin typeface="Inconsolata" charset="0"/>
            </a:endParaRPr>
          </a:p>
          <a:p>
            <a:pPr eaLnBrk="1" hangingPunct="1"/>
            <a:r>
              <a:rPr lang="en-US" altLang="es-EC" sz="1400" i="1">
                <a:solidFill>
                  <a:srgbClr val="BFBFBF"/>
                </a:solidFill>
                <a:latin typeface="Inconsolata" charset="0"/>
              </a:rPr>
              <a:t>// you can force a data type </a:t>
            </a:r>
          </a:p>
          <a:p>
            <a:pPr eaLnBrk="1" hangingPunct="1"/>
            <a:r>
              <a:rPr lang="en-US" altLang="es-EC" sz="1400">
                <a:solidFill>
                  <a:schemeClr val="bg1"/>
                </a:solidFill>
                <a:latin typeface="Inconsolata" charset="0"/>
              </a:rPr>
              <a:t>console.log(parseInt(one) + 1); </a:t>
            </a:r>
            <a:r>
              <a:rPr lang="en-US" altLang="es-EC" sz="1400" i="1">
                <a:solidFill>
                  <a:srgbClr val="BFBFBF"/>
                </a:solidFill>
                <a:latin typeface="Inconsolata" charset="0"/>
              </a:rPr>
              <a:t>//s = 2 </a:t>
            </a:r>
          </a:p>
          <a:p>
            <a:pPr eaLnBrk="1" hangingPunct="1"/>
            <a:r>
              <a:rPr lang="en-US" altLang="es-EC" sz="1400">
                <a:solidFill>
                  <a:schemeClr val="bg1"/>
                </a:solidFill>
                <a:latin typeface="Inconsolata" charset="0"/>
              </a:rPr>
              <a:t>console.log(String(1) + one); </a:t>
            </a:r>
            <a:r>
              <a:rPr lang="en-US" altLang="es-EC" sz="1400" i="1">
                <a:solidFill>
                  <a:srgbClr val="BFBFBF"/>
                </a:solidFill>
                <a:latin typeface="Inconsolata" charset="0"/>
              </a:rPr>
              <a:t>// = 11</a:t>
            </a:r>
            <a:r>
              <a:rPr lang="en-US" altLang="es-EC" sz="1400">
                <a:solidFill>
                  <a:schemeClr val="bg1"/>
                </a:solidFill>
                <a:latin typeface="Inconsolata" charset="0"/>
              </a:rPr>
              <a:t> </a:t>
            </a:r>
          </a:p>
          <a:p>
            <a:pPr eaLnBrk="1" hangingPunct="1"/>
            <a:endParaRPr lang="en-US" altLang="es-EC" sz="1400">
              <a:solidFill>
                <a:schemeClr val="bg1"/>
              </a:solidFill>
              <a:latin typeface="Inconsolata" charset="0"/>
            </a:endParaRPr>
          </a:p>
          <a:p>
            <a:pPr eaLnBrk="1" hangingPunct="1"/>
            <a:r>
              <a:rPr lang="en-US" altLang="es-EC" sz="1400" i="1">
                <a:solidFill>
                  <a:srgbClr val="BFBFBF"/>
                </a:solidFill>
                <a:latin typeface="Inconsolata" charset="0"/>
              </a:rPr>
              <a:t>// unless NaN would result </a:t>
            </a:r>
          </a:p>
          <a:p>
            <a:pPr eaLnBrk="1" hangingPunct="1"/>
            <a:r>
              <a:rPr lang="en-US" altLang="es-EC" sz="1400">
                <a:solidFill>
                  <a:schemeClr val="bg1"/>
                </a:solidFill>
                <a:latin typeface="Inconsolata" charset="0"/>
              </a:rPr>
              <a:t>console.log(String(one) * 2); </a:t>
            </a:r>
            <a:r>
              <a:rPr lang="en-US" altLang="es-EC" sz="1400">
                <a:solidFill>
                  <a:srgbClr val="BFBFBF"/>
                </a:solidFill>
                <a:latin typeface="Inconsolata" charset="0"/>
              </a:rPr>
              <a:t>// = 2</a:t>
            </a:r>
            <a:r>
              <a:rPr lang="en-US" altLang="es-EC" sz="1400">
                <a:solidFill>
                  <a:schemeClr val="bg1"/>
                </a:solidFill>
                <a:latin typeface="Inconsolata" charset="0"/>
              </a:rPr>
              <a:t> </a:t>
            </a:r>
          </a:p>
          <a:p>
            <a:pPr eaLnBrk="1" hangingPunct="1"/>
            <a:endParaRPr lang="en-US" altLang="es-EC" sz="1400">
              <a:solidFill>
                <a:schemeClr val="bg1"/>
              </a:solidFill>
              <a:latin typeface="Inconsolata" charset="0"/>
            </a:endParaRPr>
          </a:p>
          <a:p>
            <a:pPr eaLnBrk="1" hangingPunct="1"/>
            <a:r>
              <a:rPr lang="en-US" altLang="es-EC" sz="1400">
                <a:solidFill>
                  <a:schemeClr val="bg1"/>
                </a:solidFill>
                <a:latin typeface="Inconsolata" charset="0"/>
              </a:rPr>
              <a:t>isNaN(parseInt(three)); </a:t>
            </a:r>
            <a:r>
              <a:rPr lang="en-US" altLang="es-EC" sz="1400" i="1">
                <a:solidFill>
                  <a:srgbClr val="BFBFBF"/>
                </a:solidFill>
                <a:latin typeface="Inconsolata" charset="0"/>
              </a:rPr>
              <a:t>// == true </a:t>
            </a:r>
            <a:endParaRPr lang="es-EC" altLang="es-EC" sz="1400" i="1">
              <a:solidFill>
                <a:srgbClr val="BFBFBF"/>
              </a:solidFill>
              <a:latin typeface="Inconsolata" charset="0"/>
            </a:endParaRPr>
          </a:p>
        </p:txBody>
      </p:sp>
      <p:sp>
        <p:nvSpPr>
          <p:cNvPr id="130052" name="4 CuadroTexto"/>
          <p:cNvSpPr txBox="1">
            <a:spLocks noChangeArrowheads="1"/>
          </p:cNvSpPr>
          <p:nvPr/>
        </p:nvSpPr>
        <p:spPr bwMode="auto">
          <a:xfrm>
            <a:off x="457200" y="1174750"/>
            <a:ext cx="27987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s-EC" altLang="es-EC" sz="1400">
                <a:solidFill>
                  <a:schemeClr val="bg1"/>
                </a:solidFill>
                <a:latin typeface="Inconsolata" charset="0"/>
              </a:rPr>
              <a:t>Automatic</a:t>
            </a:r>
          </a:p>
          <a:p>
            <a:pPr eaLnBrk="1" hangingPunct="1">
              <a:buFont typeface="Arial" pitchFamily="34" charset="0"/>
              <a:buChar char="•"/>
            </a:pPr>
            <a:r>
              <a:rPr lang="es-EC" altLang="es-EC" sz="1400">
                <a:solidFill>
                  <a:schemeClr val="bg1"/>
                </a:solidFill>
                <a:latin typeface="Inconsolata" charset="0"/>
              </a:rPr>
              <a:t>Helper functions</a:t>
            </a:r>
          </a:p>
          <a:p>
            <a:pPr eaLnBrk="1" hangingPunct="1">
              <a:buFont typeface="Arial" pitchFamily="34" charset="0"/>
              <a:buChar char="•"/>
            </a:pPr>
            <a:r>
              <a:rPr lang="es-EC" altLang="es-EC" sz="1400">
                <a:solidFill>
                  <a:schemeClr val="bg1"/>
                </a:solidFill>
                <a:latin typeface="Inconsolata" charset="0"/>
              </a:rPr>
              <a:t>Casting</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n-US" cap="small" dirty="0">
                <a:ea typeface="ＭＳ Ｐゴシック" charset="0"/>
              </a:rPr>
              <a:t>Daily Schedule</a:t>
            </a:r>
          </a:p>
        </p:txBody>
      </p:sp>
      <p:graphicFrame>
        <p:nvGraphicFramePr>
          <p:cNvPr id="24578" name="4 Marcador de contenido"/>
          <p:cNvGraphicFramePr>
            <a:graphicFrameLocks noGrp="1"/>
          </p:cNvGraphicFramePr>
          <p:nvPr>
            <p:ph idx="1"/>
          </p:nvPr>
        </p:nvGraphicFramePr>
        <p:xfrm>
          <a:off x="457200" y="1465263"/>
          <a:ext cx="8229600" cy="2949575"/>
        </p:xfrm>
        <a:graphic>
          <a:graphicData uri="http://schemas.openxmlformats.org/drawingml/2006/table">
            <a:tbl>
              <a:tblPr/>
              <a:tblGrid>
                <a:gridCol w="2743200"/>
                <a:gridCol w="2743200"/>
                <a:gridCol w="2743200"/>
              </a:tblGrid>
              <a:tr h="508000">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600" b="1" i="0" u="none" strike="noStrike" cap="none" normalizeH="0" baseline="0" smtClean="0">
                          <a:ln>
                            <a:noFill/>
                          </a:ln>
                          <a:solidFill>
                            <a:srgbClr val="FFFFFF"/>
                          </a:solidFill>
                          <a:effectLst/>
                          <a:latin typeface="inherit" charset="0"/>
                          <a:ea typeface="MS PGothic" pitchFamily="34" charset="-128"/>
                        </a:rPr>
                        <a:t>Day 1</a:t>
                      </a:r>
                    </a:p>
                  </a:txBody>
                  <a:tcPr marL="95250" marR="95250"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600" b="1" i="0" u="none" strike="noStrike" cap="none" normalizeH="0" baseline="0" smtClean="0">
                          <a:ln>
                            <a:noFill/>
                          </a:ln>
                          <a:solidFill>
                            <a:srgbClr val="FFFFFF"/>
                          </a:solidFill>
                          <a:effectLst/>
                          <a:latin typeface="inherit" charset="0"/>
                          <a:ea typeface="MS PGothic" pitchFamily="34" charset="-128"/>
                        </a:rPr>
                        <a:t>Day 2</a:t>
                      </a:r>
                    </a:p>
                  </a:txBody>
                  <a:tcPr marL="95250" marR="95250"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600" b="1" i="0" u="none" strike="noStrike" cap="none" normalizeH="0" baseline="0" smtClean="0">
                          <a:ln>
                            <a:noFill/>
                          </a:ln>
                          <a:solidFill>
                            <a:srgbClr val="FFFFFF"/>
                          </a:solidFill>
                          <a:effectLst/>
                          <a:latin typeface="inherit" charset="0"/>
                          <a:ea typeface="MS PGothic" pitchFamily="34" charset="-128"/>
                        </a:rPr>
                        <a:t>Day 3</a:t>
                      </a:r>
                    </a:p>
                  </a:txBody>
                  <a:tcPr marL="95250" marR="95250"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933575">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2" action="ppaction://hlinksldjump"/>
                        </a:rPr>
                        <a:t>Course Overview</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3" action="ppaction://hlinksldjump"/>
                        </a:rPr>
                        <a:t>Getting Started</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4" action="ppaction://hlinksldjump"/>
                        </a:rPr>
                        <a:t>Titanium Basics</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5" action="ppaction://hlinksldjump"/>
                        </a:rPr>
                        <a:t>JavaScript</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6" action="ppaction://hlinksldjump"/>
                        </a:rPr>
                        <a:t>Alloy Overview</a:t>
                      </a:r>
                      <a:endParaRPr kumimoji="0" lang="en-US" altLang="es-EC" sz="1600" b="0" i="0" u="none" strike="noStrike" cap="none" normalizeH="0" baseline="0" smtClean="0">
                        <a:ln>
                          <a:noFill/>
                        </a:ln>
                        <a:solidFill>
                          <a:schemeClr val="tx1"/>
                        </a:solidFill>
                        <a:effectLst/>
                        <a:latin typeface="inherit"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7" action="ppaction://hlinksldjump"/>
                        </a:rPr>
                        <a:t>User Interface</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txBody>
                  <a:tcPr marL="95250" marR="95250" marT="95250" marB="9525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8" action="ppaction://hlinksldjump"/>
                        </a:rPr>
                        <a:t>Models &amp; Collections</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9" action="ppaction://hlinksldjump"/>
                        </a:rPr>
                        <a:t>Networking</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10" action="ppaction://hlinksldjump"/>
                        </a:rPr>
                        <a:t>Multimedia</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11" action="ppaction://hlinksldjump"/>
                        </a:rPr>
                        <a:t>Filesystem</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12" action="ppaction://hlinksldjump"/>
                        </a:rPr>
                        <a:t>Geolocation &amp; Mapping</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txBody>
                  <a:tcPr marL="95250" marR="95250" marT="95250" marB="9525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 action="ppaction://hlinkfile"/>
                        </a:rPr>
                        <a:t>Appcelerator Cloud Services</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 action="ppaction://hlinkfile"/>
                        </a:rPr>
                        <a:t>Web Content</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13" action="ppaction://hlinksldjump"/>
                        </a:rPr>
                        <a:t>Debugging &amp; Tools</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14" action="ppaction://hlinksldjump"/>
                        </a:rPr>
                        <a:t>Deploying for Testing</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p>
                      <a:pPr marL="0" marR="0" lvl="0" indent="0" algn="l" defTabSz="407988" rtl="0" eaLnBrk="1" fontAlgn="base" latinLnBrk="0" hangingPunct="1">
                        <a:lnSpc>
                          <a:spcPct val="100000"/>
                        </a:lnSpc>
                        <a:spcBef>
                          <a:spcPct val="0"/>
                        </a:spcBef>
                        <a:spcAft>
                          <a:spcPct val="0"/>
                        </a:spcAft>
                        <a:buClrTx/>
                        <a:buSzTx/>
                        <a:buFont typeface="Arial" pitchFamily="34" charset="0"/>
                        <a:buNone/>
                        <a:tabLst/>
                      </a:pPr>
                      <a:r>
                        <a:rPr kumimoji="0" lang="en-US" altLang="es-EC" sz="1600" b="0" i="0" u="none" strike="noStrike" cap="none" normalizeH="0" baseline="0" smtClean="0">
                          <a:ln>
                            <a:noFill/>
                          </a:ln>
                          <a:solidFill>
                            <a:schemeClr val="tx1"/>
                          </a:solidFill>
                          <a:effectLst/>
                          <a:latin typeface="inherit" charset="0"/>
                          <a:ea typeface="MS PGothic" pitchFamily="34" charset="-128"/>
                          <a:hlinkClick r:id="rId15" action="ppaction://hlinksldjump"/>
                        </a:rPr>
                        <a:t>Publishing</a:t>
                      </a:r>
                      <a:endParaRPr kumimoji="0" lang="en-US" altLang="es-EC" sz="1600" b="0" i="0" u="none" strike="noStrike" cap="none" normalizeH="0" baseline="0" smtClean="0">
                        <a:ln>
                          <a:noFill/>
                        </a:ln>
                        <a:solidFill>
                          <a:schemeClr val="tx1"/>
                        </a:solidFill>
                        <a:effectLst/>
                        <a:latin typeface="Museo" charset="0"/>
                        <a:ea typeface="MS PGothic" pitchFamily="34" charset="-128"/>
                      </a:endParaRPr>
                    </a:p>
                  </a:txBody>
                  <a:tcPr marL="95250" marR="95250" marT="95250" marB="9525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CCCC"/>
                    </a:solidFill>
                  </a:tcPr>
                </a:tc>
              </a:tr>
              <a:tr h="508000">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600" b="0" i="0" u="none" strike="noStrike" cap="none" normalizeH="0" baseline="0" smtClean="0">
                          <a:ln>
                            <a:noFill/>
                          </a:ln>
                          <a:solidFill>
                            <a:srgbClr val="222222"/>
                          </a:solidFill>
                          <a:effectLst/>
                          <a:latin typeface="Museo" charset="0"/>
                          <a:ea typeface="MS PGothic" pitchFamily="34" charset="-128"/>
                        </a:rPr>
                        <a:t>Q&amp;A, Hacking</a:t>
                      </a:r>
                    </a:p>
                  </a:txBody>
                  <a:tcPr marL="95250" marR="95250"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600" b="0" i="0" u="none" strike="noStrike" cap="none" normalizeH="0" baseline="0" smtClean="0">
                          <a:ln>
                            <a:noFill/>
                          </a:ln>
                          <a:solidFill>
                            <a:srgbClr val="222222"/>
                          </a:solidFill>
                          <a:effectLst/>
                          <a:latin typeface="Museo" charset="0"/>
                          <a:ea typeface="MS PGothic" pitchFamily="34" charset="-128"/>
                        </a:rPr>
                        <a:t>Q&amp;A, Hacking</a:t>
                      </a:r>
                    </a:p>
                  </a:txBody>
                  <a:tcPr marL="95250" marR="95250"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SzPct val="75000"/>
                        <a:defRPr sz="2400">
                          <a:solidFill>
                            <a:srgbClr val="2D2D2B"/>
                          </a:solidFill>
                          <a:latin typeface="Corbel" pitchFamily="34" charset="0"/>
                          <a:ea typeface="MS PGothic" pitchFamily="34" charset="-128"/>
                        </a:defRPr>
                      </a:lvl1pPr>
                      <a:lvl2pPr marL="742950" indent="-285750" eaLnBrk="0" hangingPunct="0">
                        <a:spcBef>
                          <a:spcPct val="20000"/>
                        </a:spcBef>
                        <a:buSzPct val="75000"/>
                        <a:defRPr sz="2400">
                          <a:solidFill>
                            <a:srgbClr val="2D2D2B"/>
                          </a:solidFill>
                          <a:latin typeface="Corbel" pitchFamily="34" charset="0"/>
                          <a:ea typeface="MS PGothic" pitchFamily="34" charset="-128"/>
                        </a:defRPr>
                      </a:lvl2pPr>
                      <a:lvl3pPr marL="1143000" indent="-228600" eaLnBrk="0" hangingPunct="0">
                        <a:spcBef>
                          <a:spcPct val="20000"/>
                        </a:spcBef>
                        <a:buSzPct val="75000"/>
                        <a:defRPr sz="2000">
                          <a:solidFill>
                            <a:srgbClr val="2D2D2B"/>
                          </a:solidFill>
                          <a:latin typeface="Corbel" pitchFamily="34" charset="0"/>
                          <a:ea typeface="MS PGothic" pitchFamily="34" charset="-128"/>
                        </a:defRPr>
                      </a:lvl3pPr>
                      <a:lvl4pPr marL="1600200" indent="-228600" eaLnBrk="0" hangingPunct="0">
                        <a:spcBef>
                          <a:spcPct val="20000"/>
                        </a:spcBef>
                        <a:buSzPct val="75000"/>
                        <a:defRPr sz="2000">
                          <a:solidFill>
                            <a:srgbClr val="2D2D2B"/>
                          </a:solidFill>
                          <a:latin typeface="Corbel" pitchFamily="34" charset="0"/>
                          <a:ea typeface="MS PGothic" pitchFamily="34" charset="-128"/>
                        </a:defRPr>
                      </a:lvl4pPr>
                      <a:lvl5pPr marL="2057400" indent="-228600" eaLnBrk="0" hangingPunct="0">
                        <a:spcBef>
                          <a:spcPct val="20000"/>
                        </a:spcBef>
                        <a:buSzPct val="75000"/>
                        <a:defRPr sz="2000">
                          <a:solidFill>
                            <a:srgbClr val="2D2D2B"/>
                          </a:solidFill>
                          <a:latin typeface="Corbel" pitchFamily="34" charset="0"/>
                          <a:ea typeface="MS PGothic" pitchFamily="34" charset="-128"/>
                        </a:defRPr>
                      </a:lvl5pPr>
                      <a:lvl6pPr marL="25146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6pPr>
                      <a:lvl7pPr marL="29718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7pPr>
                      <a:lvl8pPr marL="34290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8pPr>
                      <a:lvl9pPr marL="3886200" indent="-228600" defTabSz="407988" eaLnBrk="0" fontAlgn="base" hangingPunct="0">
                        <a:spcBef>
                          <a:spcPct val="20000"/>
                        </a:spcBef>
                        <a:spcAft>
                          <a:spcPct val="0"/>
                        </a:spcAft>
                        <a:buSzPct val="75000"/>
                        <a:defRPr sz="2000">
                          <a:solidFill>
                            <a:srgbClr val="2D2D2B"/>
                          </a:solidFill>
                          <a:latin typeface="Corbel" pitchFamily="34" charset="0"/>
                          <a:ea typeface="MS PGothic" pitchFamily="34" charset="-128"/>
                        </a:defRPr>
                      </a:lvl9pPr>
                    </a:lstStyle>
                    <a:p>
                      <a:pPr marL="0" marR="0" lvl="0" indent="0" algn="l" defTabSz="407988" rtl="0" eaLnBrk="1" fontAlgn="base" latinLnBrk="0" hangingPunct="1">
                        <a:lnSpc>
                          <a:spcPct val="100000"/>
                        </a:lnSpc>
                        <a:spcBef>
                          <a:spcPct val="0"/>
                        </a:spcBef>
                        <a:spcAft>
                          <a:spcPct val="0"/>
                        </a:spcAft>
                        <a:buClrTx/>
                        <a:buSzTx/>
                        <a:buFontTx/>
                        <a:buNone/>
                        <a:tabLst/>
                      </a:pPr>
                      <a:r>
                        <a:rPr kumimoji="0" lang="es-EC" altLang="es-EC" sz="1600" b="0" i="0" u="none" strike="noStrike" cap="none" normalizeH="0" baseline="0" smtClean="0">
                          <a:ln>
                            <a:noFill/>
                          </a:ln>
                          <a:solidFill>
                            <a:srgbClr val="222222"/>
                          </a:solidFill>
                          <a:effectLst/>
                          <a:latin typeface="Museo" charset="0"/>
                          <a:ea typeface="MS PGothic" pitchFamily="34" charset="-128"/>
                        </a:rPr>
                        <a:t>Q&amp;A, Exam</a:t>
                      </a:r>
                    </a:p>
                  </a:txBody>
                  <a:tcPr marL="95250" marR="95250" marT="95250" marB="95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r>
            </a:tbl>
          </a:graphicData>
        </a:graphic>
      </p:graphicFrame>
      <p:sp>
        <p:nvSpPr>
          <p:cNvPr id="24596" name="4 Marcador de contenido"/>
          <p:cNvSpPr>
            <a:spLocks noGrp="1" noChangeAspect="1" noChangeArrowheads="1"/>
          </p:cNvSpPr>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s-EC"/>
          </a:p>
        </p:txBody>
      </p:sp>
      <p:sp>
        <p:nvSpPr>
          <p:cNvPr id="24597" name="4 Marcador de contenido"/>
          <p:cNvSpPr>
            <a:spLocks noGrp="1" noChangeAspect="1" noChangeArrowheads="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a:p>
        </p:txBody>
      </p:sp>
      <p:sp>
        <p:nvSpPr>
          <p:cNvPr id="24598" name="4 Marcador de contenido"/>
          <p:cNvSpPr>
            <a:spLocks noGrp="1" noChangeAspect="1" noChangeArrowheads="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a:p>
        </p:txBody>
      </p:sp>
      <p:sp>
        <p:nvSpPr>
          <p:cNvPr id="24599" name="4 Marcador de contenido"/>
          <p:cNvSpPr>
            <a:spLocks noGrp="1" noChangeAspect="1" noChangeArrowheads="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a:p>
        </p:txBody>
      </p:sp>
      <p:sp>
        <p:nvSpPr>
          <p:cNvPr id="24600" name="4 Marcador de contenido"/>
          <p:cNvSpPr>
            <a:spLocks noGrp="1" noChangeAspect="1" noChangeArrowheads="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a:p>
        </p:txBody>
      </p:sp>
      <p:sp>
        <p:nvSpPr>
          <p:cNvPr id="24601" name="4 Marcador de contenido"/>
          <p:cNvSpPr>
            <a:spLocks noGrp="1" noChangeAspect="1" noChangeArrowheads="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a:p>
        </p:txBody>
      </p:sp>
      <p:sp>
        <p:nvSpPr>
          <p:cNvPr id="24602" name="4 Marcador de contenido"/>
          <p:cNvSpPr>
            <a:spLocks noGrp="1" noChangeAspect="1" noChangeArrowheads="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a:p>
        </p:txBody>
      </p:sp>
      <p:sp>
        <p:nvSpPr>
          <p:cNvPr id="24603" name="4 Marcador de contenido"/>
          <p:cNvSpPr>
            <a:spLocks noGrp="1" noChangeAspect="1" noChangeArrowheads="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a:p>
        </p:txBody>
      </p:sp>
      <p:sp>
        <p:nvSpPr>
          <p:cNvPr id="24604" name="4 Marcador de contenido"/>
          <p:cNvSpPr>
            <a:spLocks noGrp="1" noChangeAspect="1" noChangeArrowheads="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a:p>
        </p:txBody>
      </p:sp>
      <p:sp>
        <p:nvSpPr>
          <p:cNvPr id="24605" name="4 Marcador de contenido"/>
          <p:cNvSpPr>
            <a:spLocks noGrp="1" noChangeAspect="1" noChangeArrowheads="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a:p>
        </p:txBody>
      </p:sp>
      <p:sp>
        <p:nvSpPr>
          <p:cNvPr id="24606" name="4 Marcador de contenido"/>
          <p:cNvSpPr>
            <a:spLocks noGrp="1" noChangeAspect="1" noChangeArrowheads="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endParaRPr lang="es-EC" altLang="es-EC"/>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Variable </a:t>
            </a:r>
            <a:r>
              <a:rPr lang="es-EC" cap="small" dirty="0" err="1">
                <a:ea typeface="ＭＳ Ｐゴシック" charset="0"/>
              </a:rPr>
              <a:t>Scope</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32099" name="Content Placeholder 2"/>
          <p:cNvSpPr txBox="1">
            <a:spLocks/>
          </p:cNvSpPr>
          <p:nvPr/>
        </p:nvSpPr>
        <p:spPr bwMode="auto">
          <a:xfrm>
            <a:off x="2938463" y="979488"/>
            <a:ext cx="4641850" cy="334803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a:solidFill>
                  <a:schemeClr val="bg1"/>
                </a:solidFill>
                <a:latin typeface="Inconsolata" charset="0"/>
              </a:rPr>
              <a:t>var foo = 'bar'; </a:t>
            </a:r>
            <a:r>
              <a:rPr lang="es-EC" altLang="es-EC" i="1">
                <a:solidFill>
                  <a:srgbClr val="BFBFBF"/>
                </a:solidFill>
                <a:latin typeface="Inconsolata" charset="0"/>
              </a:rPr>
              <a:t>// defined in the global scope</a:t>
            </a:r>
            <a:r>
              <a:rPr lang="es-EC" altLang="es-EC">
                <a:solidFill>
                  <a:schemeClr val="bg1"/>
                </a:solidFill>
                <a:latin typeface="Inconsolata" charset="0"/>
              </a:rPr>
              <a:t> </a:t>
            </a:r>
          </a:p>
          <a:p>
            <a:pPr eaLnBrk="1" hangingPunct="1"/>
            <a:r>
              <a:rPr lang="es-EC" altLang="es-EC">
                <a:solidFill>
                  <a:schemeClr val="bg1"/>
                </a:solidFill>
                <a:latin typeface="Inconsolata" charset="0"/>
              </a:rPr>
              <a:t>var fn = function() { </a:t>
            </a:r>
          </a:p>
          <a:p>
            <a:pPr eaLnBrk="1" hangingPunct="1"/>
            <a:r>
              <a:rPr lang="es-EC" altLang="es-EC">
                <a:solidFill>
                  <a:schemeClr val="bg1"/>
                </a:solidFill>
                <a:latin typeface="Inconsolata" charset="0"/>
              </a:rPr>
              <a:t>     var one = 1; </a:t>
            </a:r>
            <a:r>
              <a:rPr lang="es-EC" altLang="es-EC" i="1">
                <a:solidFill>
                  <a:srgbClr val="BFBFBF"/>
                </a:solidFill>
                <a:latin typeface="Inconsolata" charset="0"/>
              </a:rPr>
              <a:t>// local to the function </a:t>
            </a:r>
          </a:p>
          <a:p>
            <a:pPr eaLnBrk="1" hangingPunct="1"/>
            <a:r>
              <a:rPr lang="es-EC" altLang="es-EC">
                <a:solidFill>
                  <a:schemeClr val="bg1"/>
                </a:solidFill>
                <a:latin typeface="Inconsolata" charset="0"/>
              </a:rPr>
              <a:t>     console.log(foo); </a:t>
            </a:r>
            <a:r>
              <a:rPr lang="es-EC" altLang="es-EC" i="1">
                <a:solidFill>
                  <a:srgbClr val="BFBFBF"/>
                </a:solidFill>
                <a:latin typeface="Inconsolata" charset="0"/>
              </a:rPr>
              <a:t>// works!</a:t>
            </a:r>
            <a:r>
              <a:rPr lang="es-EC" altLang="es-EC">
                <a:solidFill>
                  <a:schemeClr val="bg1"/>
                </a:solidFill>
                <a:latin typeface="Inconsolata" charset="0"/>
              </a:rPr>
              <a:t> </a:t>
            </a:r>
          </a:p>
          <a:p>
            <a:pPr eaLnBrk="1" hangingPunct="1"/>
            <a:r>
              <a:rPr lang="es-EC" altLang="es-EC">
                <a:solidFill>
                  <a:schemeClr val="bg1"/>
                </a:solidFill>
                <a:latin typeface="Inconsolata" charset="0"/>
              </a:rPr>
              <a:t>     oops = 'global'; </a:t>
            </a:r>
            <a:r>
              <a:rPr lang="es-EC" altLang="es-EC" i="1">
                <a:solidFill>
                  <a:srgbClr val="BFBFBF"/>
                </a:solidFill>
                <a:latin typeface="Inconsolata" charset="0"/>
              </a:rPr>
              <a:t>// omitting 'var' defines </a:t>
            </a:r>
          </a:p>
          <a:p>
            <a:pPr eaLnBrk="1" hangingPunct="1"/>
            <a:r>
              <a:rPr lang="es-EC" altLang="es-EC">
                <a:solidFill>
                  <a:schemeClr val="bg1"/>
                </a:solidFill>
                <a:latin typeface="Inconsolata" charset="0"/>
              </a:rPr>
              <a:t>                              </a:t>
            </a:r>
            <a:r>
              <a:rPr lang="es-EC" altLang="es-EC" i="1">
                <a:solidFill>
                  <a:srgbClr val="BFBFBF"/>
                </a:solidFill>
                <a:latin typeface="Inconsolata" charset="0"/>
              </a:rPr>
              <a:t>// this in the global scope </a:t>
            </a:r>
          </a:p>
          <a:p>
            <a:pPr eaLnBrk="1" hangingPunct="1"/>
            <a:r>
              <a:rPr lang="es-EC" altLang="es-EC">
                <a:solidFill>
                  <a:schemeClr val="bg1"/>
                </a:solidFill>
                <a:latin typeface="Inconsolata" charset="0"/>
              </a:rPr>
              <a:t>}; </a:t>
            </a:r>
          </a:p>
          <a:p>
            <a:pPr eaLnBrk="1" hangingPunct="1"/>
            <a:endParaRPr lang="es-EC" altLang="es-EC">
              <a:solidFill>
                <a:schemeClr val="bg1"/>
              </a:solidFill>
              <a:latin typeface="Inconsolata" charset="0"/>
            </a:endParaRPr>
          </a:p>
          <a:p>
            <a:pPr eaLnBrk="1" hangingPunct="1"/>
            <a:r>
              <a:rPr lang="es-EC" altLang="es-EC">
                <a:solidFill>
                  <a:schemeClr val="bg1"/>
                </a:solidFill>
                <a:latin typeface="Inconsolata" charset="0"/>
              </a:rPr>
              <a:t>fn(); </a:t>
            </a:r>
            <a:r>
              <a:rPr lang="es-EC" altLang="es-EC" i="1">
                <a:solidFill>
                  <a:srgbClr val="BFBFBF"/>
                </a:solidFill>
                <a:latin typeface="Inconsolata" charset="0"/>
              </a:rPr>
              <a:t>// run function, outputs 'bar' </a:t>
            </a:r>
          </a:p>
          <a:p>
            <a:pPr eaLnBrk="1" hangingPunct="1"/>
            <a:r>
              <a:rPr lang="es-EC" altLang="es-EC">
                <a:solidFill>
                  <a:schemeClr val="bg1"/>
                </a:solidFill>
                <a:latin typeface="Inconsolata" charset="0"/>
              </a:rPr>
              <a:t>console.log(oops); </a:t>
            </a:r>
            <a:r>
              <a:rPr lang="es-EC" altLang="es-EC" i="1">
                <a:solidFill>
                  <a:srgbClr val="BFBFBF"/>
                </a:solidFill>
                <a:latin typeface="Inconsolata" charset="0"/>
              </a:rPr>
              <a:t>// outputs 'global' </a:t>
            </a:r>
          </a:p>
          <a:p>
            <a:pPr eaLnBrk="1" hangingPunct="1"/>
            <a:r>
              <a:rPr lang="es-EC" altLang="es-EC">
                <a:solidFill>
                  <a:schemeClr val="bg1"/>
                </a:solidFill>
                <a:latin typeface="Inconsolata" charset="0"/>
              </a:rPr>
              <a:t>console.log(one); </a:t>
            </a:r>
            <a:r>
              <a:rPr lang="es-EC" altLang="es-EC" i="1">
                <a:solidFill>
                  <a:srgbClr val="BFBFBF"/>
                </a:solidFill>
                <a:latin typeface="Inconsolata" charset="0"/>
              </a:rPr>
              <a:t>// throws error </a:t>
            </a:r>
          </a:p>
        </p:txBody>
      </p:sp>
      <p:sp>
        <p:nvSpPr>
          <p:cNvPr id="132100" name="4 CuadroTexto"/>
          <p:cNvSpPr txBox="1">
            <a:spLocks noChangeArrowheads="1"/>
          </p:cNvSpPr>
          <p:nvPr/>
        </p:nvSpPr>
        <p:spPr bwMode="auto">
          <a:xfrm>
            <a:off x="139700" y="922338"/>
            <a:ext cx="29384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s-EC" altLang="es-EC" sz="1400">
                <a:solidFill>
                  <a:schemeClr val="bg1"/>
                </a:solidFill>
                <a:latin typeface="Inconsolata" charset="0"/>
              </a:rPr>
              <a:t>Global scope</a:t>
            </a:r>
          </a:p>
          <a:p>
            <a:pPr eaLnBrk="1" hangingPunct="1">
              <a:buFont typeface="Arial" pitchFamily="34" charset="0"/>
              <a:buChar char="•"/>
            </a:pPr>
            <a:r>
              <a:rPr lang="es-EC" altLang="es-EC" sz="1400">
                <a:solidFill>
                  <a:schemeClr val="bg1"/>
                </a:solidFill>
                <a:latin typeface="Inconsolata" charset="0"/>
              </a:rPr>
              <a:t>Function scope</a:t>
            </a:r>
          </a:p>
          <a:p>
            <a:pPr eaLnBrk="1" hangingPunct="1">
              <a:buFont typeface="Arial" pitchFamily="34" charset="0"/>
              <a:buChar char="•"/>
            </a:pPr>
            <a:r>
              <a:rPr lang="es-EC" altLang="es-EC" sz="1400">
                <a:solidFill>
                  <a:schemeClr val="bg1"/>
                </a:solidFill>
                <a:latin typeface="Inconsolata" charset="0"/>
              </a:rPr>
              <a:t>Block scope (ECMA 6)</a:t>
            </a:r>
          </a:p>
          <a:p>
            <a:pPr eaLnBrk="1" hangingPunct="1">
              <a:buFont typeface="Arial" pitchFamily="34" charset="0"/>
              <a:buChar char="•"/>
            </a:pPr>
            <a:r>
              <a:rPr lang="es-EC" altLang="es-EC" sz="1400">
                <a:solidFill>
                  <a:schemeClr val="bg1"/>
                </a:solidFill>
                <a:latin typeface="Inconsolata" charset="0"/>
              </a:rPr>
              <a:t>"Accidental" globals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a:ea typeface="ＭＳ Ｐゴシック" charset="0"/>
              </a:rPr>
              <a:t>Variable </a:t>
            </a:r>
            <a:r>
              <a:rPr lang="es-EC" cap="small" dirty="0" err="1">
                <a:ea typeface="ＭＳ Ｐゴシック" charset="0"/>
              </a:rPr>
              <a:t>Hoisting</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33123" name="Content Placeholder 2"/>
          <p:cNvSpPr txBox="1">
            <a:spLocks/>
          </p:cNvSpPr>
          <p:nvPr/>
        </p:nvSpPr>
        <p:spPr bwMode="auto">
          <a:xfrm>
            <a:off x="457200" y="1757363"/>
            <a:ext cx="3314700" cy="26352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sz="1800">
                <a:solidFill>
                  <a:schemeClr val="bg1"/>
                </a:solidFill>
                <a:latin typeface="Inconsolata" charset="0"/>
              </a:rPr>
              <a:t>baz ( foo ) ;</a:t>
            </a:r>
          </a:p>
          <a:p>
            <a:pPr eaLnBrk="1" hangingPunct="1"/>
            <a:r>
              <a:rPr lang="en-US" altLang="es-EC" sz="1800">
                <a:solidFill>
                  <a:schemeClr val="bg1"/>
                </a:solidFill>
                <a:latin typeface="Inconsolata" charset="0"/>
              </a:rPr>
              <a:t>var foo = </a:t>
            </a:r>
            <a:r>
              <a:rPr lang="en-US" altLang="en-US" sz="1800">
                <a:solidFill>
                  <a:schemeClr val="bg1"/>
                </a:solidFill>
                <a:latin typeface="Inconsolata" charset="0"/>
              </a:rPr>
              <a:t>‘</a:t>
            </a:r>
            <a:r>
              <a:rPr lang="en-US" altLang="es-EC" sz="1800">
                <a:solidFill>
                  <a:schemeClr val="bg1"/>
                </a:solidFill>
                <a:latin typeface="Inconsolata" charset="0"/>
              </a:rPr>
              <a:t> bar </a:t>
            </a:r>
            <a:r>
              <a:rPr lang="en-US" altLang="en-US" sz="1800">
                <a:solidFill>
                  <a:schemeClr val="bg1"/>
                </a:solidFill>
                <a:latin typeface="Inconsolata" charset="0"/>
              </a:rPr>
              <a:t>’</a:t>
            </a:r>
            <a:r>
              <a:rPr lang="en-US" altLang="es-EC" sz="1800">
                <a:solidFill>
                  <a:schemeClr val="bg1"/>
                </a:solidFill>
                <a:latin typeface="Inconsolata" charset="0"/>
              </a:rPr>
              <a:t> ;</a:t>
            </a:r>
          </a:p>
          <a:p>
            <a:pPr eaLnBrk="1" hangingPunct="1"/>
            <a:r>
              <a:rPr lang="en-US" altLang="es-EC" sz="1800">
                <a:solidFill>
                  <a:schemeClr val="bg1"/>
                </a:solidFill>
                <a:latin typeface="Inconsolata" charset="0"/>
              </a:rPr>
              <a:t>function baz ( f )  { }</a:t>
            </a:r>
          </a:p>
          <a:p>
            <a:pPr eaLnBrk="1" hangingPunct="1"/>
            <a:endParaRPr lang="en-US" altLang="es-EC" sz="1800">
              <a:solidFill>
                <a:schemeClr val="bg1"/>
              </a:solidFill>
              <a:latin typeface="Inconsolata" charset="0"/>
            </a:endParaRPr>
          </a:p>
          <a:p>
            <a:pPr eaLnBrk="1" hangingPunct="1"/>
            <a:r>
              <a:rPr lang="en-US" altLang="es-EC" sz="1800" i="1">
                <a:solidFill>
                  <a:srgbClr val="BFBFBF"/>
                </a:solidFill>
                <a:latin typeface="Inconsolata" charset="0"/>
              </a:rPr>
              <a:t>// is treated like </a:t>
            </a:r>
          </a:p>
          <a:p>
            <a:pPr eaLnBrk="1" hangingPunct="1"/>
            <a:r>
              <a:rPr lang="en-US" altLang="es-EC" sz="1800">
                <a:solidFill>
                  <a:schemeClr val="bg1"/>
                </a:solidFill>
                <a:latin typeface="Inconsolata" charset="0"/>
              </a:rPr>
              <a:t>var foo ;</a:t>
            </a:r>
          </a:p>
          <a:p>
            <a:pPr eaLnBrk="1" hangingPunct="1"/>
            <a:r>
              <a:rPr lang="en-US" altLang="es-EC" sz="1800">
                <a:solidFill>
                  <a:schemeClr val="bg1"/>
                </a:solidFill>
                <a:latin typeface="Inconsolata" charset="0"/>
              </a:rPr>
              <a:t>function baz ( f )  { }</a:t>
            </a:r>
          </a:p>
          <a:p>
            <a:pPr eaLnBrk="1" hangingPunct="1"/>
            <a:r>
              <a:rPr lang="en-US" altLang="es-EC" sz="1800">
                <a:solidFill>
                  <a:schemeClr val="bg1"/>
                </a:solidFill>
                <a:latin typeface="Inconsolata" charset="0"/>
              </a:rPr>
              <a:t>baz  ( foo ) ;</a:t>
            </a:r>
          </a:p>
          <a:p>
            <a:pPr eaLnBrk="1" hangingPunct="1"/>
            <a:r>
              <a:rPr lang="en-US" altLang="es-EC" sz="1800">
                <a:solidFill>
                  <a:schemeClr val="bg1"/>
                </a:solidFill>
                <a:latin typeface="Inconsolata" charset="0"/>
              </a:rPr>
              <a:t>foo = </a:t>
            </a:r>
            <a:r>
              <a:rPr lang="en-US" altLang="en-US" sz="1800">
                <a:solidFill>
                  <a:schemeClr val="bg1"/>
                </a:solidFill>
                <a:latin typeface="Inconsolata" charset="0"/>
              </a:rPr>
              <a:t>‘</a:t>
            </a:r>
            <a:r>
              <a:rPr lang="en-US" altLang="es-EC" sz="1800">
                <a:solidFill>
                  <a:schemeClr val="bg1"/>
                </a:solidFill>
                <a:latin typeface="Inconsolata" charset="0"/>
              </a:rPr>
              <a:t> bar </a:t>
            </a:r>
            <a:r>
              <a:rPr lang="en-US" altLang="en-US" sz="1800">
                <a:solidFill>
                  <a:schemeClr val="bg1"/>
                </a:solidFill>
                <a:latin typeface="Inconsolata" charset="0"/>
              </a:rPr>
              <a:t>’</a:t>
            </a:r>
            <a:r>
              <a:rPr lang="en-US" altLang="es-EC" sz="1800">
                <a:solidFill>
                  <a:schemeClr val="bg1"/>
                </a:solidFill>
                <a:latin typeface="Inconsolata" charset="0"/>
              </a:rPr>
              <a:t> </a:t>
            </a:r>
            <a:r>
              <a:rPr lang="en-US" altLang="es-EC" sz="1800"/>
              <a:t>;</a:t>
            </a:r>
          </a:p>
        </p:txBody>
      </p:sp>
      <p:sp>
        <p:nvSpPr>
          <p:cNvPr id="133124" name="4 CuadroTexto"/>
          <p:cNvSpPr txBox="1">
            <a:spLocks noChangeArrowheads="1"/>
          </p:cNvSpPr>
          <p:nvPr/>
        </p:nvSpPr>
        <p:spPr bwMode="auto">
          <a:xfrm>
            <a:off x="457200" y="919163"/>
            <a:ext cx="32512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Var declarations moved to top</a:t>
            </a:r>
          </a:p>
          <a:p>
            <a:pPr eaLnBrk="1" hangingPunct="1">
              <a:buFont typeface="Arial" pitchFamily="34" charset="0"/>
              <a:buChar char="•"/>
            </a:pPr>
            <a:r>
              <a:rPr lang="en-US" altLang="es-EC" sz="1400">
                <a:solidFill>
                  <a:schemeClr val="bg1"/>
                </a:solidFill>
                <a:latin typeface="Inconsolata" charset="0"/>
              </a:rPr>
              <a:t>Var initializations are not</a:t>
            </a:r>
          </a:p>
          <a:p>
            <a:pPr eaLnBrk="1" hangingPunct="1">
              <a:buFont typeface="Arial" pitchFamily="34" charset="0"/>
              <a:buChar char="•"/>
            </a:pPr>
            <a:endParaRPr lang="en-US" altLang="es-EC" sz="1400">
              <a:solidFill>
                <a:schemeClr val="bg1"/>
              </a:solidFill>
              <a:latin typeface="Inconsolata" charset="0"/>
            </a:endParaRPr>
          </a:p>
        </p:txBody>
      </p:sp>
      <p:sp>
        <p:nvSpPr>
          <p:cNvPr id="133125" name="Content Placeholder 2"/>
          <p:cNvSpPr txBox="1">
            <a:spLocks/>
          </p:cNvSpPr>
          <p:nvPr/>
        </p:nvSpPr>
        <p:spPr bwMode="auto">
          <a:xfrm>
            <a:off x="4870450" y="1752600"/>
            <a:ext cx="3956050" cy="3175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800">
                <a:solidFill>
                  <a:schemeClr val="bg1"/>
                </a:solidFill>
                <a:latin typeface="Inconsolata" charset="0"/>
              </a:rPr>
              <a:t>var foo = function() { </a:t>
            </a:r>
          </a:p>
          <a:p>
            <a:pPr eaLnBrk="1" hangingPunct="1"/>
            <a:r>
              <a:rPr lang="es-EC" altLang="es-EC" sz="1800">
                <a:solidFill>
                  <a:schemeClr val="bg1"/>
                </a:solidFill>
                <a:latin typeface="Inconsolata" charset="0"/>
              </a:rPr>
              <a:t>     bar(); </a:t>
            </a:r>
          </a:p>
          <a:p>
            <a:pPr eaLnBrk="1" hangingPunct="1"/>
            <a:r>
              <a:rPr lang="es-EC" altLang="es-EC" sz="1800">
                <a:solidFill>
                  <a:schemeClr val="bg1"/>
                </a:solidFill>
                <a:latin typeface="Inconsolata" charset="0"/>
              </a:rPr>
              <a:t>foo(); </a:t>
            </a:r>
            <a:r>
              <a:rPr lang="es-EC" altLang="es-EC" sz="1800" i="1">
                <a:solidFill>
                  <a:srgbClr val="BFBFBF"/>
                </a:solidFill>
                <a:latin typeface="Inconsolata" charset="0"/>
              </a:rPr>
              <a:t>// outputs 'I work!' </a:t>
            </a:r>
          </a:p>
          <a:p>
            <a:pPr eaLnBrk="1" hangingPunct="1"/>
            <a:r>
              <a:rPr lang="es-EC" altLang="es-EC" sz="1800">
                <a:solidFill>
                  <a:schemeClr val="bg1"/>
                </a:solidFill>
                <a:latin typeface="Inconsolata" charset="0"/>
              </a:rPr>
              <a:t>baz(); </a:t>
            </a:r>
            <a:r>
              <a:rPr lang="es-EC" altLang="es-EC" sz="1800" i="1">
                <a:solidFill>
                  <a:srgbClr val="BFBFBF"/>
                </a:solidFill>
                <a:latin typeface="Inconsolata" charset="0"/>
              </a:rPr>
              <a:t>// 'baz is not a function'</a:t>
            </a:r>
            <a:r>
              <a:rPr lang="es-EC" altLang="es-EC" sz="1800">
                <a:solidFill>
                  <a:schemeClr val="bg1"/>
                </a:solidFill>
                <a:latin typeface="Inconsolata" charset="0"/>
              </a:rPr>
              <a:t> </a:t>
            </a:r>
          </a:p>
          <a:p>
            <a:pPr eaLnBrk="1" hangingPunct="1"/>
            <a:r>
              <a:rPr lang="es-EC" altLang="es-EC" sz="1800">
                <a:solidFill>
                  <a:schemeClr val="bg1"/>
                </a:solidFill>
                <a:latin typeface="Inconsolata" charset="0"/>
              </a:rPr>
              <a:t>function bar() { </a:t>
            </a:r>
          </a:p>
          <a:p>
            <a:pPr eaLnBrk="1" hangingPunct="1"/>
            <a:r>
              <a:rPr lang="es-EC" altLang="es-EC" sz="1800">
                <a:solidFill>
                  <a:schemeClr val="bg1"/>
                </a:solidFill>
                <a:latin typeface="Inconsolata" charset="0"/>
              </a:rPr>
              <a:t>     console.log('I work!'); </a:t>
            </a:r>
          </a:p>
          <a:p>
            <a:pPr eaLnBrk="1" hangingPunct="1"/>
            <a:r>
              <a:rPr lang="es-EC" altLang="es-EC" sz="1800">
                <a:solidFill>
                  <a:schemeClr val="bg1"/>
                </a:solidFill>
                <a:latin typeface="Inconsolata" charset="0"/>
              </a:rPr>
              <a:t>}}; </a:t>
            </a:r>
          </a:p>
          <a:p>
            <a:pPr eaLnBrk="1" hangingPunct="1"/>
            <a:endParaRPr lang="es-EC" altLang="es-EC" sz="1800">
              <a:solidFill>
                <a:schemeClr val="bg1"/>
              </a:solidFill>
              <a:latin typeface="Inconsolata" charset="0"/>
            </a:endParaRPr>
          </a:p>
          <a:p>
            <a:pPr eaLnBrk="1" hangingPunct="1"/>
            <a:r>
              <a:rPr lang="es-EC" altLang="es-EC" sz="1800">
                <a:solidFill>
                  <a:schemeClr val="bg1"/>
                </a:solidFill>
                <a:latin typeface="Inconsolata" charset="0"/>
              </a:rPr>
              <a:t>var baz = function() { </a:t>
            </a:r>
          </a:p>
          <a:p>
            <a:pPr eaLnBrk="1" hangingPunct="1"/>
            <a:r>
              <a:rPr lang="es-EC" altLang="es-EC" sz="1800">
                <a:solidFill>
                  <a:schemeClr val="bg1"/>
                </a:solidFill>
                <a:latin typeface="Inconsolata" charset="0"/>
              </a:rPr>
              <a:t>console.log('I do not'); </a:t>
            </a:r>
          </a:p>
          <a:p>
            <a:pPr eaLnBrk="1" hangingPunct="1"/>
            <a:r>
              <a:rPr lang="es-EC" altLang="es-EC" sz="1800">
                <a:solidFill>
                  <a:schemeClr val="bg1"/>
                </a:solidFill>
                <a:latin typeface="Inconsolata" charset="0"/>
              </a:rPr>
              <a:t>}; </a:t>
            </a:r>
            <a:r>
              <a:rPr lang="es-EC" altLang="es-EC" sz="1800"/>
              <a:t/>
            </a:r>
            <a:br>
              <a:rPr lang="es-EC" altLang="es-EC" sz="1800"/>
            </a:br>
            <a:endParaRPr lang="en-US" altLang="es-EC" sz="1800"/>
          </a:p>
        </p:txBody>
      </p:sp>
      <p:sp>
        <p:nvSpPr>
          <p:cNvPr id="133126" name="4 CuadroTexto"/>
          <p:cNvSpPr txBox="1">
            <a:spLocks noChangeArrowheads="1"/>
          </p:cNvSpPr>
          <p:nvPr/>
        </p:nvSpPr>
        <p:spPr bwMode="auto">
          <a:xfrm>
            <a:off x="4870450" y="919163"/>
            <a:ext cx="325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a:buFont typeface="Arial" pitchFamily="34" charset="0"/>
              <a:buChar char="•"/>
            </a:pPr>
            <a:r>
              <a:rPr lang="en-US" altLang="es-EC" sz="1400">
                <a:solidFill>
                  <a:schemeClr val="bg1"/>
                </a:solidFill>
                <a:latin typeface="Inconsolata" charset="0"/>
              </a:rPr>
              <a:t>Function declarations are hoisted</a:t>
            </a:r>
          </a:p>
          <a:p>
            <a:pPr>
              <a:buFont typeface="Arial" pitchFamily="34" charset="0"/>
              <a:buChar char="•"/>
            </a:pPr>
            <a:r>
              <a:rPr lang="en-US" altLang="es-EC" sz="1400">
                <a:solidFill>
                  <a:schemeClr val="bg1"/>
                </a:solidFill>
                <a:latin typeface="Inconsolata" charset="0"/>
              </a:rPr>
              <a:t>Function statements are not</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What's</a:t>
            </a:r>
            <a:r>
              <a:rPr lang="es-EC" cap="small" dirty="0">
                <a:ea typeface="ＭＳ Ｐゴシック" charset="0"/>
              </a:rPr>
              <a:t> </a:t>
            </a:r>
            <a:r>
              <a:rPr lang="es-EC" cap="small" dirty="0" err="1">
                <a:ea typeface="ＭＳ Ｐゴシック" charset="0"/>
              </a:rPr>
              <a:t>the</a:t>
            </a:r>
            <a:r>
              <a:rPr lang="es-EC" cap="small" dirty="0">
                <a:ea typeface="ＭＳ Ｐゴシック" charset="0"/>
              </a:rPr>
              <a:t> Output?</a:t>
            </a:r>
            <a:endParaRPr lang="en-US" dirty="0">
              <a:latin typeface="Corbel" charset="0"/>
              <a:ea typeface="ＭＳ Ｐゴシック" charset="0"/>
              <a:cs typeface="Corbel" charset="0"/>
            </a:endParaRPr>
          </a:p>
        </p:txBody>
      </p:sp>
      <p:sp>
        <p:nvSpPr>
          <p:cNvPr id="4" name="Rectangle 3"/>
          <p:cNvSpPr/>
          <p:nvPr/>
        </p:nvSpPr>
        <p:spPr>
          <a:xfrm flipV="1">
            <a:off x="0" y="882650"/>
            <a:ext cx="9144000" cy="4265613"/>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35171" name="Content Placeholder 2"/>
          <p:cNvSpPr txBox="1">
            <a:spLocks/>
          </p:cNvSpPr>
          <p:nvPr/>
        </p:nvSpPr>
        <p:spPr bwMode="auto">
          <a:xfrm>
            <a:off x="407988" y="1154113"/>
            <a:ext cx="6183312"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spcBef>
                <a:spcPct val="20000"/>
              </a:spcBef>
              <a:buSzPct val="75000"/>
            </a:pPr>
            <a:r>
              <a:rPr lang="es-EC" altLang="es-EC">
                <a:solidFill>
                  <a:schemeClr val="bg1"/>
                </a:solidFill>
                <a:latin typeface="Inconsolata" charset="0"/>
              </a:rPr>
              <a:t>var is_android = true; </a:t>
            </a:r>
          </a:p>
          <a:p>
            <a:pPr eaLnBrk="1" hangingPunct="1">
              <a:spcBef>
                <a:spcPct val="20000"/>
              </a:spcBef>
              <a:buSzPct val="75000"/>
            </a:pPr>
            <a:r>
              <a:rPr lang="es-EC" altLang="es-EC">
                <a:solidFill>
                  <a:schemeClr val="bg1"/>
                </a:solidFill>
                <a:latin typeface="Inconsolata" charset="0"/>
              </a:rPr>
              <a:t>if(is_android) { </a:t>
            </a:r>
          </a:p>
          <a:p>
            <a:pPr eaLnBrk="1" hangingPunct="1">
              <a:spcBef>
                <a:spcPct val="20000"/>
              </a:spcBef>
              <a:buSzPct val="75000"/>
            </a:pPr>
            <a:r>
              <a:rPr lang="es-EC" altLang="es-EC">
                <a:solidFill>
                  <a:schemeClr val="bg1"/>
                </a:solidFill>
                <a:latin typeface="Inconsolata" charset="0"/>
              </a:rPr>
              <a:t>     function foo() { </a:t>
            </a:r>
          </a:p>
          <a:p>
            <a:pPr eaLnBrk="1" hangingPunct="1">
              <a:spcBef>
                <a:spcPct val="20000"/>
              </a:spcBef>
              <a:buSzPct val="75000"/>
            </a:pPr>
            <a:r>
              <a:rPr lang="es-EC" altLang="es-EC">
                <a:solidFill>
                  <a:schemeClr val="bg1"/>
                </a:solidFill>
                <a:latin typeface="Inconsolata" charset="0"/>
              </a:rPr>
              <a:t>           console.log('I am Android'); </a:t>
            </a:r>
          </a:p>
          <a:p>
            <a:pPr eaLnBrk="1" hangingPunct="1">
              <a:spcBef>
                <a:spcPct val="20000"/>
              </a:spcBef>
              <a:buSzPct val="75000"/>
            </a:pPr>
            <a:r>
              <a:rPr lang="es-EC" altLang="es-EC">
                <a:solidFill>
                  <a:schemeClr val="bg1"/>
                </a:solidFill>
                <a:latin typeface="Inconsolata" charset="0"/>
              </a:rPr>
              <a:t>     } </a:t>
            </a:r>
          </a:p>
          <a:p>
            <a:pPr eaLnBrk="1" hangingPunct="1">
              <a:spcBef>
                <a:spcPct val="20000"/>
              </a:spcBef>
              <a:buSzPct val="75000"/>
            </a:pPr>
            <a:r>
              <a:rPr lang="es-EC" altLang="es-EC">
                <a:solidFill>
                  <a:schemeClr val="bg1"/>
                </a:solidFill>
                <a:latin typeface="Inconsolata" charset="0"/>
              </a:rPr>
              <a:t>} else { </a:t>
            </a:r>
          </a:p>
          <a:p>
            <a:pPr eaLnBrk="1" hangingPunct="1">
              <a:spcBef>
                <a:spcPct val="20000"/>
              </a:spcBef>
              <a:buSzPct val="75000"/>
            </a:pPr>
            <a:r>
              <a:rPr lang="es-EC" altLang="es-EC">
                <a:solidFill>
                  <a:schemeClr val="bg1"/>
                </a:solidFill>
                <a:latin typeface="Inconsolata" charset="0"/>
              </a:rPr>
              <a:t>     function foo() { </a:t>
            </a:r>
          </a:p>
          <a:p>
            <a:pPr eaLnBrk="1" hangingPunct="1">
              <a:spcBef>
                <a:spcPct val="20000"/>
              </a:spcBef>
              <a:buSzPct val="75000"/>
            </a:pPr>
            <a:r>
              <a:rPr lang="es-EC" altLang="es-EC">
                <a:solidFill>
                  <a:schemeClr val="bg1"/>
                </a:solidFill>
                <a:latin typeface="Inconsolata" charset="0"/>
              </a:rPr>
              <a:t>          console.log('I am NOT Android'); </a:t>
            </a:r>
          </a:p>
          <a:p>
            <a:pPr eaLnBrk="1" hangingPunct="1">
              <a:spcBef>
                <a:spcPct val="20000"/>
              </a:spcBef>
              <a:buSzPct val="75000"/>
            </a:pPr>
            <a:r>
              <a:rPr lang="es-EC" altLang="es-EC">
                <a:solidFill>
                  <a:schemeClr val="bg1"/>
                </a:solidFill>
                <a:latin typeface="Inconsolata" charset="0"/>
              </a:rPr>
              <a:t>     } </a:t>
            </a:r>
          </a:p>
          <a:p>
            <a:pPr eaLnBrk="1" hangingPunct="1">
              <a:spcBef>
                <a:spcPct val="20000"/>
              </a:spcBef>
              <a:buSzPct val="75000"/>
            </a:pPr>
            <a:r>
              <a:rPr lang="es-EC" altLang="es-EC">
                <a:solidFill>
                  <a:schemeClr val="bg1"/>
                </a:solidFill>
                <a:latin typeface="Inconsolata" charset="0"/>
              </a:rPr>
              <a:t>} </a:t>
            </a:r>
          </a:p>
          <a:p>
            <a:pPr eaLnBrk="1" hangingPunct="1">
              <a:spcBef>
                <a:spcPct val="20000"/>
              </a:spcBef>
              <a:buSzPct val="75000"/>
            </a:pPr>
            <a:r>
              <a:rPr lang="es-EC" altLang="es-EC">
                <a:solidFill>
                  <a:schemeClr val="bg1"/>
                </a:solidFill>
                <a:latin typeface="Inconsolata" charset="0"/>
              </a:rPr>
              <a:t>foo(); </a:t>
            </a:r>
          </a:p>
        </p:txBody>
      </p:sp>
      <p:sp>
        <p:nvSpPr>
          <p:cNvPr id="103428" name="4 CuadroTexto"/>
          <p:cNvSpPr txBox="1">
            <a:spLocks noChangeArrowheads="1"/>
          </p:cNvSpPr>
          <p:nvPr/>
        </p:nvSpPr>
        <p:spPr bwMode="auto">
          <a:xfrm>
            <a:off x="407988" y="4538663"/>
            <a:ext cx="59769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100">
                <a:solidFill>
                  <a:schemeClr val="bg1"/>
                </a:solidFill>
                <a:latin typeface="Inconsolata" charset="0"/>
              </a:rPr>
              <a:t>Answer: I am NOT Android – because declaration of foo () is hoisted</a:t>
            </a:r>
            <a:endParaRPr lang="en-US" altLang="es-EC" sz="1100">
              <a:solidFill>
                <a:schemeClr val="bg1"/>
              </a:solidFill>
              <a:latin typeface="Inconsolata"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Picture 3" descr="Cover_blac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4" name="Title 1"/>
          <p:cNvSpPr>
            <a:spLocks noGrp="1"/>
          </p:cNvSpPr>
          <p:nvPr>
            <p:ph type="ctrTitle"/>
          </p:nvPr>
        </p:nvSpPr>
        <p:spPr bwMode="auto">
          <a:xfrm>
            <a:off x="711200" y="2997200"/>
            <a:ext cx="7772400" cy="452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s-EC" altLang="es-EC" smtClean="0">
                <a:latin typeface="Open Sans" charset="0"/>
              </a:rPr>
              <a:t>FUNCTIONS</a:t>
            </a:r>
            <a:endParaRPr lang="en-US" altLang="es-EC" sz="4400" smtClean="0">
              <a:latin typeface="Open Sans"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Arguments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31075" name="Content Placeholder 2"/>
          <p:cNvSpPr txBox="1">
            <a:spLocks/>
          </p:cNvSpPr>
          <p:nvPr/>
        </p:nvSpPr>
        <p:spPr bwMode="auto">
          <a:xfrm>
            <a:off x="3994150" y="962025"/>
            <a:ext cx="4373563" cy="38639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a:solidFill>
                  <a:schemeClr val="bg1"/>
                </a:solidFill>
                <a:latin typeface="Inconsolata" charset="0"/>
              </a:rPr>
              <a:t>function foo(one, two) { </a:t>
            </a:r>
          </a:p>
          <a:p>
            <a:pPr eaLnBrk="1" hangingPunct="1"/>
            <a:r>
              <a:rPr lang="es-EC" altLang="es-EC" sz="1400">
                <a:solidFill>
                  <a:schemeClr val="bg1"/>
                </a:solidFill>
                <a:latin typeface="Inconsolata" charset="0"/>
              </a:rPr>
              <a:t>     console.log(one); </a:t>
            </a:r>
          </a:p>
          <a:p>
            <a:pPr eaLnBrk="1" hangingPunct="1"/>
            <a:r>
              <a:rPr lang="es-EC" altLang="es-EC" sz="1400">
                <a:solidFill>
                  <a:schemeClr val="bg1"/>
                </a:solidFill>
                <a:latin typeface="Inconsolata" charset="0"/>
              </a:rPr>
              <a:t>     console.log(two); </a:t>
            </a:r>
          </a:p>
          <a:p>
            <a:pPr eaLnBrk="1" hangingPunct="1"/>
            <a:r>
              <a:rPr lang="es-EC" altLang="es-EC" sz="1400">
                <a:solidFill>
                  <a:schemeClr val="bg1"/>
                </a:solidFill>
                <a:latin typeface="Inconsolata" charset="0"/>
              </a:rPr>
              <a:t>     if(arguments.length &gt; 2) { </a:t>
            </a:r>
          </a:p>
          <a:p>
            <a:pPr eaLnBrk="1" hangingPunct="1"/>
            <a:r>
              <a:rPr lang="es-EC" altLang="es-EC" sz="1400">
                <a:solidFill>
                  <a:schemeClr val="bg1"/>
                </a:solidFill>
                <a:latin typeface="Inconsolata" charset="0"/>
              </a:rPr>
              <a:t>         console.log(arguments[2]); </a:t>
            </a:r>
          </a:p>
          <a:p>
            <a:pPr eaLnBrk="1" hangingPunct="1"/>
            <a:r>
              <a:rPr lang="es-EC" altLang="es-EC" sz="1400">
                <a:solidFill>
                  <a:schemeClr val="bg1"/>
                </a:solidFill>
                <a:latin typeface="Inconsolata" charset="0"/>
              </a:rPr>
              <a:t>     } </a:t>
            </a:r>
          </a:p>
          <a:p>
            <a:pPr eaLnBrk="1" hangingPunct="1"/>
            <a:endParaRPr lang="es-EC" altLang="es-EC" sz="1400">
              <a:solidFill>
                <a:schemeClr val="bg1"/>
              </a:solidFill>
              <a:latin typeface="Inconsolata" charset="0"/>
            </a:endParaRPr>
          </a:p>
          <a:p>
            <a:pPr eaLnBrk="1" hangingPunct="1"/>
            <a:r>
              <a:rPr lang="es-EC" altLang="es-EC" sz="1400">
                <a:solidFill>
                  <a:srgbClr val="BFBFBF"/>
                </a:solidFill>
                <a:latin typeface="Inconsolata" charset="0"/>
              </a:rPr>
              <a:t>      </a:t>
            </a:r>
            <a:r>
              <a:rPr lang="es-EC" altLang="es-EC" sz="1400" i="1">
                <a:solidFill>
                  <a:srgbClr val="BFBFBF"/>
                </a:solidFill>
                <a:latin typeface="Inconsolata" charset="0"/>
              </a:rPr>
              <a:t>// this would fail </a:t>
            </a:r>
          </a:p>
          <a:p>
            <a:pPr eaLnBrk="1" hangingPunct="1"/>
            <a:r>
              <a:rPr lang="es-EC" altLang="es-EC" sz="1400">
                <a:solidFill>
                  <a:schemeClr val="bg1"/>
                </a:solidFill>
                <a:latin typeface="Inconsolata" charset="0"/>
              </a:rPr>
              <a:t>      console.log(arguments.join(', ')); </a:t>
            </a:r>
          </a:p>
          <a:p>
            <a:pPr eaLnBrk="1" hangingPunct="1"/>
            <a:endParaRPr lang="es-EC" altLang="es-EC" sz="1400">
              <a:solidFill>
                <a:schemeClr val="bg1"/>
              </a:solidFill>
              <a:latin typeface="Inconsolata" charset="0"/>
            </a:endParaRPr>
          </a:p>
          <a:p>
            <a:pPr eaLnBrk="1" hangingPunct="1"/>
            <a:r>
              <a:rPr lang="es-EC" altLang="es-EC" sz="1400" i="1">
                <a:solidFill>
                  <a:srgbClr val="BFBFBF"/>
                </a:solidFill>
                <a:latin typeface="Inconsolata" charset="0"/>
              </a:rPr>
              <a:t>      // but this would work </a:t>
            </a:r>
          </a:p>
          <a:p>
            <a:pPr eaLnBrk="1" hangingPunct="1"/>
            <a:r>
              <a:rPr lang="es-EC" altLang="es-EC" sz="1400">
                <a:solidFill>
                  <a:schemeClr val="bg1"/>
                </a:solidFill>
                <a:latin typeface="Inconsolata" charset="0"/>
              </a:rPr>
              <a:t>      var args = Array.prototype.slice.call(arguments); </a:t>
            </a:r>
          </a:p>
          <a:p>
            <a:pPr eaLnBrk="1" hangingPunct="1"/>
            <a:r>
              <a:rPr lang="es-EC" altLang="es-EC" sz="1400">
                <a:solidFill>
                  <a:schemeClr val="bg1"/>
                </a:solidFill>
                <a:latin typeface="Inconsolata" charset="0"/>
              </a:rPr>
              <a:t>      console.log(args.join(', ')); </a:t>
            </a:r>
          </a:p>
          <a:p>
            <a:pPr eaLnBrk="1" hangingPunct="1"/>
            <a:endParaRPr lang="es-EC" altLang="es-EC" sz="1400">
              <a:solidFill>
                <a:schemeClr val="bg1"/>
              </a:solidFill>
              <a:latin typeface="Inconsolata" charset="0"/>
            </a:endParaRPr>
          </a:p>
          <a:p>
            <a:pPr eaLnBrk="1" hangingPunct="1"/>
            <a:r>
              <a:rPr lang="es-EC" altLang="es-EC" sz="1400">
                <a:solidFill>
                  <a:schemeClr val="bg1"/>
                </a:solidFill>
                <a:latin typeface="Inconsolata" charset="0"/>
              </a:rPr>
              <a:t>} </a:t>
            </a:r>
          </a:p>
          <a:p>
            <a:pPr eaLnBrk="1" hangingPunct="1"/>
            <a:endParaRPr lang="es-EC" altLang="es-EC" sz="1400">
              <a:solidFill>
                <a:schemeClr val="bg1"/>
              </a:solidFill>
              <a:latin typeface="Inconsolata" charset="0"/>
            </a:endParaRPr>
          </a:p>
          <a:p>
            <a:pPr eaLnBrk="1" hangingPunct="1"/>
            <a:r>
              <a:rPr lang="es-EC" altLang="es-EC" sz="1400">
                <a:solidFill>
                  <a:schemeClr val="bg1"/>
                </a:solidFill>
                <a:latin typeface="Inconsolata" charset="0"/>
              </a:rPr>
              <a:t>foo(1, 2, 3); </a:t>
            </a:r>
            <a:r>
              <a:rPr lang="es-EC" altLang="es-EC" sz="1400"/>
              <a:t/>
            </a:r>
            <a:br>
              <a:rPr lang="es-EC" altLang="es-EC" sz="1400"/>
            </a:br>
            <a:endParaRPr lang="es-EC" altLang="es-EC" sz="1400"/>
          </a:p>
        </p:txBody>
      </p:sp>
      <p:sp>
        <p:nvSpPr>
          <p:cNvPr id="137220" name="4 CuadroTexto"/>
          <p:cNvSpPr txBox="1">
            <a:spLocks noChangeArrowheads="1"/>
          </p:cNvSpPr>
          <p:nvPr/>
        </p:nvSpPr>
        <p:spPr bwMode="auto">
          <a:xfrm>
            <a:off x="0" y="908050"/>
            <a:ext cx="34925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a:solidFill>
                  <a:schemeClr val="bg1"/>
                </a:solidFill>
                <a:latin typeface="Inconsolata" charset="0"/>
              </a:rPr>
              <a:t>JS functions can accept variable number of arguments without error</a:t>
            </a:r>
          </a:p>
          <a:p>
            <a:pPr eaLnBrk="1" hangingPunct="1">
              <a:buFont typeface="Arial" pitchFamily="34" charset="0"/>
              <a:buChar char="•"/>
            </a:pPr>
            <a:r>
              <a:rPr lang="en-US" altLang="es-EC" b="1">
                <a:solidFill>
                  <a:schemeClr val="bg1"/>
                </a:solidFill>
                <a:latin typeface="Inconsolata" charset="0"/>
              </a:rPr>
              <a:t>arguments</a:t>
            </a:r>
            <a:r>
              <a:rPr lang="en-US" altLang="es-EC">
                <a:solidFill>
                  <a:schemeClr val="bg1"/>
                </a:solidFill>
                <a:latin typeface="Inconsolata" charset="0"/>
              </a:rPr>
              <a:t> - array-like object</a:t>
            </a:r>
          </a:p>
          <a:p>
            <a:pPr eaLnBrk="1" hangingPunct="1">
              <a:buFont typeface="Arial" pitchFamily="34" charset="0"/>
              <a:buChar char="•"/>
            </a:pPr>
            <a:r>
              <a:rPr lang="en-US" altLang="es-EC">
                <a:solidFill>
                  <a:schemeClr val="bg1"/>
                </a:solidFill>
                <a:latin typeface="Inconsolata" charset="0"/>
              </a:rPr>
              <a:t>But it's not an Array (no properties other than length)</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n-US" cap="small" dirty="0">
                <a:ea typeface="ＭＳ Ｐゴシック" charset="0"/>
              </a:rPr>
              <a:t>Pass by Reference or Value?</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38243" name="Content Placeholder 2"/>
          <p:cNvSpPr txBox="1">
            <a:spLocks/>
          </p:cNvSpPr>
          <p:nvPr/>
        </p:nvSpPr>
        <p:spPr bwMode="auto">
          <a:xfrm>
            <a:off x="5037138" y="2332038"/>
            <a:ext cx="3330575" cy="21986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a:solidFill>
                  <a:schemeClr val="bg1"/>
                </a:solidFill>
                <a:latin typeface="Inconsolata" charset="0"/>
              </a:rPr>
              <a:t>function changeIt ( y )  {</a:t>
            </a:r>
          </a:p>
          <a:p>
            <a:pPr eaLnBrk="1" hangingPunct="1"/>
            <a:r>
              <a:rPr lang="es-EC" altLang="es-EC" sz="1400">
                <a:solidFill>
                  <a:schemeClr val="bg1"/>
                </a:solidFill>
                <a:latin typeface="Inconsolata" charset="0"/>
              </a:rPr>
              <a:t>     y = 5 ;</a:t>
            </a:r>
          </a:p>
          <a:p>
            <a:pPr eaLnBrk="1" hangingPunct="1"/>
            <a:r>
              <a:rPr lang="es-EC" altLang="es-EC" sz="1400">
                <a:solidFill>
                  <a:schemeClr val="bg1"/>
                </a:solidFill>
                <a:latin typeface="Inconsolata" charset="0"/>
              </a:rPr>
              <a:t>}</a:t>
            </a:r>
          </a:p>
          <a:p>
            <a:pPr eaLnBrk="1" hangingPunct="1"/>
            <a:r>
              <a:rPr lang="es-EC" altLang="es-EC" sz="1400">
                <a:solidFill>
                  <a:schemeClr val="bg1"/>
                </a:solidFill>
                <a:latin typeface="Inconsolata" charset="0"/>
              </a:rPr>
              <a:t>var  x = 4 ;</a:t>
            </a:r>
          </a:p>
          <a:p>
            <a:pPr eaLnBrk="1" hangingPunct="1"/>
            <a:r>
              <a:rPr lang="es-EC" altLang="es-EC" sz="1400">
                <a:solidFill>
                  <a:schemeClr val="bg1"/>
                </a:solidFill>
                <a:latin typeface="Inconsolata" charset="0"/>
              </a:rPr>
              <a:t>console.log ( x ) ; </a:t>
            </a:r>
            <a:r>
              <a:rPr lang="es-EC" altLang="es-EC" sz="1400" i="1">
                <a:solidFill>
                  <a:srgbClr val="BFBFBF"/>
                </a:solidFill>
                <a:latin typeface="Inconsolata" charset="0"/>
              </a:rPr>
              <a:t>// x is equal to 4</a:t>
            </a:r>
          </a:p>
          <a:p>
            <a:pPr eaLnBrk="1" hangingPunct="1"/>
            <a:r>
              <a:rPr lang="es-EC" altLang="es-EC" sz="1400">
                <a:solidFill>
                  <a:schemeClr val="bg1"/>
                </a:solidFill>
                <a:latin typeface="Inconsolata" charset="0"/>
              </a:rPr>
              <a:t>changeIt ( x ) ;</a:t>
            </a:r>
          </a:p>
          <a:p>
            <a:pPr eaLnBrk="1" hangingPunct="1"/>
            <a:r>
              <a:rPr lang="es-EC" altLang="es-EC" sz="1400">
                <a:solidFill>
                  <a:schemeClr val="bg1"/>
                </a:solidFill>
                <a:latin typeface="Inconsolata" charset="0"/>
              </a:rPr>
              <a:t>console.log ( x ) ; </a:t>
            </a:r>
            <a:r>
              <a:rPr lang="es-EC" altLang="es-EC" sz="1400" i="1">
                <a:solidFill>
                  <a:srgbClr val="BFBFBF"/>
                </a:solidFill>
                <a:latin typeface="Inconsolata" charset="0"/>
              </a:rPr>
              <a:t>// x is still equal to 4</a:t>
            </a:r>
            <a:r>
              <a:rPr lang="en-US" altLang="es-EC" sz="1400"/>
              <a:t>;</a:t>
            </a:r>
          </a:p>
        </p:txBody>
      </p:sp>
      <p:sp>
        <p:nvSpPr>
          <p:cNvPr id="138244" name="4 CuadroTexto"/>
          <p:cNvSpPr txBox="1">
            <a:spLocks noChangeArrowheads="1"/>
          </p:cNvSpPr>
          <p:nvPr/>
        </p:nvSpPr>
        <p:spPr bwMode="auto">
          <a:xfrm>
            <a:off x="5270500" y="1089025"/>
            <a:ext cx="34417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Simple variables passed by value</a:t>
            </a:r>
          </a:p>
          <a:p>
            <a:pPr eaLnBrk="1" hangingPunct="1">
              <a:buFont typeface="Arial" pitchFamily="34" charset="0"/>
              <a:buChar char="•"/>
            </a:pPr>
            <a:r>
              <a:rPr lang="en-US" altLang="es-EC" sz="1400">
                <a:solidFill>
                  <a:schemeClr val="bg1"/>
                </a:solidFill>
                <a:latin typeface="Inconsolata" charset="0"/>
              </a:rPr>
              <a:t>Objects passed by reference</a:t>
            </a:r>
          </a:p>
          <a:p>
            <a:pPr eaLnBrk="1" hangingPunct="1">
              <a:buFont typeface="Arial" pitchFamily="34" charset="0"/>
              <a:buChar char="•"/>
            </a:pPr>
            <a:r>
              <a:rPr lang="en-US" altLang="es-EC" sz="1400">
                <a:solidFill>
                  <a:schemeClr val="bg1"/>
                </a:solidFill>
                <a:latin typeface="Inconsolata" charset="0"/>
              </a:rPr>
              <a:t>Pedantically, everything is passed by value, but with objects that value is a reference to the object</a:t>
            </a:r>
          </a:p>
        </p:txBody>
      </p:sp>
      <p:sp>
        <p:nvSpPr>
          <p:cNvPr id="138245" name="Content Placeholder 2"/>
          <p:cNvSpPr txBox="1">
            <a:spLocks/>
          </p:cNvSpPr>
          <p:nvPr/>
        </p:nvSpPr>
        <p:spPr bwMode="auto">
          <a:xfrm>
            <a:off x="279400" y="995363"/>
            <a:ext cx="4581525" cy="319563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a:solidFill>
                  <a:schemeClr val="bg1"/>
                </a:solidFill>
                <a:latin typeface="Inconsolata" charset="0"/>
              </a:rPr>
              <a:t>var cat = { </a:t>
            </a:r>
          </a:p>
          <a:p>
            <a:pPr eaLnBrk="1" hangingPunct="1"/>
            <a:r>
              <a:rPr lang="es-EC" altLang="es-EC" sz="1400">
                <a:solidFill>
                  <a:schemeClr val="bg1"/>
                </a:solidFill>
                <a:latin typeface="Inconsolata" charset="0"/>
              </a:rPr>
              <a:t>color: 'orange' </a:t>
            </a:r>
          </a:p>
          <a:p>
            <a:pPr eaLnBrk="1" hangingPunct="1"/>
            <a:r>
              <a:rPr lang="es-EC" altLang="es-EC" sz="1400">
                <a:solidFill>
                  <a:schemeClr val="bg1"/>
                </a:solidFill>
                <a:latin typeface="Inconsolata" charset="0"/>
              </a:rPr>
              <a:t>}; </a:t>
            </a:r>
          </a:p>
          <a:p>
            <a:pPr eaLnBrk="1" hangingPunct="1"/>
            <a:r>
              <a:rPr lang="es-EC" altLang="es-EC" sz="1400">
                <a:solidFill>
                  <a:schemeClr val="bg1"/>
                </a:solidFill>
                <a:latin typeface="Inconsolata" charset="0"/>
              </a:rPr>
              <a:t>function changeCatColor(feline) { </a:t>
            </a:r>
          </a:p>
          <a:p>
            <a:pPr eaLnBrk="1" hangingPunct="1"/>
            <a:r>
              <a:rPr lang="es-EC" altLang="es-EC" sz="1400">
                <a:solidFill>
                  <a:schemeClr val="bg1"/>
                </a:solidFill>
                <a:latin typeface="Inconsolata" charset="0"/>
              </a:rPr>
              <a:t>     </a:t>
            </a:r>
            <a:r>
              <a:rPr lang="es-EC" altLang="es-EC" sz="1400" i="1">
                <a:solidFill>
                  <a:srgbClr val="BFBFBF"/>
                </a:solidFill>
                <a:latin typeface="Inconsolata" charset="0"/>
              </a:rPr>
              <a:t>// obj reference passed in </a:t>
            </a:r>
          </a:p>
          <a:p>
            <a:pPr eaLnBrk="1" hangingPunct="1"/>
            <a:r>
              <a:rPr lang="es-EC" altLang="es-EC" sz="1400">
                <a:solidFill>
                  <a:schemeClr val="bg1"/>
                </a:solidFill>
                <a:latin typeface="Inconsolata" charset="0"/>
              </a:rPr>
              <a:t>     feline.color = 'black'; </a:t>
            </a:r>
          </a:p>
          <a:p>
            <a:pPr eaLnBrk="1" hangingPunct="1"/>
            <a:r>
              <a:rPr lang="es-EC" altLang="es-EC" sz="1400">
                <a:solidFill>
                  <a:schemeClr val="bg1"/>
                </a:solidFill>
                <a:latin typeface="Inconsolata" charset="0"/>
              </a:rPr>
              <a:t>     feline.claws = 'sharp'; </a:t>
            </a:r>
          </a:p>
          <a:p>
            <a:pPr eaLnBrk="1" hangingPunct="1"/>
            <a:r>
              <a:rPr lang="es-EC" altLang="es-EC" sz="1400">
                <a:solidFill>
                  <a:schemeClr val="bg1"/>
                </a:solidFill>
                <a:latin typeface="Inconsolata" charset="0"/>
              </a:rPr>
              <a:t>     feline = { </a:t>
            </a:r>
          </a:p>
          <a:p>
            <a:pPr eaLnBrk="1" hangingPunct="1"/>
            <a:r>
              <a:rPr lang="es-EC" altLang="es-EC" sz="1400">
                <a:solidFill>
                  <a:schemeClr val="bg1"/>
                </a:solidFill>
                <a:latin typeface="Inconsolata" charset="0"/>
              </a:rPr>
              <a:t>          color: 'brown' </a:t>
            </a:r>
          </a:p>
          <a:p>
            <a:pPr eaLnBrk="1" hangingPunct="1"/>
            <a:r>
              <a:rPr lang="es-EC" altLang="es-EC" sz="1400">
                <a:solidFill>
                  <a:schemeClr val="bg1"/>
                </a:solidFill>
                <a:latin typeface="Inconsolata" charset="0"/>
              </a:rPr>
              <a:t>     };</a:t>
            </a:r>
          </a:p>
          <a:p>
            <a:pPr eaLnBrk="1" hangingPunct="1"/>
            <a:r>
              <a:rPr lang="es-EC" altLang="es-EC" sz="1400">
                <a:solidFill>
                  <a:schemeClr val="bg1"/>
                </a:solidFill>
                <a:latin typeface="Inconsolata" charset="0"/>
              </a:rPr>
              <a:t>} </a:t>
            </a:r>
          </a:p>
          <a:p>
            <a:pPr eaLnBrk="1" hangingPunct="1"/>
            <a:r>
              <a:rPr lang="es-EC" altLang="es-EC" sz="1400">
                <a:solidFill>
                  <a:schemeClr val="bg1"/>
                </a:solidFill>
                <a:latin typeface="Inconsolata" charset="0"/>
              </a:rPr>
              <a:t>changeCatColor(cat); </a:t>
            </a:r>
          </a:p>
          <a:p>
            <a:pPr eaLnBrk="1" hangingPunct="1"/>
            <a:r>
              <a:rPr lang="es-EC" altLang="es-EC" sz="1400">
                <a:solidFill>
                  <a:schemeClr val="bg1"/>
                </a:solidFill>
                <a:latin typeface="Inconsolata" charset="0"/>
              </a:rPr>
              <a:t>console.log(cat.color); </a:t>
            </a:r>
            <a:r>
              <a:rPr lang="es-EC" altLang="es-EC" sz="1400" i="1">
                <a:solidFill>
                  <a:srgbClr val="BFBFBF"/>
                </a:solidFill>
                <a:latin typeface="Inconsolata" charset="0"/>
              </a:rPr>
              <a:t>// outputs 'black' </a:t>
            </a:r>
          </a:p>
          <a:p>
            <a:pPr eaLnBrk="1" hangingPunct="1"/>
            <a:r>
              <a:rPr lang="es-EC" altLang="es-EC" sz="1400">
                <a:solidFill>
                  <a:schemeClr val="bg1"/>
                </a:solidFill>
                <a:latin typeface="Inconsolata" charset="0"/>
              </a:rPr>
              <a:t>console.log(cat.claws); </a:t>
            </a:r>
            <a:r>
              <a:rPr lang="es-EC" altLang="es-EC" sz="1400" i="1">
                <a:solidFill>
                  <a:srgbClr val="BFBFBF"/>
                </a:solidFill>
                <a:latin typeface="Inconsolata" charset="0"/>
              </a:rPr>
              <a:t>// outputs 'sharp</a:t>
            </a:r>
            <a:r>
              <a:rPr lang="es-EC" altLang="en-US" sz="1400" i="1">
                <a:solidFill>
                  <a:srgbClr val="BFBFBF"/>
                </a:solidFill>
                <a:latin typeface="Inconsolata" charset="0"/>
              </a:rPr>
              <a:t>‘</a:t>
            </a:r>
            <a:endParaRPr lang="es-EC" altLang="es-EC" sz="1400" i="1">
              <a:solidFill>
                <a:srgbClr val="BFBFBF"/>
              </a:solidFill>
              <a:latin typeface="Inconsolata" charset="0"/>
            </a:endParaRPr>
          </a:p>
          <a:p>
            <a:pPr eaLnBrk="1" hangingPunct="1"/>
            <a:r>
              <a:rPr lang="es-EC" altLang="es-EC" sz="1400">
                <a:solidFill>
                  <a:schemeClr val="bg1"/>
                </a:solidFill>
                <a:latin typeface="Inconsolata" charset="0"/>
              </a:rPr>
              <a:t> </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What</a:t>
            </a:r>
            <a:r>
              <a:rPr lang="es-EC" cap="small" dirty="0">
                <a:ea typeface="ＭＳ Ｐゴシック" charset="0"/>
              </a:rPr>
              <a:t> </a:t>
            </a:r>
            <a:r>
              <a:rPr lang="es-EC" cap="small" dirty="0" err="1">
                <a:ea typeface="ＭＳ Ｐゴシック" charset="0"/>
              </a:rPr>
              <a:t>is</a:t>
            </a:r>
            <a:r>
              <a:rPr lang="es-EC" cap="small" dirty="0">
                <a:ea typeface="ＭＳ Ｐゴシック" charset="0"/>
              </a:rPr>
              <a:t> "</a:t>
            </a:r>
            <a:r>
              <a:rPr lang="es-EC" cap="small" dirty="0" err="1">
                <a:ea typeface="ＭＳ Ｐゴシック" charset="0"/>
              </a:rPr>
              <a:t>this</a:t>
            </a:r>
            <a:r>
              <a:rPr lang="es-EC" cap="small" dirty="0">
                <a:ea typeface="ＭＳ Ｐゴシック" charset="0"/>
              </a:rPr>
              <a:t>"?</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05475" name="Content Placeholder 2"/>
          <p:cNvSpPr txBox="1">
            <a:spLocks/>
          </p:cNvSpPr>
          <p:nvPr/>
        </p:nvSpPr>
        <p:spPr bwMode="auto">
          <a:xfrm>
            <a:off x="4792663" y="1203325"/>
            <a:ext cx="3575050" cy="2555875"/>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charset="0"/>
                <a:ea typeface="ＭＳ Ｐゴシック" charset="0"/>
                <a:cs typeface="ＭＳ Ｐゴシック" charset="0"/>
              </a:defRPr>
            </a:lvl1pPr>
            <a:lvl2pPr marL="742950" indent="-285750" eaLnBrk="0" hangingPunct="0">
              <a:defRPr sz="1600">
                <a:solidFill>
                  <a:schemeClr val="tx1"/>
                </a:solidFill>
                <a:latin typeface="Corbel" charset="0"/>
                <a:ea typeface="ＭＳ Ｐゴシック" charset="0"/>
              </a:defRPr>
            </a:lvl2pPr>
            <a:lvl3pPr marL="1143000" indent="-228600" eaLnBrk="0" hangingPunct="0">
              <a:defRPr sz="1600">
                <a:solidFill>
                  <a:schemeClr val="tx1"/>
                </a:solidFill>
                <a:latin typeface="Corbel" charset="0"/>
                <a:ea typeface="ＭＳ Ｐゴシック" charset="0"/>
              </a:defRPr>
            </a:lvl3pPr>
            <a:lvl4pPr marL="1600200" indent="-228600" eaLnBrk="0" hangingPunct="0">
              <a:defRPr sz="1600">
                <a:solidFill>
                  <a:schemeClr val="tx1"/>
                </a:solidFill>
                <a:latin typeface="Corbel" charset="0"/>
                <a:ea typeface="ＭＳ Ｐゴシック" charset="0"/>
              </a:defRPr>
            </a:lvl4pPr>
            <a:lvl5pPr marL="2057400" indent="-228600" eaLnBrk="0" hangingPunct="0">
              <a:defRPr sz="1600">
                <a:solidFill>
                  <a:schemeClr val="tx1"/>
                </a:solidFill>
                <a:latin typeface="Corbel" charset="0"/>
                <a:ea typeface="ＭＳ Ｐゴシック" charset="0"/>
              </a:defRPr>
            </a:lvl5pPr>
            <a:lvl6pPr marL="2514600" indent="-228600" defTabSz="407988" eaLnBrk="0" fontAlgn="base" hangingPunct="0">
              <a:spcBef>
                <a:spcPct val="0"/>
              </a:spcBef>
              <a:spcAft>
                <a:spcPct val="0"/>
              </a:spcAft>
              <a:defRPr sz="1600">
                <a:solidFill>
                  <a:schemeClr val="tx1"/>
                </a:solidFill>
                <a:latin typeface="Corbel" charset="0"/>
                <a:ea typeface="ＭＳ Ｐゴシック" charset="0"/>
              </a:defRPr>
            </a:lvl6pPr>
            <a:lvl7pPr marL="2971800" indent="-228600" defTabSz="407988" eaLnBrk="0" fontAlgn="base" hangingPunct="0">
              <a:spcBef>
                <a:spcPct val="0"/>
              </a:spcBef>
              <a:spcAft>
                <a:spcPct val="0"/>
              </a:spcAft>
              <a:defRPr sz="1600">
                <a:solidFill>
                  <a:schemeClr val="tx1"/>
                </a:solidFill>
                <a:latin typeface="Corbel" charset="0"/>
                <a:ea typeface="ＭＳ Ｐゴシック" charset="0"/>
              </a:defRPr>
            </a:lvl7pPr>
            <a:lvl8pPr marL="3429000" indent="-228600" defTabSz="407988" eaLnBrk="0" fontAlgn="base" hangingPunct="0">
              <a:spcBef>
                <a:spcPct val="0"/>
              </a:spcBef>
              <a:spcAft>
                <a:spcPct val="0"/>
              </a:spcAft>
              <a:defRPr sz="1600">
                <a:solidFill>
                  <a:schemeClr val="tx1"/>
                </a:solidFill>
                <a:latin typeface="Corbel" charset="0"/>
                <a:ea typeface="ＭＳ Ｐゴシック" charset="0"/>
              </a:defRPr>
            </a:lvl8pPr>
            <a:lvl9pPr marL="3886200" indent="-228600" defTabSz="407988" eaLnBrk="0" fontAlgn="base" hangingPunct="0">
              <a:spcBef>
                <a:spcPct val="0"/>
              </a:spcBef>
              <a:spcAft>
                <a:spcPct val="0"/>
              </a:spcAft>
              <a:defRPr sz="1600">
                <a:solidFill>
                  <a:schemeClr val="tx1"/>
                </a:solidFill>
                <a:latin typeface="Corbel" charset="0"/>
                <a:ea typeface="ＭＳ Ｐゴシック" charset="0"/>
              </a:defRPr>
            </a:lvl9pPr>
          </a:lstStyle>
          <a:p>
            <a:pPr eaLnBrk="1" hangingPunct="1">
              <a:defRPr/>
            </a:pPr>
            <a:r>
              <a:rPr lang="es-EC" dirty="0" smtClean="0">
                <a:solidFill>
                  <a:schemeClr val="bg1"/>
                </a:solidFill>
                <a:latin typeface="Inconsolata" charset="0"/>
                <a:cs typeface="Inconsolata" charset="0"/>
              </a:rPr>
              <a:t>var obj = {}; </a:t>
            </a:r>
          </a:p>
          <a:p>
            <a:pPr eaLnBrk="1" hangingPunct="1">
              <a:defRPr/>
            </a:pPr>
            <a:r>
              <a:rPr lang="es-EC" dirty="0" smtClean="0">
                <a:solidFill>
                  <a:schemeClr val="bg1"/>
                </a:solidFill>
                <a:latin typeface="Inconsolata" charset="0"/>
                <a:cs typeface="Inconsolata" charset="0"/>
              </a:rPr>
              <a:t>obj.fn = function () { </a:t>
            </a:r>
          </a:p>
          <a:p>
            <a:pPr eaLnBrk="1" hangingPunct="1">
              <a:defRPr/>
            </a:pPr>
            <a:r>
              <a:rPr lang="es-EC" dirty="0" smtClean="0">
                <a:solidFill>
                  <a:schemeClr val="bg1"/>
                </a:solidFill>
                <a:latin typeface="Inconsolata" charset="0"/>
                <a:cs typeface="Inconsolata" charset="0"/>
              </a:rPr>
              <a:t>     </a:t>
            </a:r>
            <a:r>
              <a:rPr lang="es-EC" i="1" dirty="0" smtClean="0">
                <a:solidFill>
                  <a:srgbClr val="BFBFBF"/>
                </a:solidFill>
                <a:latin typeface="Inconsolata" charset="0"/>
                <a:cs typeface="Inconsolata" charset="0"/>
              </a:rPr>
              <a:t> // 'this' == obj </a:t>
            </a:r>
          </a:p>
          <a:p>
            <a:pPr eaLnBrk="1" hangingPunct="1">
              <a:defRPr/>
            </a:pPr>
            <a:r>
              <a:rPr lang="es-EC" dirty="0" smtClean="0">
                <a:solidFill>
                  <a:schemeClr val="bg1"/>
                </a:solidFill>
                <a:latin typeface="Inconsolata" charset="0"/>
                <a:cs typeface="Inconsolata" charset="0"/>
              </a:rPr>
              <a:t>}; </a:t>
            </a:r>
          </a:p>
          <a:p>
            <a:pPr eaLnBrk="1" hangingPunct="1">
              <a:defRPr/>
            </a:pPr>
            <a:r>
              <a:rPr lang="es-EC" dirty="0" smtClean="0">
                <a:solidFill>
                  <a:schemeClr val="bg1"/>
                </a:solidFill>
                <a:latin typeface="Inconsolata" charset="0"/>
                <a:cs typeface="Inconsolata" charset="0"/>
              </a:rPr>
              <a:t>function fn() { </a:t>
            </a:r>
          </a:p>
          <a:p>
            <a:pPr eaLnBrk="1" hangingPunct="1">
              <a:defRPr/>
            </a:pPr>
            <a:r>
              <a:rPr lang="es-EC" dirty="0" smtClean="0">
                <a:solidFill>
                  <a:schemeClr val="bg1"/>
                </a:solidFill>
                <a:latin typeface="Inconsolata" charset="0"/>
                <a:cs typeface="Inconsolata" charset="0"/>
              </a:rPr>
              <a:t>      </a:t>
            </a:r>
            <a:r>
              <a:rPr lang="es-EC" i="1" dirty="0" smtClean="0">
                <a:solidFill>
                  <a:srgbClr val="BFBFBF"/>
                </a:solidFill>
                <a:latin typeface="Inconsolata" charset="0"/>
                <a:cs typeface="Inconsolata" charset="0"/>
              </a:rPr>
              <a:t>// this == global object </a:t>
            </a:r>
          </a:p>
          <a:p>
            <a:pPr eaLnBrk="1" hangingPunct="1">
              <a:defRPr/>
            </a:pPr>
            <a:r>
              <a:rPr lang="es-EC" dirty="0" smtClean="0">
                <a:solidFill>
                  <a:schemeClr val="bg1"/>
                </a:solidFill>
                <a:latin typeface="Inconsolata" charset="0"/>
                <a:cs typeface="Inconsolata" charset="0"/>
              </a:rPr>
              <a:t>}; </a:t>
            </a:r>
          </a:p>
          <a:p>
            <a:pPr eaLnBrk="1" hangingPunct="1">
              <a:defRPr/>
            </a:pPr>
            <a:r>
              <a:rPr lang="es-EC" i="1" dirty="0" smtClean="0">
                <a:solidFill>
                  <a:srgbClr val="BFBFBF"/>
                </a:solidFill>
                <a:latin typeface="Inconsolata" charset="0"/>
                <a:cs typeface="Inconsolata" charset="0"/>
              </a:rPr>
              <a:t>// because we're basically saying </a:t>
            </a:r>
          </a:p>
          <a:p>
            <a:pPr eaLnBrk="1" hangingPunct="1">
              <a:defRPr/>
            </a:pPr>
            <a:r>
              <a:rPr lang="es-EC" dirty="0" smtClean="0">
                <a:solidFill>
                  <a:schemeClr val="bg1"/>
                </a:solidFill>
                <a:latin typeface="Inconsolata" charset="0"/>
                <a:cs typeface="Inconsolata" charset="0"/>
              </a:rPr>
              <a:t>window.fn = function(); </a:t>
            </a:r>
          </a:p>
          <a:p>
            <a:pPr eaLnBrk="1" hangingPunct="1">
              <a:defRPr/>
            </a:pPr>
            <a:endParaRPr lang="es-EC" dirty="0" smtClean="0">
              <a:solidFill>
                <a:schemeClr val="bg1"/>
              </a:solidFill>
              <a:latin typeface="Inconsolata" charset="0"/>
              <a:cs typeface="Inconsolata" charset="0"/>
            </a:endParaRPr>
          </a:p>
          <a:p>
            <a:pPr eaLnBrk="1" hangingPunct="1">
              <a:defRPr/>
            </a:pPr>
            <a:endParaRPr lang="es-EC" dirty="0" smtClean="0">
              <a:solidFill>
                <a:schemeClr val="bg1"/>
              </a:solidFill>
              <a:latin typeface="Inconsolata" charset="0"/>
              <a:cs typeface="Inconsolata" charset="0"/>
            </a:endParaRPr>
          </a:p>
        </p:txBody>
      </p:sp>
      <p:sp>
        <p:nvSpPr>
          <p:cNvPr id="139268" name="4 CuadroTexto"/>
          <p:cNvSpPr txBox="1">
            <a:spLocks noChangeArrowheads="1"/>
          </p:cNvSpPr>
          <p:nvPr/>
        </p:nvSpPr>
        <p:spPr bwMode="auto">
          <a:xfrm>
            <a:off x="457200" y="1203325"/>
            <a:ext cx="3810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Refers to the object associated with the function</a:t>
            </a:r>
          </a:p>
          <a:p>
            <a:pPr eaLnBrk="1" hangingPunct="1">
              <a:buFont typeface="Arial" pitchFamily="34" charset="0"/>
              <a:buChar char="•"/>
            </a:pPr>
            <a:r>
              <a:rPr lang="en-US" altLang="es-EC" sz="1400">
                <a:solidFill>
                  <a:schemeClr val="bg1"/>
                </a:solidFill>
                <a:latin typeface="Inconsolata" charset="0"/>
              </a:rPr>
              <a:t>When functions are methods, 'this' = the object</a:t>
            </a:r>
          </a:p>
          <a:p>
            <a:pPr eaLnBrk="1" hangingPunct="1">
              <a:buFont typeface="Arial" pitchFamily="34" charset="0"/>
              <a:buChar char="•"/>
            </a:pPr>
            <a:r>
              <a:rPr lang="en-US" altLang="es-EC" sz="1400">
                <a:solidFill>
                  <a:schemeClr val="bg1"/>
                </a:solidFill>
                <a:latin typeface="Inconsolata" charset="0"/>
              </a:rPr>
              <a:t>With 'normal' functions, 'this' = the object, but the object is the global object</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Using</a:t>
            </a:r>
            <a:r>
              <a:rPr lang="es-EC" cap="small" dirty="0">
                <a:ea typeface="ＭＳ Ｐゴシック" charset="0"/>
              </a:rPr>
              <a:t> '</a:t>
            </a:r>
            <a:r>
              <a:rPr lang="es-EC" cap="small" dirty="0" err="1">
                <a:ea typeface="ＭＳ Ｐゴシック" charset="0"/>
              </a:rPr>
              <a:t>call</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40291" name="Content Placeholder 2"/>
          <p:cNvSpPr txBox="1">
            <a:spLocks/>
          </p:cNvSpPr>
          <p:nvPr/>
        </p:nvSpPr>
        <p:spPr bwMode="auto">
          <a:xfrm>
            <a:off x="4362450" y="1368425"/>
            <a:ext cx="4630738" cy="2557463"/>
          </a:xfrm>
          <a:prstGeom prst="rect">
            <a:avLst/>
          </a:prstGeom>
          <a:noFill/>
          <a:ln w="9525">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n-US" altLang="es-EC">
                <a:solidFill>
                  <a:schemeClr val="bg1"/>
                </a:solidFill>
                <a:latin typeface="Inconsolata" charset="0"/>
              </a:rPr>
              <a:t>function hello(thing) { </a:t>
            </a:r>
          </a:p>
          <a:p>
            <a:pPr eaLnBrk="1" hangingPunct="1"/>
            <a:r>
              <a:rPr lang="en-US" altLang="es-EC">
                <a:solidFill>
                  <a:schemeClr val="bg1"/>
                </a:solidFill>
                <a:latin typeface="Inconsolata" charset="0"/>
              </a:rPr>
              <a:t>     console.log(this + " says hello " + thing); </a:t>
            </a:r>
          </a:p>
          <a:p>
            <a:pPr eaLnBrk="1" hangingPunct="1"/>
            <a:r>
              <a:rPr lang="en-US" altLang="es-EC">
                <a:solidFill>
                  <a:schemeClr val="bg1"/>
                </a:solidFill>
                <a:latin typeface="Inconsolata" charset="0"/>
              </a:rPr>
              <a:t>} </a:t>
            </a:r>
          </a:p>
          <a:p>
            <a:pPr eaLnBrk="1" hangingPunct="1"/>
            <a:r>
              <a:rPr lang="en-US" altLang="es-EC">
                <a:solidFill>
                  <a:schemeClr val="bg1"/>
                </a:solidFill>
                <a:latin typeface="Inconsolata" charset="0"/>
              </a:rPr>
              <a:t>hello.call("Bart", "world") </a:t>
            </a:r>
            <a:r>
              <a:rPr lang="en-US" altLang="es-EC" i="1">
                <a:solidFill>
                  <a:srgbClr val="BFBFBF"/>
                </a:solidFill>
                <a:latin typeface="Inconsolata" charset="0"/>
              </a:rPr>
              <a:t>// =&gt; Bart says </a:t>
            </a:r>
          </a:p>
          <a:p>
            <a:pPr eaLnBrk="1" hangingPunct="1"/>
            <a:r>
              <a:rPr lang="en-US" altLang="es-EC">
                <a:solidFill>
                  <a:schemeClr val="bg1"/>
                </a:solidFill>
                <a:latin typeface="Inconsolata" charset="0"/>
              </a:rPr>
              <a:t>                                      </a:t>
            </a:r>
            <a:r>
              <a:rPr lang="en-US" altLang="es-EC" i="1">
                <a:solidFill>
                  <a:srgbClr val="BFBFBF"/>
                </a:solidFill>
                <a:latin typeface="Inconsolata" charset="0"/>
              </a:rPr>
              <a:t> // hello world </a:t>
            </a:r>
          </a:p>
          <a:p>
            <a:pPr eaLnBrk="1" hangingPunct="1"/>
            <a:r>
              <a:rPr lang="en-US" altLang="es-EC" i="1">
                <a:solidFill>
                  <a:srgbClr val="BFBFBF"/>
                </a:solidFill>
                <a:latin typeface="Inconsolata" charset="0"/>
              </a:rPr>
              <a:t>// without call </a:t>
            </a:r>
          </a:p>
          <a:p>
            <a:pPr eaLnBrk="1" hangingPunct="1"/>
            <a:r>
              <a:rPr lang="en-US" altLang="es-EC">
                <a:solidFill>
                  <a:schemeClr val="bg1"/>
                </a:solidFill>
                <a:latin typeface="Inconsolata" charset="0"/>
              </a:rPr>
              <a:t>hello('world'); </a:t>
            </a:r>
          </a:p>
          <a:p>
            <a:pPr eaLnBrk="1" hangingPunct="1"/>
            <a:endParaRPr lang="en-US" altLang="es-EC">
              <a:solidFill>
                <a:schemeClr val="bg1"/>
              </a:solidFill>
              <a:latin typeface="Inconsolata" charset="0"/>
            </a:endParaRPr>
          </a:p>
          <a:p>
            <a:pPr eaLnBrk="1" hangingPunct="1"/>
            <a:r>
              <a:rPr lang="en-US" altLang="es-EC" i="1">
                <a:solidFill>
                  <a:srgbClr val="BFBFBF"/>
                </a:solidFill>
                <a:latin typeface="Inconsolata" charset="0"/>
              </a:rPr>
              <a:t>// essentially means </a:t>
            </a:r>
          </a:p>
          <a:p>
            <a:pPr eaLnBrk="1" hangingPunct="1"/>
            <a:r>
              <a:rPr lang="en-US" altLang="es-EC">
                <a:solidFill>
                  <a:schemeClr val="bg1"/>
                </a:solidFill>
                <a:latin typeface="Inconsolata" charset="0"/>
              </a:rPr>
              <a:t>hello.call(window, 'world'); </a:t>
            </a:r>
          </a:p>
          <a:p>
            <a:pPr eaLnBrk="1" hangingPunct="1"/>
            <a:endParaRPr lang="en-US" altLang="es-EC">
              <a:solidFill>
                <a:schemeClr val="bg1"/>
              </a:solidFill>
              <a:latin typeface="Inconsolata" charset="0"/>
            </a:endParaRPr>
          </a:p>
          <a:p>
            <a:pPr eaLnBrk="1" hangingPunct="1"/>
            <a:endParaRPr lang="es-EC" altLang="es-EC">
              <a:solidFill>
                <a:schemeClr val="bg1"/>
              </a:solidFill>
              <a:latin typeface="Inconsolata" charset="0"/>
            </a:endParaRPr>
          </a:p>
        </p:txBody>
      </p:sp>
      <p:sp>
        <p:nvSpPr>
          <p:cNvPr id="140292" name="4 CuadroTexto"/>
          <p:cNvSpPr txBox="1">
            <a:spLocks noChangeArrowheads="1"/>
          </p:cNvSpPr>
          <p:nvPr/>
        </p:nvSpPr>
        <p:spPr bwMode="auto">
          <a:xfrm>
            <a:off x="457200" y="1231900"/>
            <a:ext cx="3098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Defines what 'this' is for the function</a:t>
            </a:r>
          </a:p>
          <a:p>
            <a:pPr eaLnBrk="1" hangingPunct="1">
              <a:buFont typeface="Arial" pitchFamily="34" charset="0"/>
              <a:buChar char="•"/>
            </a:pPr>
            <a:r>
              <a:rPr lang="en-US" altLang="es-EC" sz="1400">
                <a:solidFill>
                  <a:schemeClr val="bg1"/>
                </a:solidFill>
                <a:latin typeface="Inconsolata" charset="0"/>
              </a:rPr>
              <a:t>Without call, you're essentially passing the global object with call</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Self-calling</a:t>
            </a:r>
            <a:r>
              <a:rPr lang="es-EC" cap="small" dirty="0">
                <a:ea typeface="ＭＳ Ｐゴシック" charset="0"/>
              </a:rPr>
              <a:t> </a:t>
            </a:r>
            <a:r>
              <a:rPr lang="es-EC" cap="small" dirty="0" err="1">
                <a:ea typeface="ＭＳ Ｐゴシック" charset="0"/>
              </a:rPr>
              <a:t>Functions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42339" name="Content Placeholder 2"/>
          <p:cNvSpPr txBox="1">
            <a:spLocks/>
          </p:cNvSpPr>
          <p:nvPr/>
        </p:nvSpPr>
        <p:spPr bwMode="auto">
          <a:xfrm>
            <a:off x="3811588" y="996950"/>
            <a:ext cx="3819525" cy="3752850"/>
          </a:xfrm>
          <a:prstGeom prst="rect">
            <a:avLst/>
          </a:prstGeom>
          <a:noFill/>
          <a:ln w="9525">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a:solidFill>
                  <a:schemeClr val="bg1"/>
                </a:solidFill>
                <a:latin typeface="Inconsolata" charset="0"/>
              </a:rPr>
              <a:t>// define &amp; declare Counter </a:t>
            </a:r>
          </a:p>
          <a:p>
            <a:pPr eaLnBrk="1" hangingPunct="1"/>
            <a:r>
              <a:rPr lang="es-EC" altLang="es-EC">
                <a:solidFill>
                  <a:schemeClr val="bg1"/>
                </a:solidFill>
                <a:latin typeface="Inconsolata" charset="0"/>
              </a:rPr>
              <a:t>var Counter = (function() { </a:t>
            </a:r>
          </a:p>
          <a:p>
            <a:pPr eaLnBrk="1" hangingPunct="1"/>
            <a:r>
              <a:rPr lang="es-EC" altLang="es-EC">
                <a:solidFill>
                  <a:schemeClr val="bg1"/>
                </a:solidFill>
                <a:latin typeface="Inconsolata" charset="0"/>
              </a:rPr>
              <a:t>     var privateCounter = 0; </a:t>
            </a:r>
          </a:p>
          <a:p>
            <a:pPr eaLnBrk="1" hangingPunct="1"/>
            <a:r>
              <a:rPr lang="es-EC" altLang="es-EC">
                <a:solidFill>
                  <a:schemeClr val="bg1"/>
                </a:solidFill>
                <a:latin typeface="Inconsolata" charset="0"/>
              </a:rPr>
              <a:t>     return { </a:t>
            </a:r>
          </a:p>
          <a:p>
            <a:pPr eaLnBrk="1" hangingPunct="1"/>
            <a:r>
              <a:rPr lang="es-EC" altLang="es-EC">
                <a:solidFill>
                  <a:schemeClr val="bg1"/>
                </a:solidFill>
                <a:latin typeface="Inconsolata" charset="0"/>
              </a:rPr>
              <a:t>          increment: function() { </a:t>
            </a:r>
          </a:p>
          <a:p>
            <a:pPr eaLnBrk="1" hangingPunct="1"/>
            <a:r>
              <a:rPr lang="es-EC" altLang="es-EC">
                <a:solidFill>
                  <a:schemeClr val="bg1"/>
                </a:solidFill>
                <a:latin typeface="Inconsolata" charset="0"/>
              </a:rPr>
              <a:t>              privateCounter++; </a:t>
            </a:r>
          </a:p>
          <a:p>
            <a:pPr eaLnBrk="1" hangingPunct="1"/>
            <a:r>
              <a:rPr lang="es-EC" altLang="es-EC">
                <a:solidFill>
                  <a:schemeClr val="bg1"/>
                </a:solidFill>
                <a:latin typeface="Inconsolata" charset="0"/>
              </a:rPr>
              <a:t>          }, </a:t>
            </a:r>
          </a:p>
          <a:p>
            <a:pPr eaLnBrk="1" hangingPunct="1"/>
            <a:r>
              <a:rPr lang="es-EC" altLang="es-EC">
                <a:solidFill>
                  <a:schemeClr val="bg1"/>
                </a:solidFill>
                <a:latin typeface="Inconsolata" charset="0"/>
              </a:rPr>
              <a:t>          decrement: function() { </a:t>
            </a:r>
          </a:p>
          <a:p>
            <a:pPr eaLnBrk="1" hangingPunct="1"/>
            <a:r>
              <a:rPr lang="es-EC" altLang="es-EC">
                <a:solidFill>
                  <a:schemeClr val="bg1"/>
                </a:solidFill>
                <a:latin typeface="Inconsolata" charset="0"/>
              </a:rPr>
              <a:t>               privateCounter--; </a:t>
            </a:r>
          </a:p>
          <a:p>
            <a:pPr eaLnBrk="1" hangingPunct="1"/>
            <a:r>
              <a:rPr lang="es-EC" altLang="es-EC">
                <a:solidFill>
                  <a:schemeClr val="bg1"/>
                </a:solidFill>
                <a:latin typeface="Inconsolata" charset="0"/>
              </a:rPr>
              <a:t>          }, </a:t>
            </a:r>
          </a:p>
          <a:p>
            <a:pPr eaLnBrk="1" hangingPunct="1"/>
            <a:r>
              <a:rPr lang="es-EC" altLang="es-EC">
                <a:solidFill>
                  <a:schemeClr val="bg1"/>
                </a:solidFill>
                <a:latin typeface="Inconsolata" charset="0"/>
              </a:rPr>
              <a:t>           value: function() { </a:t>
            </a:r>
          </a:p>
          <a:p>
            <a:pPr eaLnBrk="1" hangingPunct="1"/>
            <a:r>
              <a:rPr lang="es-EC" altLang="es-EC">
                <a:solidFill>
                  <a:schemeClr val="bg1"/>
                </a:solidFill>
                <a:latin typeface="Inconsolata" charset="0"/>
              </a:rPr>
              <a:t>                return privateCounter; </a:t>
            </a:r>
          </a:p>
          <a:p>
            <a:pPr eaLnBrk="1" hangingPunct="1"/>
            <a:r>
              <a:rPr lang="es-EC" altLang="es-EC">
                <a:solidFill>
                  <a:schemeClr val="bg1"/>
                </a:solidFill>
                <a:latin typeface="Inconsolata" charset="0"/>
              </a:rPr>
              <a:t>           } </a:t>
            </a:r>
          </a:p>
          <a:p>
            <a:pPr eaLnBrk="1" hangingPunct="1"/>
            <a:r>
              <a:rPr lang="es-EC" altLang="es-EC">
                <a:solidFill>
                  <a:schemeClr val="bg1"/>
                </a:solidFill>
                <a:latin typeface="Inconsolata" charset="0"/>
              </a:rPr>
              <a:t>      }; </a:t>
            </a:r>
          </a:p>
          <a:p>
            <a:pPr eaLnBrk="1" hangingPunct="1"/>
            <a:r>
              <a:rPr lang="es-EC" altLang="es-EC">
                <a:solidFill>
                  <a:schemeClr val="bg1"/>
                </a:solidFill>
                <a:latin typeface="Inconsolata" charset="0"/>
              </a:rPr>
              <a:t>})(); </a:t>
            </a:r>
          </a:p>
        </p:txBody>
      </p:sp>
      <p:sp>
        <p:nvSpPr>
          <p:cNvPr id="142340" name="4 CuadroTexto"/>
          <p:cNvSpPr txBox="1">
            <a:spLocks noChangeArrowheads="1"/>
          </p:cNvSpPr>
          <p:nvPr/>
        </p:nvSpPr>
        <p:spPr bwMode="auto">
          <a:xfrm>
            <a:off x="457200" y="996950"/>
            <a:ext cx="3225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Define, then execute, a function</a:t>
            </a:r>
          </a:p>
          <a:p>
            <a:pPr eaLnBrk="1" hangingPunct="1">
              <a:buFont typeface="Arial" pitchFamily="34" charset="0"/>
              <a:buChar char="•"/>
            </a:pPr>
            <a:r>
              <a:rPr lang="en-US" altLang="es-EC" sz="1400">
                <a:solidFill>
                  <a:schemeClr val="bg1"/>
                </a:solidFill>
                <a:latin typeface="Inconsolata" charset="0"/>
              </a:rPr>
              <a:t>Wrap function definition in ()</a:t>
            </a:r>
          </a:p>
          <a:p>
            <a:pPr eaLnBrk="1" hangingPunct="1">
              <a:buFont typeface="Arial" pitchFamily="34" charset="0"/>
              <a:buChar char="•"/>
            </a:pPr>
            <a:r>
              <a:rPr lang="en-US" altLang="es-EC" sz="1400">
                <a:solidFill>
                  <a:schemeClr val="bg1"/>
                </a:solidFill>
                <a:latin typeface="Inconsolata" charset="0"/>
              </a:rPr>
              <a:t>Add () at the end (to call it)</a:t>
            </a:r>
          </a:p>
          <a:p>
            <a:pPr eaLnBrk="1" hangingPunct="1">
              <a:buFont typeface="Arial" pitchFamily="34" charset="0"/>
              <a:buChar char="•"/>
            </a:pPr>
            <a:r>
              <a:rPr lang="en-US" altLang="es-EC" sz="1400">
                <a:solidFill>
                  <a:schemeClr val="bg1"/>
                </a:solidFill>
                <a:latin typeface="Inconsolata" charset="0"/>
              </a:rPr>
              <a:t>Works with function statements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457200" y="142875"/>
            <a:ext cx="8229600" cy="363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s-EC" cap="small" dirty="0" err="1">
                <a:ea typeface="ＭＳ Ｐゴシック" charset="0"/>
              </a:rPr>
              <a:t>Closures</a:t>
            </a:r>
            <a:endParaRPr lang="en-US" dirty="0">
              <a:latin typeface="Corbel" charset="0"/>
              <a:ea typeface="ＭＳ Ｐゴシック" charset="0"/>
              <a:cs typeface="Corbel" charset="0"/>
            </a:endParaRPr>
          </a:p>
        </p:txBody>
      </p:sp>
      <p:sp>
        <p:nvSpPr>
          <p:cNvPr id="4" name="Rectangle 3"/>
          <p:cNvSpPr/>
          <p:nvPr/>
        </p:nvSpPr>
        <p:spPr>
          <a:xfrm flipV="1">
            <a:off x="0" y="877888"/>
            <a:ext cx="9144000" cy="4265612"/>
          </a:xfrm>
          <a:prstGeom prst="rect">
            <a:avLst/>
          </a:prstGeom>
          <a:solidFill>
            <a:srgbClr val="2025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08099" fontAlgn="auto">
              <a:spcBef>
                <a:spcPts val="0"/>
              </a:spcBef>
              <a:spcAft>
                <a:spcPts val="0"/>
              </a:spcAft>
              <a:defRPr/>
            </a:pPr>
            <a:endParaRPr lang="en-US" dirty="0"/>
          </a:p>
        </p:txBody>
      </p:sp>
      <p:sp>
        <p:nvSpPr>
          <p:cNvPr id="143363" name="Content Placeholder 2"/>
          <p:cNvSpPr txBox="1">
            <a:spLocks/>
          </p:cNvSpPr>
          <p:nvPr/>
        </p:nvSpPr>
        <p:spPr bwMode="auto">
          <a:xfrm>
            <a:off x="322263" y="1003300"/>
            <a:ext cx="4732337" cy="3929063"/>
          </a:xfrm>
          <a:prstGeom prst="rect">
            <a:avLst/>
          </a:prstGeom>
          <a:noFill/>
          <a:ln w="9525">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r>
              <a:rPr lang="es-EC" altLang="es-EC" sz="1400">
                <a:solidFill>
                  <a:schemeClr val="bg1"/>
                </a:solidFill>
                <a:latin typeface="Inconsolata" charset="0"/>
              </a:rPr>
              <a:t>var Counter = (function() {</a:t>
            </a:r>
          </a:p>
          <a:p>
            <a:pPr eaLnBrk="1" hangingPunct="1"/>
            <a:r>
              <a:rPr lang="es-EC" altLang="es-EC" sz="1400">
                <a:solidFill>
                  <a:schemeClr val="bg1"/>
                </a:solidFill>
                <a:latin typeface="Inconsolata" charset="0"/>
              </a:rPr>
              <a:t>     var privateCounter = 0; </a:t>
            </a:r>
          </a:p>
          <a:p>
            <a:pPr eaLnBrk="1" hangingPunct="1"/>
            <a:r>
              <a:rPr lang="es-EC" altLang="es-EC" sz="1400">
                <a:solidFill>
                  <a:schemeClr val="bg1"/>
                </a:solidFill>
                <a:latin typeface="Inconsolata" charset="0"/>
              </a:rPr>
              <a:t>     return { </a:t>
            </a:r>
          </a:p>
          <a:p>
            <a:pPr eaLnBrk="1" hangingPunct="1"/>
            <a:r>
              <a:rPr lang="es-EC" altLang="es-EC" sz="1400">
                <a:solidFill>
                  <a:schemeClr val="bg1"/>
                </a:solidFill>
                <a:latin typeface="Inconsolata" charset="0"/>
              </a:rPr>
              <a:t>          increment: function() { </a:t>
            </a:r>
          </a:p>
          <a:p>
            <a:pPr eaLnBrk="1" hangingPunct="1"/>
            <a:r>
              <a:rPr lang="es-EC" altLang="es-EC" sz="1400">
                <a:solidFill>
                  <a:schemeClr val="bg1"/>
                </a:solidFill>
                <a:latin typeface="Inconsolata" charset="0"/>
              </a:rPr>
              <a:t>              privateCounter++; </a:t>
            </a:r>
          </a:p>
          <a:p>
            <a:pPr eaLnBrk="1" hangingPunct="1"/>
            <a:r>
              <a:rPr lang="es-EC" altLang="es-EC" sz="1400">
                <a:solidFill>
                  <a:schemeClr val="bg1"/>
                </a:solidFill>
                <a:latin typeface="Inconsolata" charset="0"/>
              </a:rPr>
              <a:t>          }, </a:t>
            </a:r>
          </a:p>
          <a:p>
            <a:pPr eaLnBrk="1" hangingPunct="1"/>
            <a:r>
              <a:rPr lang="es-EC" altLang="es-EC" sz="1400">
                <a:solidFill>
                  <a:schemeClr val="bg1"/>
                </a:solidFill>
                <a:latin typeface="Inconsolata" charset="0"/>
              </a:rPr>
              <a:t>          decrement: function() { </a:t>
            </a:r>
          </a:p>
          <a:p>
            <a:pPr eaLnBrk="1" hangingPunct="1"/>
            <a:r>
              <a:rPr lang="es-EC" altLang="es-EC" sz="1400">
                <a:solidFill>
                  <a:schemeClr val="bg1"/>
                </a:solidFill>
                <a:latin typeface="Inconsolata" charset="0"/>
              </a:rPr>
              <a:t>               privateCounter--; </a:t>
            </a:r>
          </a:p>
          <a:p>
            <a:pPr eaLnBrk="1" hangingPunct="1"/>
            <a:r>
              <a:rPr lang="es-EC" altLang="es-EC" sz="1400">
                <a:solidFill>
                  <a:schemeClr val="bg1"/>
                </a:solidFill>
                <a:latin typeface="Inconsolata" charset="0"/>
              </a:rPr>
              <a:t>          }, </a:t>
            </a:r>
          </a:p>
          <a:p>
            <a:pPr eaLnBrk="1" hangingPunct="1"/>
            <a:r>
              <a:rPr lang="es-EC" altLang="es-EC" sz="1400">
                <a:solidFill>
                  <a:schemeClr val="bg1"/>
                </a:solidFill>
                <a:latin typeface="Inconsolata" charset="0"/>
              </a:rPr>
              <a:t>          value: function() { </a:t>
            </a:r>
          </a:p>
          <a:p>
            <a:pPr eaLnBrk="1" hangingPunct="1"/>
            <a:r>
              <a:rPr lang="es-EC" altLang="es-EC" sz="1400">
                <a:solidFill>
                  <a:schemeClr val="bg1"/>
                </a:solidFill>
                <a:latin typeface="Inconsolata" charset="0"/>
              </a:rPr>
              <a:t>               return privateCounter; </a:t>
            </a:r>
          </a:p>
          <a:p>
            <a:pPr eaLnBrk="1" hangingPunct="1"/>
            <a:r>
              <a:rPr lang="es-EC" altLang="es-EC" sz="1400">
                <a:solidFill>
                  <a:schemeClr val="bg1"/>
                </a:solidFill>
                <a:latin typeface="Inconsolata" charset="0"/>
              </a:rPr>
              <a:t>           } </a:t>
            </a:r>
          </a:p>
          <a:p>
            <a:pPr eaLnBrk="1" hangingPunct="1"/>
            <a:r>
              <a:rPr lang="es-EC" altLang="es-EC" sz="1400">
                <a:solidFill>
                  <a:schemeClr val="bg1"/>
                </a:solidFill>
                <a:latin typeface="Inconsolata" charset="0"/>
              </a:rPr>
              <a:t>      }</a:t>
            </a:r>
          </a:p>
          <a:p>
            <a:pPr eaLnBrk="1" hangingPunct="1"/>
            <a:r>
              <a:rPr lang="es-EC" altLang="es-EC" sz="1400">
                <a:solidFill>
                  <a:schemeClr val="bg1"/>
                </a:solidFill>
                <a:latin typeface="Inconsolata" charset="0"/>
              </a:rPr>
              <a:t> })(); </a:t>
            </a:r>
          </a:p>
          <a:p>
            <a:pPr eaLnBrk="1" hangingPunct="1"/>
            <a:r>
              <a:rPr lang="es-EC" altLang="es-EC" sz="1400">
                <a:solidFill>
                  <a:schemeClr val="bg1"/>
                </a:solidFill>
                <a:latin typeface="Inconsolata" charset="0"/>
              </a:rPr>
              <a:t>Counter.increment(); </a:t>
            </a:r>
          </a:p>
          <a:p>
            <a:pPr eaLnBrk="1" hangingPunct="1"/>
            <a:r>
              <a:rPr lang="es-EC" altLang="es-EC" sz="1400">
                <a:solidFill>
                  <a:schemeClr val="bg1"/>
                </a:solidFill>
                <a:latin typeface="Inconsolata" charset="0"/>
              </a:rPr>
              <a:t>console.log(Counter.value()); // outputs 1 </a:t>
            </a:r>
          </a:p>
          <a:p>
            <a:pPr eaLnBrk="1" hangingPunct="1"/>
            <a:r>
              <a:rPr lang="es-EC" altLang="es-EC" sz="1400">
                <a:solidFill>
                  <a:schemeClr val="bg1"/>
                </a:solidFill>
                <a:latin typeface="Inconsolata" charset="0"/>
              </a:rPr>
              <a:t>Counter.decrement(); console.log(Counter.value()); // outputs 0 </a:t>
            </a:r>
          </a:p>
        </p:txBody>
      </p:sp>
      <p:sp>
        <p:nvSpPr>
          <p:cNvPr id="143364" name="4 CuadroTexto"/>
          <p:cNvSpPr txBox="1">
            <a:spLocks noChangeArrowheads="1"/>
          </p:cNvSpPr>
          <p:nvPr/>
        </p:nvSpPr>
        <p:spPr bwMode="auto">
          <a:xfrm>
            <a:off x="5207000" y="1035050"/>
            <a:ext cx="3683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1600">
                <a:solidFill>
                  <a:schemeClr val="tx1"/>
                </a:solidFill>
                <a:latin typeface="Corbel" pitchFamily="34" charset="0"/>
                <a:ea typeface="MS PGothic" pitchFamily="34" charset="-128"/>
              </a:defRPr>
            </a:lvl1pPr>
            <a:lvl2pPr marL="742950" indent="-285750" eaLnBrk="0" hangingPunct="0">
              <a:defRPr sz="1600">
                <a:solidFill>
                  <a:schemeClr val="tx1"/>
                </a:solidFill>
                <a:latin typeface="Corbel" pitchFamily="34" charset="0"/>
                <a:ea typeface="MS PGothic" pitchFamily="34" charset="-128"/>
              </a:defRPr>
            </a:lvl2pPr>
            <a:lvl3pPr marL="1143000" indent="-228600" eaLnBrk="0" hangingPunct="0">
              <a:defRPr sz="1600">
                <a:solidFill>
                  <a:schemeClr val="tx1"/>
                </a:solidFill>
                <a:latin typeface="Corbel" pitchFamily="34" charset="0"/>
                <a:ea typeface="MS PGothic" pitchFamily="34" charset="-128"/>
              </a:defRPr>
            </a:lvl3pPr>
            <a:lvl4pPr marL="1600200" indent="-228600" eaLnBrk="0" hangingPunct="0">
              <a:defRPr sz="1600">
                <a:solidFill>
                  <a:schemeClr val="tx1"/>
                </a:solidFill>
                <a:latin typeface="Corbel" pitchFamily="34" charset="0"/>
                <a:ea typeface="MS PGothic" pitchFamily="34" charset="-128"/>
              </a:defRPr>
            </a:lvl4pPr>
            <a:lvl5pPr marL="2057400" indent="-228600" eaLnBrk="0" hangingPunct="0">
              <a:defRPr sz="1600">
                <a:solidFill>
                  <a:schemeClr val="tx1"/>
                </a:solidFill>
                <a:latin typeface="Corbel" pitchFamily="34" charset="0"/>
                <a:ea typeface="MS PGothic" pitchFamily="34" charset="-128"/>
              </a:defRPr>
            </a:lvl5pPr>
            <a:lvl6pPr marL="25146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6pPr>
            <a:lvl7pPr marL="29718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7pPr>
            <a:lvl8pPr marL="34290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8pPr>
            <a:lvl9pPr marL="3886200" indent="-228600" defTabSz="407988" eaLnBrk="0" fontAlgn="base" hangingPunct="0">
              <a:spcBef>
                <a:spcPct val="0"/>
              </a:spcBef>
              <a:spcAft>
                <a:spcPct val="0"/>
              </a:spcAft>
              <a:defRPr sz="1600">
                <a:solidFill>
                  <a:schemeClr val="tx1"/>
                </a:solidFill>
                <a:latin typeface="Corbel" pitchFamily="34" charset="0"/>
                <a:ea typeface="MS PGothic" pitchFamily="34" charset="-128"/>
              </a:defRPr>
            </a:lvl9pPr>
          </a:lstStyle>
          <a:p>
            <a:pPr eaLnBrk="1" hangingPunct="1">
              <a:buFont typeface="Arial" pitchFamily="34" charset="0"/>
              <a:buChar char="•"/>
            </a:pPr>
            <a:r>
              <a:rPr lang="en-US" altLang="es-EC" sz="1400">
                <a:solidFill>
                  <a:schemeClr val="bg1"/>
                </a:solidFill>
                <a:latin typeface="Inconsolata" charset="0"/>
              </a:rPr>
              <a:t>Variables within functions go out of scope when the function ends</a:t>
            </a:r>
          </a:p>
          <a:p>
            <a:pPr eaLnBrk="1" hangingPunct="1">
              <a:buFont typeface="Arial" pitchFamily="34" charset="0"/>
              <a:buChar char="•"/>
            </a:pPr>
            <a:r>
              <a:rPr lang="en-US" altLang="es-EC" sz="1400">
                <a:solidFill>
                  <a:schemeClr val="bg1"/>
                </a:solidFill>
                <a:latin typeface="Inconsolata" charset="0"/>
              </a:rPr>
              <a:t>Closures let you preserve a local variable's value</a:t>
            </a:r>
          </a:p>
          <a:p>
            <a:pPr eaLnBrk="1" hangingPunct="1">
              <a:buFont typeface="Arial" pitchFamily="34" charset="0"/>
              <a:buChar char="•"/>
            </a:pPr>
            <a:r>
              <a:rPr lang="en-US" altLang="es-EC" sz="1400">
                <a:solidFill>
                  <a:schemeClr val="bg1"/>
                </a:solidFill>
                <a:latin typeface="Inconsolata" charset="0"/>
              </a:rPr>
              <a:t>In this example, increment(), decrement(), and value() are all closures</a:t>
            </a:r>
          </a:p>
          <a:p>
            <a:pPr eaLnBrk="1" hangingPunct="1">
              <a:buFont typeface="Arial" pitchFamily="34" charset="0"/>
              <a:buChar char="•"/>
            </a:pPr>
            <a:r>
              <a:rPr lang="en-US" altLang="es-EC" sz="1400">
                <a:solidFill>
                  <a:schemeClr val="bg1"/>
                </a:solidFill>
                <a:latin typeface="Inconsolata" charset="0"/>
              </a:rPr>
              <a:t>Closures can cause "memory leaks"</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CD v3 (1)">
  <a:themeElements>
    <a:clrScheme name="Custom 1">
      <a:dk1>
        <a:srgbClr val="3C3C3B"/>
      </a:dk1>
      <a:lt1>
        <a:sysClr val="window" lastClr="FFFFFF"/>
      </a:lt1>
      <a:dk2>
        <a:srgbClr val="3C3C3B"/>
      </a:dk2>
      <a:lt2>
        <a:srgbClr val="DDDEDD"/>
      </a:lt2>
      <a:accent1>
        <a:srgbClr val="A71220"/>
      </a:accent1>
      <a:accent2>
        <a:srgbClr val="A5A6A5"/>
      </a:accent2>
      <a:accent3>
        <a:srgbClr val="49616F"/>
      </a:accent3>
      <a:accent4>
        <a:srgbClr val="1E2529"/>
      </a:accent4>
      <a:accent5>
        <a:srgbClr val="636463"/>
      </a:accent5>
      <a:accent6>
        <a:srgbClr val="600F16"/>
      </a:accent6>
      <a:hlink>
        <a:srgbClr val="A71220"/>
      </a:hlink>
      <a:folHlink>
        <a:srgbClr val="7D101A"/>
      </a:folHlink>
    </a:clrScheme>
    <a:fontScheme name="Pixel">
      <a:majorFont>
        <a:latin typeface="Corbel"/>
        <a:ea typeface=""/>
        <a:cs typeface=""/>
        <a:font script="Jpan" typeface="メイリオ"/>
        <a:font script="Hans" typeface="宋体"/>
        <a:font script="Hant" typeface="新細明體"/>
      </a:majorFont>
      <a:minorFont>
        <a:latin typeface="Corbel"/>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TCD v3 (1).potx</Template>
  <TotalTime>12390</TotalTime>
  <Words>15939</Words>
  <Application>Microsoft Macintosh PowerPoint</Application>
  <PresentationFormat>On-screen Show (16:9)</PresentationFormat>
  <Paragraphs>3235</Paragraphs>
  <Slides>463</Slides>
  <Notes>55</Notes>
  <HiddenSlides>0</HiddenSlides>
  <MMClips>0</MMClips>
  <ScaleCrop>false</ScaleCrop>
  <HeadingPairs>
    <vt:vector size="4" baseType="variant">
      <vt:variant>
        <vt:lpstr>Theme</vt:lpstr>
      </vt:variant>
      <vt:variant>
        <vt:i4>1</vt:i4>
      </vt:variant>
      <vt:variant>
        <vt:lpstr>Slide Titles</vt:lpstr>
      </vt:variant>
      <vt:variant>
        <vt:i4>463</vt:i4>
      </vt:variant>
    </vt:vector>
  </HeadingPairs>
  <TitlesOfParts>
    <vt:vector size="464" baseType="lpstr">
      <vt:lpstr>TCD v3 (1)</vt:lpstr>
      <vt:lpstr>PowerPoint Presentation</vt:lpstr>
      <vt:lpstr>WELCOME TO</vt:lpstr>
      <vt:lpstr>AGENDA – Day 1</vt:lpstr>
      <vt:lpstr>INTRODUCTION</vt:lpstr>
      <vt:lpstr>Course Material</vt:lpstr>
      <vt:lpstr>Introduce Yourself   </vt:lpstr>
      <vt:lpstr>Housekeeping </vt:lpstr>
      <vt:lpstr>Course Objectives</vt:lpstr>
      <vt:lpstr>Daily Schedule</vt:lpstr>
      <vt:lpstr>Follow Along</vt:lpstr>
      <vt:lpstr>Q&amp;A</vt:lpstr>
      <vt:lpstr>GETTING STARTED</vt:lpstr>
      <vt:lpstr>In this lesson, you will:</vt:lpstr>
      <vt:lpstr>APPCELERATOR TITANIUM OVERVIEW</vt:lpstr>
      <vt:lpstr>Appcelerator Platform Overview</vt:lpstr>
      <vt:lpstr>Appcelerator vs. Titanium</vt:lpstr>
      <vt:lpstr>PowerPoint Presentation</vt:lpstr>
      <vt:lpstr>Appcelerator Executive Insights</vt:lpstr>
      <vt:lpstr>Dashboard</vt:lpstr>
      <vt:lpstr>Appcelerator Cloud Services</vt:lpstr>
      <vt:lpstr>Appcelerator Test</vt:lpstr>
      <vt:lpstr>Appcelerator Performance Management</vt:lpstr>
      <vt:lpstr>Appcelerator Analytics</vt:lpstr>
      <vt:lpstr>Appcelerator Executive Insights</vt:lpstr>
      <vt:lpstr>PowerPoint Presentation</vt:lpstr>
      <vt:lpstr>Supported Mobile Platforms</vt:lpstr>
      <vt:lpstr>Powered By Titanium</vt:lpstr>
      <vt:lpstr>ARCHITECTURE</vt:lpstr>
      <vt:lpstr>How Titanium Works</vt:lpstr>
      <vt:lpstr>Titanium Key Points:</vt:lpstr>
      <vt:lpstr>Cross-Platform in Titanium</vt:lpstr>
      <vt:lpstr>Titanium Provides APIs For:</vt:lpstr>
      <vt:lpstr>DEVELOPMENT PROCESS </vt:lpstr>
      <vt:lpstr>App Dev Process</vt:lpstr>
      <vt:lpstr>Build Process</vt:lpstr>
      <vt:lpstr>Debugging/Testing Overview</vt:lpstr>
      <vt:lpstr>Publishing Overview</vt:lpstr>
      <vt:lpstr>DOCS &amp; RESOURCES</vt:lpstr>
      <vt:lpstr>Documentation is Your Friend</vt:lpstr>
      <vt:lpstr>Documentation - More Details</vt:lpstr>
      <vt:lpstr>Example Code</vt:lpstr>
      <vt:lpstr>Getting Help</vt:lpstr>
      <vt:lpstr>Summary</vt:lpstr>
      <vt:lpstr>Q&amp;A</vt:lpstr>
      <vt:lpstr>Titanium Basics</vt:lpstr>
      <vt:lpstr>In this lesson, you will:</vt:lpstr>
      <vt:lpstr>TOOLS AND SDKs</vt:lpstr>
      <vt:lpstr>Studio Setup</vt:lpstr>
      <vt:lpstr>SDKs and Requirements</vt:lpstr>
      <vt:lpstr>Android SDK Files</vt:lpstr>
      <vt:lpstr>Android Platforms</vt:lpstr>
      <vt:lpstr>Path &amp; Environment</vt:lpstr>
      <vt:lpstr>iOS: Xcode</vt:lpstr>
      <vt:lpstr>iOS: Handy Tools</vt:lpstr>
      <vt:lpstr>CREATING &amp; CONFIGURING PROJECTS</vt:lpstr>
      <vt:lpstr>Creating a Project with Studio</vt:lpstr>
      <vt:lpstr>Creating a Project with CLI</vt:lpstr>
      <vt:lpstr>Tiapp.xml Editor - GUI mode</vt:lpstr>
      <vt:lpstr>Tiapp.xml Editor - XML mode</vt:lpstr>
      <vt:lpstr>PowerPoint Presentation</vt:lpstr>
      <vt:lpstr>BUILDING &amp; RUNNING PROJECTS </vt:lpstr>
      <vt:lpstr>Building a Project</vt:lpstr>
      <vt:lpstr>Building at the Command Line</vt:lpstr>
      <vt:lpstr>Build Options</vt:lpstr>
      <vt:lpstr>Summary</vt:lpstr>
      <vt:lpstr>Q&amp;A</vt:lpstr>
      <vt:lpstr>JavaScript</vt:lpstr>
      <vt:lpstr>In this lesson, you will:</vt:lpstr>
      <vt:lpstr>Try it as we go</vt:lpstr>
      <vt:lpstr>JAVASCRIPT BASICS</vt:lpstr>
      <vt:lpstr>JavaScript building blocks</vt:lpstr>
      <vt:lpstr>Data Types</vt:lpstr>
      <vt:lpstr>Variables</vt:lpstr>
      <vt:lpstr>Statements</vt:lpstr>
      <vt:lpstr>Comments</vt:lpstr>
      <vt:lpstr>Conditionals &amp; Control Statements</vt:lpstr>
      <vt:lpstr>if/else</vt:lpstr>
      <vt:lpstr>Comparison operators</vt:lpstr>
      <vt:lpstr>== vs. ===</vt:lpstr>
      <vt:lpstr>Ternary operator</vt:lpstr>
      <vt:lpstr>An assignment 'trick</vt:lpstr>
      <vt:lpstr>Function Declarations</vt:lpstr>
      <vt:lpstr>Function Statements</vt:lpstr>
      <vt:lpstr>Function Callbacks</vt:lpstr>
      <vt:lpstr>Objects</vt:lpstr>
      <vt:lpstr>Core vs. Host</vt:lpstr>
      <vt:lpstr>ECMA &amp; JavaScript Evolution</vt:lpstr>
      <vt:lpstr>VARIABLES</vt:lpstr>
      <vt:lpstr>Type Conversions</vt:lpstr>
      <vt:lpstr>Variable Scope</vt:lpstr>
      <vt:lpstr>Variable Hoisting</vt:lpstr>
      <vt:lpstr>What's the Output?</vt:lpstr>
      <vt:lpstr>FUNCTIONS</vt:lpstr>
      <vt:lpstr>Arguments</vt:lpstr>
      <vt:lpstr>Pass by Reference or Value?</vt:lpstr>
      <vt:lpstr>What is "this"?</vt:lpstr>
      <vt:lpstr>Using 'call</vt:lpstr>
      <vt:lpstr>Self-calling Functions</vt:lpstr>
      <vt:lpstr>Closures</vt:lpstr>
      <vt:lpstr>OBJECTS</vt:lpstr>
      <vt:lpstr>Object literals</vt:lpstr>
      <vt:lpstr>Functions as Constructors</vt:lpstr>
      <vt:lpstr>Implicit vs. Explicit Returns</vt:lpstr>
      <vt:lpstr>Prototypal Inheritance</vt:lpstr>
      <vt:lpstr>Prototype Example</vt:lpstr>
      <vt:lpstr>Inheritance - Property/Method Lookup</vt:lpstr>
      <vt:lpstr>Parasitic Inheritance </vt:lpstr>
      <vt:lpstr>MODULES</vt:lpstr>
      <vt:lpstr>CommonJS</vt:lpstr>
      <vt:lpstr>Helper / Library Pattern</vt:lpstr>
      <vt:lpstr>Factory Pattern</vt:lpstr>
      <vt:lpstr>Modules in Titanium</vt:lpstr>
      <vt:lpstr>BEST PRACTICES</vt:lpstr>
      <vt:lpstr>Code for Readability</vt:lpstr>
      <vt:lpstr>Garbage Collection</vt:lpstr>
      <vt:lpstr>Avoiding Memory Leaks</vt:lpstr>
      <vt:lpstr>Performant Coding</vt:lpstr>
      <vt:lpstr>Performant Loops</vt:lpstr>
      <vt:lpstr>Summary</vt:lpstr>
      <vt:lpstr>Q&amp;A</vt:lpstr>
      <vt:lpstr>Lab Objectives</vt:lpstr>
      <vt:lpstr>User Interface</vt:lpstr>
      <vt:lpstr>In this lesson, you will:</vt:lpstr>
      <vt:lpstr>UI COMPONENTS </vt:lpstr>
      <vt:lpstr>Controls</vt:lpstr>
      <vt:lpstr>Windows &amp; Views</vt:lpstr>
      <vt:lpstr>View Hierarchy - Window-based apps</vt:lpstr>
      <vt:lpstr>View Hierarchy - Tab-based apps</vt:lpstr>
      <vt:lpstr>iOS 6 UI Components</vt:lpstr>
      <vt:lpstr>iOS 7 UI Components</vt:lpstr>
      <vt:lpstr>Android 2.x User Interface Components</vt:lpstr>
      <vt:lpstr>Android 4.x User Interface Components</vt:lpstr>
      <vt:lpstr>PowerPoint Presentation</vt:lpstr>
      <vt:lpstr>Positioning</vt:lpstr>
      <vt:lpstr>Units</vt:lpstr>
      <vt:lpstr>Auto' Behaviors</vt:lpstr>
      <vt:lpstr>Coordinates Grid</vt:lpstr>
      <vt:lpstr>Layout modes</vt:lpstr>
      <vt:lpstr>Absolute Layout</vt:lpstr>
      <vt:lpstr>Vertical Layout</vt:lpstr>
      <vt:lpstr>PowerPoint Presentation</vt:lpstr>
      <vt:lpstr>EVENTS</vt:lpstr>
      <vt:lpstr>Event Handling</vt:lpstr>
      <vt:lpstr>Event Handling, cont'd</vt:lpstr>
      <vt:lpstr>Example 1</vt:lpstr>
      <vt:lpstr>Example 2</vt:lpstr>
      <vt:lpstr>Removing Event Listeners</vt:lpstr>
      <vt:lpstr>Event Object Properties</vt:lpstr>
      <vt:lpstr>Events Documentation</vt:lpstr>
      <vt:lpstr>Application-Level Events</vt:lpstr>
      <vt:lpstr>App Events Example</vt:lpstr>
      <vt:lpstr>PowerPoint Presentation</vt:lpstr>
      <vt:lpstr>ICONS, LAUNCH SCREENS, i18n</vt:lpstr>
      <vt:lpstr>App icons - iOS</vt:lpstr>
      <vt:lpstr>App icons - Android</vt:lpstr>
      <vt:lpstr>Launch Screens - iOS</vt:lpstr>
      <vt:lpstr>Launch Screens - Android</vt:lpstr>
      <vt:lpstr>Internationalization</vt:lpstr>
      <vt:lpstr>Using the strings</vt:lpstr>
      <vt:lpstr>Extracting Strings</vt:lpstr>
      <vt:lpstr>i18n Notes</vt:lpstr>
      <vt:lpstr>Summary</vt:lpstr>
      <vt:lpstr>Q&amp;A</vt:lpstr>
      <vt:lpstr>Lab Objectives</vt:lpstr>
      <vt:lpstr>PowerPoint Presentation</vt:lpstr>
      <vt:lpstr>Alloy Overview</vt:lpstr>
      <vt:lpstr>In this lesson, you will:</vt:lpstr>
      <vt:lpstr>ALLOY OVERVIEW</vt:lpstr>
      <vt:lpstr>Overview &amp; Goals</vt:lpstr>
      <vt:lpstr>Alloy MVC</vt:lpstr>
      <vt:lpstr>View - index.xml</vt:lpstr>
      <vt:lpstr>Styles -- &lt;file&gt;.tss</vt:lpstr>
      <vt:lpstr>Controllers</vt:lpstr>
      <vt:lpstr>Models</vt:lpstr>
      <vt:lpstr>Convention over Configuration</vt:lpstr>
      <vt:lpstr>PowerPoint Presentation</vt:lpstr>
      <vt:lpstr>ALLOY  VIEWX &amp; STYLES IN DETAIL</vt:lpstr>
      <vt:lpstr>View tag</vt:lpstr>
      <vt:lpstr>Require</vt:lpstr>
      <vt:lpstr>Namespaces</vt:lpstr>
      <vt:lpstr>Style Files</vt:lpstr>
      <vt:lpstr>Styles Generation</vt:lpstr>
      <vt:lpstr>Dynamic Styling</vt:lpstr>
      <vt:lpstr>Dynamic Styles - Add/remove Classes</vt:lpstr>
      <vt:lpstr>Dynamic Styles - Create a Style object</vt:lpstr>
      <vt:lpstr>PowerPoint Presentation</vt:lpstr>
      <vt:lpstr>CONTROLLERS IN DEPTH</vt:lpstr>
      <vt:lpstr>Controllers</vt:lpstr>
      <vt:lpstr>Views without IDs</vt:lpstr>
      <vt:lpstr>Event Handling</vt:lpstr>
      <vt:lpstr>Dynamically Creating Views</vt:lpstr>
      <vt:lpstr>Dynamic Views Example</vt:lpstr>
      <vt:lpstr>Passing Arguments</vt:lpstr>
      <vt:lpstr>PowerPoint Presentation</vt:lpstr>
      <vt:lpstr>PLATFORM HANDLING</vt:lpstr>
      <vt:lpstr>Platform &amp; Form Factor</vt:lpstr>
      <vt:lpstr>Asset Folders</vt:lpstr>
      <vt:lpstr>Conditional Code</vt:lpstr>
      <vt:lpstr>Platform and Device Markup</vt:lpstr>
      <vt:lpstr>TSS-based Qualifiers</vt:lpstr>
      <vt:lpstr>Platform Overrides </vt:lpstr>
      <vt:lpstr>Configurations</vt:lpstr>
      <vt:lpstr>Themes</vt:lpstr>
      <vt:lpstr>PowerPoint Presentation</vt:lpstr>
      <vt:lpstr>Alloy vs. “Traditional” </vt:lpstr>
      <vt:lpstr>Summary</vt:lpstr>
      <vt:lpstr>Q&amp;A </vt:lpstr>
      <vt:lpstr>Lab Objectives</vt:lpstr>
      <vt:lpstr>PowerPoint Presentation</vt:lpstr>
      <vt:lpstr>AGENDA – Day 2</vt:lpstr>
      <vt:lpstr>Models &amp; Collections</vt:lpstr>
      <vt:lpstr>In this lesson, you will:</vt:lpstr>
      <vt:lpstr>MODELS &amp; COLLECTIONS</vt:lpstr>
      <vt:lpstr>Models/Collections based on Backbone</vt:lpstr>
      <vt:lpstr>Models</vt:lpstr>
      <vt:lpstr>Collections</vt:lpstr>
      <vt:lpstr>Model Anatomy</vt:lpstr>
      <vt:lpstr>Accessing Model Data</vt:lpstr>
      <vt:lpstr>Accessing Model/Collection Data</vt:lpstr>
      <vt:lpstr>Extending Backbone.Model</vt:lpstr>
      <vt:lpstr>e.g. Extending Collections to Sort</vt:lpstr>
      <vt:lpstr>Model/Collection Events</vt:lpstr>
      <vt:lpstr>PowerPoint Presentation</vt:lpstr>
      <vt:lpstr>REPRESENTING APP DATA</vt:lpstr>
      <vt:lpstr>Data types </vt:lpstr>
      <vt:lpstr>Example</vt:lpstr>
      <vt:lpstr>Custom Queries</vt:lpstr>
      <vt:lpstr>Underscore methods</vt:lpstr>
      <vt:lpstr>Installing a Pre-built Database</vt:lpstr>
      <vt:lpstr>BINDING MODELS &amp; COLLECTIONS TO VIEWS </vt:lpstr>
      <vt:lpstr>Binding </vt:lpstr>
      <vt:lpstr>Example</vt:lpstr>
      <vt:lpstr>Releasing the model binding</vt:lpstr>
      <vt:lpstr>PowerPoint Presentation</vt:lpstr>
      <vt:lpstr>SYNC ADAPTERS (SAVING DATA)</vt:lpstr>
      <vt:lpstr>Saving a Model</vt:lpstr>
      <vt:lpstr>Sync Adapters</vt:lpstr>
      <vt:lpstr>Custom Sync Adapters </vt:lpstr>
      <vt:lpstr>MIGRATIONS</vt:lpstr>
      <vt:lpstr>Migrations </vt:lpstr>
      <vt:lpstr>Migration - Example</vt:lpstr>
      <vt:lpstr>Migration - Example 2</vt:lpstr>
      <vt:lpstr>PowerPoint Presentation</vt:lpstr>
      <vt:lpstr>DIRECT/API STYLE ACCESS</vt:lpstr>
      <vt:lpstr>Properties API</vt:lpstr>
      <vt:lpstr>Database API</vt:lpstr>
      <vt:lpstr>API access benefits </vt:lpstr>
      <vt:lpstr>Summary</vt:lpstr>
      <vt:lpstr>Q&amp;A </vt:lpstr>
      <vt:lpstr>Lab Objectives</vt:lpstr>
      <vt:lpstr>PowerPoint Presentation</vt:lpstr>
      <vt:lpstr>Networking</vt:lpstr>
      <vt:lpstr>In this lesson, you will: </vt:lpstr>
      <vt:lpstr>MAKING THE CONNECTION</vt:lpstr>
      <vt:lpstr>The XMLHTTPRequest Object </vt:lpstr>
      <vt:lpstr>The HTTPClient Object </vt:lpstr>
      <vt:lpstr>A GET Network Request</vt:lpstr>
      <vt:lpstr>A POST Network Request</vt:lpstr>
      <vt:lpstr>Lifecycle Callbacks </vt:lpstr>
      <vt:lpstr>Return Data</vt:lpstr>
      <vt:lpstr>Mobile Web Considerations </vt:lpstr>
      <vt:lpstr>DATA TRANSPORT FORMATS </vt:lpstr>
      <vt:lpstr>Working With JSON</vt:lpstr>
      <vt:lpstr>Working With XML</vt:lpstr>
      <vt:lpstr>XML Example</vt:lpstr>
      <vt:lpstr>A Few Words on SOAP </vt:lpstr>
      <vt:lpstr>Summary</vt:lpstr>
      <vt:lpstr>Q&amp;A </vt:lpstr>
      <vt:lpstr>Lab Objectives</vt:lpstr>
      <vt:lpstr>PowerPoint Presentation</vt:lpstr>
      <vt:lpstr>Multimedia</vt:lpstr>
      <vt:lpstr>In this lesson, you will: </vt:lpstr>
      <vt:lpstr>STILL IMAGES AND BACKGROUNDS</vt:lpstr>
      <vt:lpstr>Still Image APIs</vt:lpstr>
      <vt:lpstr>Background Scaling</vt:lpstr>
      <vt:lpstr>AUDIO</vt:lpstr>
      <vt:lpstr>Sound</vt:lpstr>
      <vt:lpstr>Recording (iOS)</vt:lpstr>
      <vt:lpstr>Streaming Audio</vt:lpstr>
      <vt:lpstr>VIDEO</vt:lpstr>
      <vt:lpstr>VideoPlayer</vt:lpstr>
      <vt:lpstr>Video Events </vt:lpstr>
      <vt:lpstr>CAPTURING IMAGES</vt:lpstr>
      <vt:lpstr>From the Gallery</vt:lpstr>
      <vt:lpstr>From the Camera</vt:lpstr>
      <vt:lpstr>Ti.Media</vt:lpstr>
      <vt:lpstr>Demo - Saving images to the gallery </vt:lpstr>
      <vt:lpstr>Summary</vt:lpstr>
      <vt:lpstr>Q&amp;A </vt:lpstr>
      <vt:lpstr>Lab Objectives</vt:lpstr>
      <vt:lpstr>PowerPoint Presentation</vt:lpstr>
      <vt:lpstr>Filesystem</vt:lpstr>
      <vt:lpstr>In this lesson, you will: </vt:lpstr>
      <vt:lpstr>Files and the Filesystem </vt:lpstr>
      <vt:lpstr>Filesystem Persistence and Security </vt:lpstr>
      <vt:lpstr>Common Storage Locations</vt:lpstr>
      <vt:lpstr>iOS Filesystem</vt:lpstr>
      <vt:lpstr>Android Filesystem </vt:lpstr>
      <vt:lpstr>Filesystem Example</vt:lpstr>
      <vt:lpstr>Local Storage </vt:lpstr>
      <vt:lpstr>Scaffolding Example</vt:lpstr>
      <vt:lpstr>Summary</vt:lpstr>
      <vt:lpstr>Q&amp;A </vt:lpstr>
      <vt:lpstr>Lab Objectives</vt:lpstr>
      <vt:lpstr>PowerPoint Presentation</vt:lpstr>
      <vt:lpstr>Geolocation and Mapping</vt:lpstr>
      <vt:lpstr>In this lesson, you will: </vt:lpstr>
      <vt:lpstr>GEOLOCATION</vt:lpstr>
      <vt:lpstr>Overview</vt:lpstr>
      <vt:lpstr>Geolocation Support in Titanium</vt:lpstr>
      <vt:lpstr>iOS Geolocation</vt:lpstr>
      <vt:lpstr>Android Geolocation</vt:lpstr>
      <vt:lpstr>Mobile Web Geolocation</vt:lpstr>
      <vt:lpstr>Geolocation Gotchas</vt:lpstr>
      <vt:lpstr>Android Geo Demo</vt:lpstr>
      <vt:lpstr>MAPS AND ANNOTATIONS</vt:lpstr>
      <vt:lpstr>Native Map Kits</vt:lpstr>
      <vt:lpstr>Annotations</vt:lpstr>
      <vt:lpstr>Adding Maps</vt:lpstr>
      <vt:lpstr>Android Mapping</vt:lpstr>
      <vt:lpstr>iOS/Android Maps Solution</vt:lpstr>
      <vt:lpstr>Maps Example </vt:lpstr>
      <vt:lpstr>tiapp.xml changes</vt:lpstr>
      <vt:lpstr>Alloy.js</vt:lpstr>
      <vt:lpstr>Maps View</vt:lpstr>
      <vt:lpstr>Associated TSS file</vt:lpstr>
      <vt:lpstr>Associated Controller</vt:lpstr>
      <vt:lpstr>ANDROID SPECIFICS</vt:lpstr>
      <vt:lpstr>Android Maps: General Procedure </vt:lpstr>
      <vt:lpstr>Obtaining an API key</vt:lpstr>
      <vt:lpstr>Update tiapp.xml</vt:lpstr>
      <vt:lpstr>iOS SPECIFICS</vt:lpstr>
      <vt:lpstr>iOS Notes</vt:lpstr>
      <vt:lpstr>Camera View</vt:lpstr>
      <vt:lpstr>Maps Demo</vt:lpstr>
      <vt:lpstr>Summary</vt:lpstr>
      <vt:lpstr>Q&amp;A </vt:lpstr>
      <vt:lpstr>Lab Objectives</vt:lpstr>
      <vt:lpstr>PowerPoint Presentation</vt:lpstr>
      <vt:lpstr>AGENDA – Day 3</vt:lpstr>
      <vt:lpstr>Appcelerator Cloud Services</vt:lpstr>
      <vt:lpstr>In this lesson, you will: </vt:lpstr>
      <vt:lpstr>ACS FEATURES</vt:lpstr>
      <vt:lpstr>What is ACS?</vt:lpstr>
      <vt:lpstr>APIs</vt:lpstr>
      <vt:lpstr>ACS vs. DIY</vt:lpstr>
      <vt:lpstr>USING ACS</vt:lpstr>
      <vt:lpstr>Enabling ACS</vt:lpstr>
      <vt:lpstr>Register your app</vt:lpstr>
      <vt:lpstr>Registration results</vt:lpstr>
      <vt:lpstr>Instantiate ACS</vt:lpstr>
      <vt:lpstr>Implement the ACS APIs</vt:lpstr>
      <vt:lpstr>Login Required</vt:lpstr>
      <vt:lpstr>Persisting User Session</vt:lpstr>
      <vt:lpstr>ACS in Alloy (Models)</vt:lpstr>
      <vt:lpstr>Management</vt:lpstr>
      <vt:lpstr>Analytics</vt:lpstr>
      <vt:lpstr>ACS Docs</vt:lpstr>
      <vt:lpstr>ACS Kitchen Sink</vt:lpstr>
      <vt:lpstr>NODE.ACS </vt:lpstr>
      <vt:lpstr>What is Node.ACS?</vt:lpstr>
      <vt:lpstr>Node.ACS Use-cases</vt:lpstr>
      <vt:lpstr>Node.ACS Development</vt:lpstr>
      <vt:lpstr>Summary</vt:lpstr>
      <vt:lpstr>Q&amp;A </vt:lpstr>
      <vt:lpstr>Lab Objectives</vt:lpstr>
      <vt:lpstr>PowerPoint Presentation</vt:lpstr>
      <vt:lpstr>Integrating Web Content</vt:lpstr>
      <vt:lpstr>In this lesson, you will:</vt:lpstr>
      <vt:lpstr>Why the WebView?</vt:lpstr>
      <vt:lpstr>When not to use the WebView</vt:lpstr>
      <vt:lpstr>Still Image APIs</vt:lpstr>
      <vt:lpstr>Local Web Content</vt:lpstr>
      <vt:lpstr>Inline HTML</vt:lpstr>
      <vt:lpstr>Viewport Control</vt:lpstr>
      <vt:lpstr>HTML Input fields</vt:lpstr>
      <vt:lpstr>WEBVIEW CONSIDERATIONS</vt:lpstr>
      <vt:lpstr>Communicating With The Wrapper</vt:lpstr>
      <vt:lpstr>WebView Gotchas</vt:lpstr>
      <vt:lpstr>Android Compilation</vt:lpstr>
      <vt:lpstr>NOVEL USES OF THE WEBVIEW</vt:lpstr>
      <vt:lpstr>Integrating Web Tools</vt:lpstr>
      <vt:lpstr>SVG Transformations</vt:lpstr>
      <vt:lpstr>Embedded Documents on iOS</vt:lpstr>
      <vt:lpstr>Summary</vt:lpstr>
      <vt:lpstr>Q&amp;A </vt:lpstr>
      <vt:lpstr>Lab Objectives</vt:lpstr>
      <vt:lpstr>PowerPoint Presentation</vt:lpstr>
      <vt:lpstr>Debugging</vt:lpstr>
      <vt:lpstr>In this lesson, you will:</vt:lpstr>
      <vt:lpstr>STUDIO TOOLS &amp; TECHNIQUES</vt:lpstr>
      <vt:lpstr>Debugging</vt:lpstr>
      <vt:lpstr>Setting Breakpoints</vt:lpstr>
      <vt:lpstr>Step-through Debugging</vt:lpstr>
      <vt:lpstr>PowerPoint Presentation</vt:lpstr>
      <vt:lpstr>Debugging on Device</vt:lpstr>
      <vt:lpstr>APPCELERATOR PLATFORM TOOLS</vt:lpstr>
      <vt:lpstr>Appcelerator Performance Management</vt:lpstr>
      <vt:lpstr>Appcelerator Test</vt:lpstr>
      <vt:lpstr>ANDROID TOOLS &amp; TECHNIQUES</vt:lpstr>
      <vt:lpstr>Android SDK Files</vt:lpstr>
      <vt:lpstr>Android Platforms</vt:lpstr>
      <vt:lpstr>Android logging</vt:lpstr>
      <vt:lpstr>Android Monitor</vt:lpstr>
      <vt:lpstr>iOS TOOLS &amp; TECHNIQUES</vt:lpstr>
      <vt:lpstr>What's in the box?</vt:lpstr>
      <vt:lpstr>Xcode Device Logs</vt:lpstr>
      <vt:lpstr>OS X Console</vt:lpstr>
      <vt:lpstr>Instruments</vt:lpstr>
      <vt:lpstr>Network Link Conditioner</vt:lpstr>
      <vt:lpstr>MOBILE WEB TOOLS &amp; TECHNIQUES</vt:lpstr>
      <vt:lpstr>Mobile Web Tools &amp; Techniques</vt:lpstr>
      <vt:lpstr>TIPS AND NOTES</vt:lpstr>
      <vt:lpstr>Android Tips</vt:lpstr>
      <vt:lpstr>Simulator vs. Emulator</vt:lpstr>
      <vt:lpstr>Summary</vt:lpstr>
      <vt:lpstr>Q&amp;A </vt:lpstr>
      <vt:lpstr>Deploying for Testing</vt:lpstr>
      <vt:lpstr>In this lesson, you will:</vt:lpstr>
      <vt:lpstr>ANDROID DEPLOYMENT</vt:lpstr>
      <vt:lpstr>Android Deployment Steps:</vt:lpstr>
      <vt:lpstr>1. Configure Device</vt:lpstr>
      <vt:lpstr>1a. Enable Connection on the Device</vt:lpstr>
      <vt:lpstr>2. Local Android deployment</vt:lpstr>
      <vt:lpstr>2. Remote Android deployment</vt:lpstr>
      <vt:lpstr>iOS DEPLOYMENT FOR TESTING </vt:lpstr>
      <vt:lpstr>iOS deployment steps:</vt:lpstr>
      <vt:lpstr>1. Apple Developer Program</vt:lpstr>
      <vt:lpstr>2. Developer's certificate</vt:lpstr>
      <vt:lpstr>3. Register devices</vt:lpstr>
      <vt:lpstr>4. Create an AppID</vt:lpstr>
      <vt:lpstr>5. Provisioning profile</vt:lpstr>
      <vt:lpstr>6. Install the provisioning profile</vt:lpstr>
      <vt:lpstr>6. Install the provisioning profile</vt:lpstr>
      <vt:lpstr>7. Installing to local test device</vt:lpstr>
      <vt:lpstr>7. Distributing to remote testers</vt:lpstr>
      <vt:lpstr>Summary</vt:lpstr>
      <vt:lpstr>Q&amp;A </vt:lpstr>
      <vt:lpstr>Publishing</vt:lpstr>
      <vt:lpstr>In this lesson, you will:</vt:lpstr>
      <vt:lpstr>ANDROID PUBLISHING</vt:lpstr>
      <vt:lpstr>Targeting Android Versions</vt:lpstr>
      <vt:lpstr>Google Play</vt:lpstr>
      <vt:lpstr>Google Play requirements</vt:lpstr>
      <vt:lpstr>Generate key pair and certificate</vt:lpstr>
      <vt:lpstr>Sign your application</vt:lpstr>
      <vt:lpstr>Uploading and publishing</vt:lpstr>
      <vt:lpstr>iOS PUBLISHING </vt:lpstr>
      <vt:lpstr>iTunes AppStore</vt:lpstr>
      <vt:lpstr>Required Assets in your App</vt:lpstr>
      <vt:lpstr>Distribution certificate</vt:lpstr>
      <vt:lpstr>Distribution Provisioning Profile</vt:lpstr>
      <vt:lpstr>Build for Distribution</vt:lpstr>
      <vt:lpstr>iTunes Connect</vt:lpstr>
      <vt:lpstr>Creating an app in iTunes Connect</vt:lpstr>
      <vt:lpstr>Validating and uploading</vt:lpstr>
      <vt:lpstr>App Store Review Requirements</vt:lpstr>
      <vt:lpstr>Ad Hoc distribution</vt:lpstr>
      <vt:lpstr>Enterprise distribution</vt:lpstr>
      <vt:lpstr>University Subscription</vt:lpstr>
      <vt:lpstr>Summary</vt:lpstr>
      <vt:lpstr>Q&amp;A </vt:lpstr>
      <vt:lpstr>PowerPoint Presentation</vt:lpstr>
    </vt:vector>
  </TitlesOfParts>
  <Company>SHOCKOE.COM, LLC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TCD</dc:title>
  <dc:creator>Shockoe Team</dc:creator>
  <cp:lastModifiedBy>Edwin Huertas</cp:lastModifiedBy>
  <cp:revision>83</cp:revision>
  <dcterms:created xsi:type="dcterms:W3CDTF">2014-05-05T16:19:51Z</dcterms:created>
  <dcterms:modified xsi:type="dcterms:W3CDTF">2014-07-18T01:04:19Z</dcterms:modified>
</cp:coreProperties>
</file>